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12430-FD58-4F66-A9C9-A051E5BD5B94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A6D9A-7821-4227-B167-AF587D1D1D6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117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04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489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75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4856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457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64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9994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324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97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277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99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66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621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47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976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487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5EC2-C2ED-4976-B608-A7783E0067E3}" type="datetimeFigureOut">
              <a:rPr lang="en-NZ" smtClean="0"/>
              <a:t>13/09/2017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07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ebbingways.com/bookfiles/chapter8/codelisting_8_3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bingways.com/bookfiles/chapter3/" TargetMode="External"/><Relationship Id="rId2" Type="http://schemas.openxmlformats.org/officeDocument/2006/relationships/hyperlink" Target="http://ie.microsoft.com/testdrive/Graphics/CanvasPad/Defaul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tml5rocks.com/en/tutorials/dnd/basics/" TargetMode="External"/><Relationship Id="rId5" Type="http://schemas.openxmlformats.org/officeDocument/2006/relationships/hyperlink" Target="https://www.codeproject.com/Articles/1091766/Add-support-for-standard-HTML-Drag-and-Drop-operat" TargetMode="External"/><Relationship Id="rId4" Type="http://schemas.openxmlformats.org/officeDocument/2006/relationships/hyperlink" Target="https://www.codeproject.com/Articles/226193/cross-browser-drag-and-dro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HTML – Drag and Drop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NZ" dirty="0" smtClean="0"/>
              <a:t>ISCG6420 IWD –Introduction to internet &amp; website development</a:t>
            </a:r>
            <a:endParaRPr lang="en-GB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10EFFA00-9269-4263-BFE8-ECA78D4EFF58}" type="datetime1">
              <a:rPr lang="en-NZ" smtClean="0"/>
              <a:t>13/09/2017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60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Example:</a:t>
            </a:r>
            <a:endParaRPr lang="en-NZ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t="9297" r="53110" b="51912"/>
          <a:stretch/>
        </p:blipFill>
        <p:spPr bwMode="auto">
          <a:xfrm>
            <a:off x="2084832" y="1901952"/>
            <a:ext cx="8207388" cy="383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8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/>
              <a:t>&lt;div id="divMsg1"&gt;I appear on enter  &lt;/div&gt;</a:t>
            </a:r>
          </a:p>
          <a:p>
            <a:r>
              <a:rPr lang="en-NZ" sz="2400" dirty="0"/>
              <a:t>&lt;div id="divMsg2"&gt;I appear on drop &lt;/div</a:t>
            </a:r>
            <a:r>
              <a:rPr lang="en-NZ" sz="2400" dirty="0" smtClean="0"/>
              <a:t>&gt;</a:t>
            </a:r>
          </a:p>
          <a:p>
            <a:endParaRPr lang="en-NZ" sz="2400" dirty="0"/>
          </a:p>
          <a:p>
            <a:r>
              <a:rPr lang="en-NZ" sz="2400" dirty="0"/>
              <a:t>&lt;div id="div1" </a:t>
            </a:r>
            <a:r>
              <a:rPr lang="en-NZ" sz="2400" dirty="0" err="1"/>
              <a:t>ondrop</a:t>
            </a:r>
            <a:r>
              <a:rPr lang="en-NZ" sz="2400" dirty="0"/>
              <a:t>="drop(event)" </a:t>
            </a:r>
            <a:r>
              <a:rPr lang="en-NZ" sz="2400" dirty="0" err="1"/>
              <a:t>ondragover</a:t>
            </a:r>
            <a:r>
              <a:rPr lang="en-NZ" sz="2400" dirty="0"/>
              <a:t>="</a:t>
            </a:r>
            <a:r>
              <a:rPr lang="en-NZ" sz="2400" dirty="0" err="1"/>
              <a:t>allowDrop</a:t>
            </a:r>
            <a:r>
              <a:rPr lang="en-NZ" sz="2400" dirty="0"/>
              <a:t>(event)" </a:t>
            </a:r>
            <a:r>
              <a:rPr lang="en-NZ" sz="2400" dirty="0" err="1"/>
              <a:t>ondragenter</a:t>
            </a:r>
            <a:r>
              <a:rPr lang="en-NZ" sz="2400" dirty="0"/>
              <a:t>="enter(event)"&gt;&lt;/div&gt;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Add message on drop: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718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332657"/>
            <a:ext cx="8229600" cy="5674635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NZ" dirty="0"/>
              <a:t>function drag(</a:t>
            </a:r>
            <a:r>
              <a:rPr lang="en-NZ" dirty="0" err="1"/>
              <a:t>ev</a:t>
            </a:r>
            <a:r>
              <a:rPr lang="en-NZ" dirty="0"/>
              <a:t>) {</a:t>
            </a:r>
          </a:p>
          <a:p>
            <a:pPr marL="109728" indent="0">
              <a:buNone/>
            </a:pPr>
            <a:r>
              <a:rPr lang="en-NZ" dirty="0"/>
              <a:t>    </a:t>
            </a:r>
            <a:r>
              <a:rPr lang="en-NZ" dirty="0" err="1"/>
              <a:t>ev.dataTransfer.setData</a:t>
            </a:r>
            <a:r>
              <a:rPr lang="en-NZ" dirty="0"/>
              <a:t>("Text", ev.target.id);</a:t>
            </a:r>
          </a:p>
          <a:p>
            <a:pPr marL="109728" indent="0">
              <a:buNone/>
            </a:pPr>
            <a:r>
              <a:rPr lang="en-NZ" dirty="0"/>
              <a:t>		</a:t>
            </a:r>
            <a:r>
              <a:rPr lang="en-NZ" dirty="0" err="1"/>
              <a:t>document.getElementById</a:t>
            </a:r>
            <a:r>
              <a:rPr lang="en-NZ" dirty="0"/>
              <a:t>("divMsg2").</a:t>
            </a:r>
            <a:r>
              <a:rPr lang="en-NZ" dirty="0" err="1"/>
              <a:t>style.visibility</a:t>
            </a:r>
            <a:r>
              <a:rPr lang="en-NZ" dirty="0"/>
              <a:t>="hidden";</a:t>
            </a:r>
          </a:p>
          <a:p>
            <a:pPr marL="109728" indent="0">
              <a:buNone/>
            </a:pPr>
            <a:r>
              <a:rPr lang="en-NZ" dirty="0"/>
              <a:t>		</a:t>
            </a:r>
            <a:r>
              <a:rPr lang="en-NZ" dirty="0" err="1"/>
              <a:t>document.getElementById</a:t>
            </a:r>
            <a:r>
              <a:rPr lang="en-NZ" dirty="0"/>
              <a:t>("divMsg1").</a:t>
            </a:r>
            <a:r>
              <a:rPr lang="en-NZ" dirty="0" err="1"/>
              <a:t>style.visibility</a:t>
            </a:r>
            <a:r>
              <a:rPr lang="en-NZ" dirty="0"/>
              <a:t>="hidden";</a:t>
            </a:r>
          </a:p>
          <a:p>
            <a:pPr marL="109728" indent="0">
              <a:buNone/>
            </a:pPr>
            <a:r>
              <a:rPr lang="en-NZ" dirty="0"/>
              <a:t>}</a:t>
            </a:r>
          </a:p>
          <a:p>
            <a:pPr marL="109728" indent="0">
              <a:buNone/>
            </a:pPr>
            <a:endParaRPr lang="en-NZ" dirty="0"/>
          </a:p>
          <a:p>
            <a:pPr marL="109728" indent="0">
              <a:buNone/>
            </a:pPr>
            <a:r>
              <a:rPr lang="en-NZ" dirty="0"/>
              <a:t>function drop(</a:t>
            </a:r>
            <a:r>
              <a:rPr lang="en-NZ" dirty="0" err="1"/>
              <a:t>ev</a:t>
            </a:r>
            <a:r>
              <a:rPr lang="en-NZ" dirty="0"/>
              <a:t>) {</a:t>
            </a:r>
          </a:p>
          <a:p>
            <a:pPr marL="109728" indent="0">
              <a:buNone/>
            </a:pPr>
            <a:r>
              <a:rPr lang="en-NZ" dirty="0"/>
              <a:t>    </a:t>
            </a:r>
            <a:r>
              <a:rPr lang="en-NZ" dirty="0" err="1"/>
              <a:t>ev.preventDefault</a:t>
            </a:r>
            <a:r>
              <a:rPr lang="en-NZ" dirty="0"/>
              <a:t>();</a:t>
            </a:r>
          </a:p>
          <a:p>
            <a:pPr marL="109728" indent="0">
              <a:buNone/>
            </a:pPr>
            <a:r>
              <a:rPr lang="en-NZ" dirty="0"/>
              <a:t>    </a:t>
            </a:r>
            <a:r>
              <a:rPr lang="en-NZ" dirty="0" err="1"/>
              <a:t>var</a:t>
            </a:r>
            <a:r>
              <a:rPr lang="en-NZ" dirty="0"/>
              <a:t> data = </a:t>
            </a:r>
            <a:r>
              <a:rPr lang="en-NZ" dirty="0" err="1"/>
              <a:t>ev.dataTransfer.getData</a:t>
            </a:r>
            <a:r>
              <a:rPr lang="en-NZ" dirty="0"/>
              <a:t>("Text");</a:t>
            </a:r>
          </a:p>
          <a:p>
            <a:pPr marL="109728" indent="0">
              <a:buNone/>
            </a:pPr>
            <a:r>
              <a:rPr lang="en-NZ" dirty="0"/>
              <a:t>    </a:t>
            </a:r>
            <a:r>
              <a:rPr lang="en-NZ" dirty="0" err="1"/>
              <a:t>ev.target.appendChild</a:t>
            </a:r>
            <a:r>
              <a:rPr lang="en-NZ" dirty="0"/>
              <a:t>(</a:t>
            </a:r>
            <a:r>
              <a:rPr lang="en-NZ" dirty="0" err="1"/>
              <a:t>document.getElementById</a:t>
            </a:r>
            <a:r>
              <a:rPr lang="en-NZ" dirty="0"/>
              <a:t>(data));</a:t>
            </a:r>
          </a:p>
          <a:p>
            <a:pPr marL="109728" indent="0">
              <a:buNone/>
            </a:pPr>
            <a:r>
              <a:rPr lang="en-NZ" dirty="0"/>
              <a:t>	</a:t>
            </a:r>
            <a:r>
              <a:rPr lang="en-NZ" dirty="0" err="1"/>
              <a:t>document.getElementById</a:t>
            </a:r>
            <a:r>
              <a:rPr lang="en-NZ" dirty="0"/>
              <a:t>("divMsg2").</a:t>
            </a:r>
            <a:r>
              <a:rPr lang="en-NZ" dirty="0" err="1"/>
              <a:t>style.visibility</a:t>
            </a:r>
            <a:r>
              <a:rPr lang="en-NZ" dirty="0"/>
              <a:t>="visible";</a:t>
            </a:r>
          </a:p>
          <a:p>
            <a:pPr marL="109728" indent="0">
              <a:buNone/>
            </a:pPr>
            <a:endParaRPr lang="en-NZ" dirty="0"/>
          </a:p>
          <a:p>
            <a:pPr marL="109728" indent="0">
              <a:buNone/>
            </a:pPr>
            <a:r>
              <a:rPr lang="en-NZ" dirty="0"/>
              <a:t>}</a:t>
            </a:r>
          </a:p>
          <a:p>
            <a:pPr marL="109728" indent="0">
              <a:buNone/>
            </a:pPr>
            <a:r>
              <a:rPr lang="en-NZ" dirty="0"/>
              <a:t>function enter(e) {</a:t>
            </a:r>
          </a:p>
          <a:p>
            <a:pPr marL="109728" indent="0">
              <a:buNone/>
            </a:pPr>
            <a:r>
              <a:rPr lang="en-NZ" dirty="0" err="1"/>
              <a:t>document.getElementById</a:t>
            </a:r>
            <a:r>
              <a:rPr lang="en-NZ" dirty="0"/>
              <a:t>("divMsg1").</a:t>
            </a:r>
            <a:r>
              <a:rPr lang="en-NZ" dirty="0" err="1"/>
              <a:t>style.visibility</a:t>
            </a:r>
            <a:r>
              <a:rPr lang="en-NZ" dirty="0"/>
              <a:t>="visible";</a:t>
            </a:r>
          </a:p>
          <a:p>
            <a:pPr marL="109728" indent="0">
              <a:buNone/>
            </a:pPr>
            <a:r>
              <a:rPr lang="en-NZ" dirty="0"/>
              <a:t>return true;</a:t>
            </a:r>
          </a:p>
          <a:p>
            <a:pPr marL="109728" indent="0">
              <a:buNone/>
            </a:pPr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82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13736" y="404664"/>
            <a:ext cx="8974752" cy="1143000"/>
          </a:xfrm>
        </p:spPr>
        <p:txBody>
          <a:bodyPr>
            <a:normAutofit/>
          </a:bodyPr>
          <a:lstStyle/>
          <a:p>
            <a:r>
              <a:rPr lang="en-NZ" sz="1800" dirty="0">
                <a:hlinkClick r:id="rId2"/>
              </a:rPr>
              <a:t>http://www.webbingways.com/bookfiles/chapter8/codelisting_8_3.html</a:t>
            </a:r>
            <a:endParaRPr lang="en-NZ" sz="18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924" r="34622" b="27891"/>
          <a:stretch/>
        </p:blipFill>
        <p:spPr bwMode="auto">
          <a:xfrm>
            <a:off x="1919536" y="1484784"/>
            <a:ext cx="8198725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2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260648"/>
            <a:ext cx="9252520" cy="6336704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NZ" dirty="0"/>
              <a:t>&lt;h1&gt;Drag and Drop Example&lt;/h1&gt; </a:t>
            </a:r>
          </a:p>
          <a:p>
            <a:pPr marL="109728" indent="0">
              <a:buNone/>
            </a:pPr>
            <a:r>
              <a:rPr lang="en-NZ" dirty="0"/>
              <a:t>&lt;div id="shelf" </a:t>
            </a:r>
            <a:r>
              <a:rPr lang="en-NZ" b="1" dirty="0" err="1"/>
              <a:t>ondrop</a:t>
            </a:r>
            <a:r>
              <a:rPr lang="en-NZ" dirty="0"/>
              <a:t>="drop(this, event, 'shelf')" </a:t>
            </a:r>
            <a:r>
              <a:rPr lang="en-NZ" b="1" dirty="0" err="1"/>
              <a:t>ondragenter</a:t>
            </a:r>
            <a:r>
              <a:rPr lang="en-NZ" dirty="0"/>
              <a:t>="return false</a:t>
            </a:r>
            <a:r>
              <a:rPr lang="en-NZ" b="1" dirty="0"/>
              <a:t>" </a:t>
            </a:r>
            <a:r>
              <a:rPr lang="en-NZ" b="1" dirty="0" err="1"/>
              <a:t>ondragover</a:t>
            </a:r>
            <a:r>
              <a:rPr lang="en-NZ" dirty="0"/>
              <a:t>="return false</a:t>
            </a:r>
            <a:r>
              <a:rPr lang="en-NZ" dirty="0" smtClean="0"/>
              <a:t>"&gt;</a:t>
            </a:r>
          </a:p>
          <a:p>
            <a:pPr marL="109728" indent="0">
              <a:buNone/>
            </a:pPr>
            <a:endParaRPr lang="en-NZ" dirty="0"/>
          </a:p>
          <a:p>
            <a:pPr marL="109728" indent="0">
              <a:buNone/>
            </a:pPr>
            <a:r>
              <a:rPr lang="en-NZ" dirty="0"/>
              <a:t>  &lt;div </a:t>
            </a:r>
            <a:r>
              <a:rPr lang="en-NZ" b="1" dirty="0" err="1"/>
              <a:t>draggable</a:t>
            </a:r>
            <a:r>
              <a:rPr lang="en-NZ" b="1" dirty="0"/>
              <a:t>="true" </a:t>
            </a:r>
            <a:r>
              <a:rPr lang="en-NZ" dirty="0"/>
              <a:t>id="apple1" class="fruit</a:t>
            </a:r>
            <a:r>
              <a:rPr lang="en-NZ" b="1" dirty="0"/>
              <a:t>" </a:t>
            </a:r>
            <a:r>
              <a:rPr lang="en-NZ" b="1" dirty="0" err="1"/>
              <a:t>ondragstart</a:t>
            </a:r>
            <a:r>
              <a:rPr lang="en-NZ" b="1" dirty="0"/>
              <a:t>="drag(this, event)"</a:t>
            </a:r>
            <a:r>
              <a:rPr lang="en-NZ" dirty="0"/>
              <a:t>&gt;&lt;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src</a:t>
            </a:r>
            <a:r>
              <a:rPr lang="en-NZ" dirty="0"/>
              <a:t>="images/apple.gif" alt="apple" "=""&gt;&lt;/div&gt;</a:t>
            </a:r>
          </a:p>
          <a:p>
            <a:pPr marL="109728" indent="0">
              <a:buNone/>
            </a:pPr>
            <a:r>
              <a:rPr lang="en-NZ" dirty="0"/>
              <a:t>  </a:t>
            </a:r>
            <a:endParaRPr lang="en-NZ" dirty="0" smtClean="0"/>
          </a:p>
          <a:p>
            <a:pPr marL="109728" indent="0">
              <a:buNone/>
            </a:pPr>
            <a:r>
              <a:rPr lang="en-NZ" dirty="0" smtClean="0"/>
              <a:t>&lt;</a:t>
            </a:r>
            <a:r>
              <a:rPr lang="en-NZ" dirty="0"/>
              <a:t>div </a:t>
            </a:r>
            <a:r>
              <a:rPr lang="en-NZ" b="1" dirty="0" err="1"/>
              <a:t>draggable</a:t>
            </a:r>
            <a:r>
              <a:rPr lang="en-NZ" b="1" dirty="0"/>
              <a:t>="true" </a:t>
            </a:r>
            <a:r>
              <a:rPr lang="en-NZ" dirty="0"/>
              <a:t>id="apple2" class="fruit" </a:t>
            </a:r>
            <a:r>
              <a:rPr lang="en-NZ" b="1" dirty="0" err="1"/>
              <a:t>ondragstart</a:t>
            </a:r>
            <a:r>
              <a:rPr lang="en-NZ" b="1" dirty="0"/>
              <a:t>="drag(this, event)"</a:t>
            </a:r>
            <a:r>
              <a:rPr lang="en-NZ" dirty="0"/>
              <a:t>&gt;&lt;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src</a:t>
            </a:r>
            <a:r>
              <a:rPr lang="en-NZ" dirty="0"/>
              <a:t>="images/apple.gif" alt="apple" "=""&gt;&lt;/div&gt;</a:t>
            </a:r>
          </a:p>
          <a:p>
            <a:pPr marL="109728" indent="0">
              <a:buNone/>
            </a:pPr>
            <a:r>
              <a:rPr lang="en-NZ" dirty="0"/>
              <a:t> </a:t>
            </a:r>
            <a:endParaRPr lang="en-NZ" dirty="0" smtClean="0"/>
          </a:p>
          <a:p>
            <a:pPr marL="109728" indent="0">
              <a:buNone/>
            </a:pPr>
            <a:r>
              <a:rPr lang="en-NZ" dirty="0" smtClean="0"/>
              <a:t> </a:t>
            </a:r>
            <a:r>
              <a:rPr lang="en-NZ" dirty="0"/>
              <a:t>&lt;div </a:t>
            </a:r>
            <a:r>
              <a:rPr lang="en-NZ" b="1" dirty="0" err="1"/>
              <a:t>draggable</a:t>
            </a:r>
            <a:r>
              <a:rPr lang="en-NZ" b="1" dirty="0"/>
              <a:t>="true" </a:t>
            </a:r>
            <a:r>
              <a:rPr lang="en-NZ" dirty="0"/>
              <a:t>id="apple3" class="fruit" </a:t>
            </a:r>
            <a:r>
              <a:rPr lang="en-NZ" b="1" dirty="0" err="1"/>
              <a:t>ondragstart</a:t>
            </a:r>
            <a:r>
              <a:rPr lang="en-NZ" b="1" dirty="0"/>
              <a:t>="drag(this, event)"</a:t>
            </a:r>
            <a:r>
              <a:rPr lang="en-NZ" dirty="0"/>
              <a:t>&gt;&lt;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src</a:t>
            </a:r>
            <a:r>
              <a:rPr lang="en-NZ" dirty="0"/>
              <a:t>="images/apple.gif" alt="apple" "=""&gt;&lt;/div&gt;</a:t>
            </a:r>
          </a:p>
          <a:p>
            <a:pPr marL="109728" indent="0">
              <a:buNone/>
            </a:pPr>
            <a:r>
              <a:rPr lang="en-NZ" dirty="0"/>
              <a:t> </a:t>
            </a:r>
            <a:endParaRPr lang="en-NZ" dirty="0" smtClean="0"/>
          </a:p>
          <a:p>
            <a:pPr marL="109728" indent="0">
              <a:buNone/>
            </a:pPr>
            <a:r>
              <a:rPr lang="en-NZ" dirty="0" smtClean="0"/>
              <a:t> </a:t>
            </a:r>
            <a:r>
              <a:rPr lang="en-NZ" dirty="0"/>
              <a:t>&lt;div </a:t>
            </a:r>
            <a:r>
              <a:rPr lang="en-NZ" b="1" dirty="0" err="1"/>
              <a:t>draggable</a:t>
            </a:r>
            <a:r>
              <a:rPr lang="en-NZ" b="1" dirty="0"/>
              <a:t>="true" </a:t>
            </a:r>
            <a:r>
              <a:rPr lang="en-NZ" dirty="0"/>
              <a:t>id="banana1" class="fruit" </a:t>
            </a:r>
            <a:r>
              <a:rPr lang="en-NZ" b="1" dirty="0" err="1"/>
              <a:t>ondragstart</a:t>
            </a:r>
            <a:r>
              <a:rPr lang="en-NZ" b="1" dirty="0"/>
              <a:t>="drag(this, event)</a:t>
            </a:r>
            <a:r>
              <a:rPr lang="en-NZ" dirty="0"/>
              <a:t>"&gt;&lt;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src</a:t>
            </a:r>
            <a:r>
              <a:rPr lang="en-NZ" dirty="0"/>
              <a:t>="images/banana.gif" alt="banana" "=""&gt;&lt;/div&gt;</a:t>
            </a:r>
          </a:p>
          <a:p>
            <a:pPr marL="109728" indent="0">
              <a:buNone/>
            </a:pPr>
            <a:endParaRPr lang="en-NZ" dirty="0" smtClean="0"/>
          </a:p>
          <a:p>
            <a:pPr marL="109728" indent="0">
              <a:buNone/>
            </a:pPr>
            <a:r>
              <a:rPr lang="en-NZ" dirty="0" smtClean="0"/>
              <a:t>  </a:t>
            </a:r>
            <a:r>
              <a:rPr lang="en-NZ" dirty="0"/>
              <a:t>&lt;div </a:t>
            </a:r>
            <a:r>
              <a:rPr lang="en-NZ" b="1" dirty="0" err="1"/>
              <a:t>draggable</a:t>
            </a:r>
            <a:r>
              <a:rPr lang="en-NZ" b="1" dirty="0"/>
              <a:t>="true"</a:t>
            </a:r>
            <a:r>
              <a:rPr lang="en-NZ" dirty="0"/>
              <a:t> id="banana2" class="fruit" </a:t>
            </a:r>
            <a:r>
              <a:rPr lang="en-NZ" b="1" dirty="0" err="1"/>
              <a:t>ondragstart</a:t>
            </a:r>
            <a:r>
              <a:rPr lang="en-NZ" dirty="0"/>
              <a:t>="drag(this, event)"&gt;&lt;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src</a:t>
            </a:r>
            <a:r>
              <a:rPr lang="en-NZ" dirty="0"/>
              <a:t>="images/banana.gif" alt="banana" "=""&gt;&lt;/div&gt;</a:t>
            </a:r>
          </a:p>
          <a:p>
            <a:pPr marL="109728" indent="0">
              <a:buNone/>
            </a:pPr>
            <a:endParaRPr lang="en-NZ" dirty="0" smtClean="0"/>
          </a:p>
          <a:p>
            <a:pPr marL="109728" indent="0">
              <a:buNone/>
            </a:pPr>
            <a:r>
              <a:rPr lang="en-NZ" dirty="0" smtClean="0"/>
              <a:t>&lt;</a:t>
            </a:r>
            <a:r>
              <a:rPr lang="en-NZ" dirty="0"/>
              <a:t>div </a:t>
            </a:r>
            <a:r>
              <a:rPr lang="en-NZ" b="1" dirty="0" err="1"/>
              <a:t>draggable</a:t>
            </a:r>
            <a:r>
              <a:rPr lang="en-NZ" b="1" dirty="0"/>
              <a:t>="true"</a:t>
            </a:r>
            <a:r>
              <a:rPr lang="en-NZ" dirty="0"/>
              <a:t> id="strawberry1" class="fruit" </a:t>
            </a:r>
            <a:r>
              <a:rPr lang="en-NZ" b="1" dirty="0" err="1"/>
              <a:t>ondragstart</a:t>
            </a:r>
            <a:r>
              <a:rPr lang="en-NZ" dirty="0"/>
              <a:t>="drag(this, event)"&gt;&lt;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src</a:t>
            </a:r>
            <a:r>
              <a:rPr lang="en-NZ" dirty="0"/>
              <a:t>="images/strawberry.gif" alt="strawberry" "=""&gt;&lt;/div&gt;</a:t>
            </a:r>
          </a:p>
          <a:p>
            <a:pPr marL="109728" indent="0">
              <a:buNone/>
            </a:pPr>
            <a:r>
              <a:rPr lang="en-NZ" dirty="0" smtClean="0"/>
              <a:t>&lt;/</a:t>
            </a:r>
            <a:r>
              <a:rPr lang="en-NZ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9663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541" y="2160589"/>
            <a:ext cx="9932893" cy="388077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NZ" sz="2400" dirty="0"/>
              <a:t>&lt;div id="</a:t>
            </a:r>
            <a:r>
              <a:rPr lang="en-NZ" sz="2400" dirty="0" err="1"/>
              <a:t>shoppingcart</a:t>
            </a:r>
            <a:r>
              <a:rPr lang="en-NZ" sz="2400" dirty="0"/>
              <a:t>" class="container</a:t>
            </a:r>
            <a:r>
              <a:rPr lang="en-NZ" sz="2400" dirty="0" smtClean="0"/>
              <a:t>"&gt;</a:t>
            </a:r>
          </a:p>
          <a:p>
            <a:pPr marL="109728" indent="0">
              <a:buNone/>
            </a:pPr>
            <a:endParaRPr lang="en-NZ" sz="2400" dirty="0"/>
          </a:p>
          <a:p>
            <a:pPr marL="109728" indent="0">
              <a:buNone/>
            </a:pPr>
            <a:r>
              <a:rPr lang="en-NZ" sz="2400" dirty="0"/>
              <a:t> &lt;div id="</a:t>
            </a:r>
            <a:r>
              <a:rPr lang="en-NZ" sz="2400" dirty="0" err="1"/>
              <a:t>shoppingcartcenter</a:t>
            </a:r>
            <a:r>
              <a:rPr lang="en-NZ" sz="2400" dirty="0"/>
              <a:t>" </a:t>
            </a:r>
            <a:endParaRPr lang="en-NZ" sz="2400" dirty="0" smtClean="0"/>
          </a:p>
          <a:p>
            <a:pPr marL="109728" indent="0">
              <a:buNone/>
            </a:pPr>
            <a:r>
              <a:rPr lang="en-NZ" sz="2400" b="1" dirty="0" err="1" smtClean="0"/>
              <a:t>ondrop</a:t>
            </a:r>
            <a:r>
              <a:rPr lang="en-NZ" sz="2400" b="1" dirty="0"/>
              <a:t>=</a:t>
            </a:r>
            <a:r>
              <a:rPr lang="en-NZ" sz="2400" dirty="0"/>
              <a:t>"drop(this, event, '</a:t>
            </a:r>
            <a:r>
              <a:rPr lang="en-NZ" sz="2400" dirty="0" err="1"/>
              <a:t>shoppingcart</a:t>
            </a:r>
            <a:r>
              <a:rPr lang="en-NZ" sz="2400" dirty="0"/>
              <a:t>')" </a:t>
            </a:r>
            <a:r>
              <a:rPr lang="en-NZ" sz="2400" b="1" dirty="0" err="1"/>
              <a:t>ondragenter</a:t>
            </a:r>
            <a:r>
              <a:rPr lang="en-NZ" sz="2400" dirty="0"/>
              <a:t>="return false" </a:t>
            </a:r>
            <a:r>
              <a:rPr lang="en-NZ" sz="2400" dirty="0" err="1"/>
              <a:t>ondragover</a:t>
            </a:r>
            <a:r>
              <a:rPr lang="en-NZ" sz="2400" dirty="0"/>
              <a:t>="return false"&gt;&lt;/div&gt; </a:t>
            </a:r>
            <a:endParaRPr lang="en-NZ" sz="2400" dirty="0" smtClean="0"/>
          </a:p>
          <a:p>
            <a:pPr marL="109728" indent="0">
              <a:buNone/>
            </a:pPr>
            <a:endParaRPr lang="en-NZ" sz="2400" dirty="0"/>
          </a:p>
          <a:p>
            <a:pPr marL="109728" indent="0">
              <a:buNone/>
            </a:pPr>
            <a:r>
              <a:rPr lang="en-NZ" sz="2400" dirty="0"/>
              <a:t> &lt;</a:t>
            </a:r>
            <a:r>
              <a:rPr lang="en-NZ" sz="2400" dirty="0" err="1"/>
              <a:t>img</a:t>
            </a:r>
            <a:r>
              <a:rPr lang="en-NZ" sz="2400" dirty="0"/>
              <a:t> </a:t>
            </a:r>
            <a:r>
              <a:rPr lang="en-NZ" sz="2400" dirty="0" err="1"/>
              <a:t>src</a:t>
            </a:r>
            <a:r>
              <a:rPr lang="en-NZ" sz="2400" dirty="0"/>
              <a:t>="images/shoppingcart.png" alt="shopping cart" "=""&gt;&lt;/div&gt;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197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NZ" sz="3600" dirty="0"/>
              <a:t>function drag(</a:t>
            </a:r>
            <a:r>
              <a:rPr lang="en-NZ" sz="3600" dirty="0" err="1"/>
              <a:t>drag_object</a:t>
            </a:r>
            <a:r>
              <a:rPr lang="en-NZ" sz="3600" dirty="0"/>
              <a:t>, e) {</a:t>
            </a:r>
          </a:p>
          <a:p>
            <a:pPr marL="109728" indent="0">
              <a:buNone/>
            </a:pPr>
            <a:r>
              <a:rPr lang="en-NZ" sz="3600" dirty="0" err="1"/>
              <a:t>e.dataTransfer.setData</a:t>
            </a:r>
            <a:r>
              <a:rPr lang="en-NZ" sz="3600" dirty="0"/>
              <a:t>('Text', drag_object.id);</a:t>
            </a:r>
          </a:p>
          <a:p>
            <a:pPr marL="109728" indent="0">
              <a:buNone/>
            </a:pPr>
            <a:r>
              <a:rPr lang="en-NZ" sz="36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64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Drag and Drop on Canvas</a:t>
            </a:r>
            <a:endParaRPr lang="en-NZ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123" t="10257" r="68909" b="45869"/>
          <a:stretch/>
        </p:blipFill>
        <p:spPr bwMode="auto">
          <a:xfrm>
            <a:off x="3812439" y="1863570"/>
            <a:ext cx="4567123" cy="37610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55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987" y="1455271"/>
            <a:ext cx="8229600" cy="5116024"/>
          </a:xfrm>
        </p:spPr>
        <p:txBody>
          <a:bodyPr>
            <a:normAutofit/>
          </a:bodyPr>
          <a:lstStyle/>
          <a:p>
            <a:r>
              <a:rPr lang="en-NZ" sz="2400" dirty="0" err="1"/>
              <a:t>mouseDownListener</a:t>
            </a:r>
            <a:r>
              <a:rPr lang="en-NZ" sz="2400" dirty="0"/>
              <a:t>(</a:t>
            </a:r>
            <a:r>
              <a:rPr lang="en-NZ" sz="2400" dirty="0" err="1"/>
              <a:t>evt</a:t>
            </a:r>
            <a:r>
              <a:rPr lang="en-NZ" sz="2400" dirty="0" smtClean="0"/>
              <a:t>)</a:t>
            </a:r>
          </a:p>
          <a:p>
            <a:pPr marL="109728" indent="0">
              <a:buNone/>
            </a:pPr>
            <a:r>
              <a:rPr lang="en-NZ" sz="2400" dirty="0"/>
              <a:t>getting mouse position correctly, </a:t>
            </a:r>
            <a:r>
              <a:rPr lang="en-NZ" sz="2400" dirty="0" smtClean="0"/>
              <a:t>find </a:t>
            </a:r>
            <a:r>
              <a:rPr lang="en-NZ" sz="2400" dirty="0"/>
              <a:t>which shape was clicked </a:t>
            </a:r>
            <a:endParaRPr lang="en-NZ" sz="2400" dirty="0" smtClean="0"/>
          </a:p>
          <a:p>
            <a:endParaRPr lang="en-NZ" sz="2400" dirty="0"/>
          </a:p>
          <a:p>
            <a:r>
              <a:rPr lang="en-NZ" sz="2400" dirty="0" err="1" smtClean="0"/>
              <a:t>mouseMoveListener</a:t>
            </a:r>
            <a:r>
              <a:rPr lang="en-NZ" sz="2400" dirty="0" smtClean="0"/>
              <a:t>(</a:t>
            </a:r>
            <a:r>
              <a:rPr lang="en-NZ" sz="2400" dirty="0" err="1" smtClean="0"/>
              <a:t>evt</a:t>
            </a:r>
            <a:r>
              <a:rPr lang="en-NZ" sz="2400" dirty="0" smtClean="0"/>
              <a:t>)</a:t>
            </a:r>
          </a:p>
          <a:p>
            <a:pPr marL="109728" indent="0">
              <a:buNone/>
            </a:pPr>
            <a:r>
              <a:rPr lang="en-NZ" sz="2400" dirty="0" smtClean="0"/>
              <a:t>getting </a:t>
            </a:r>
            <a:r>
              <a:rPr lang="en-NZ" sz="2400" dirty="0"/>
              <a:t>mouse position </a:t>
            </a:r>
            <a:r>
              <a:rPr lang="en-NZ" sz="2400" dirty="0" smtClean="0"/>
              <a:t>correctly, check that is not out of canvas </a:t>
            </a:r>
          </a:p>
          <a:p>
            <a:pPr marL="109728" indent="0">
              <a:buNone/>
            </a:pPr>
            <a:endParaRPr lang="en-NZ" sz="2400" dirty="0" smtClean="0"/>
          </a:p>
          <a:p>
            <a:r>
              <a:rPr lang="en-NZ" sz="2400" dirty="0" err="1"/>
              <a:t>mouseUpListener</a:t>
            </a:r>
            <a:r>
              <a:rPr lang="en-NZ" sz="2400" dirty="0"/>
              <a:t>(</a:t>
            </a:r>
            <a:r>
              <a:rPr lang="en-NZ" sz="2400" dirty="0" err="1"/>
              <a:t>evt</a:t>
            </a:r>
            <a:r>
              <a:rPr lang="en-NZ" sz="2400" dirty="0"/>
              <a:t>) </a:t>
            </a:r>
            <a:endParaRPr lang="en-NZ" sz="2400" dirty="0" smtClean="0"/>
          </a:p>
          <a:p>
            <a:pPr marL="109728" indent="0">
              <a:buNone/>
            </a:pPr>
            <a:r>
              <a:rPr lang="en-NZ" sz="2400" dirty="0" smtClean="0"/>
              <a:t>reset </a:t>
            </a:r>
            <a:r>
              <a:rPr lang="en-NZ" sz="2400" dirty="0"/>
              <a:t>for next </a:t>
            </a:r>
            <a:r>
              <a:rPr lang="en-NZ" sz="2400" dirty="0" err="1"/>
              <a:t>mousedown</a:t>
            </a:r>
            <a:endParaRPr lang="en-NZ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Functions: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004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9758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NZ" sz="2400" dirty="0" err="1"/>
              <a:t>hitTest</a:t>
            </a:r>
            <a:r>
              <a:rPr lang="en-NZ" sz="2400" dirty="0"/>
              <a:t>(</a:t>
            </a:r>
            <a:r>
              <a:rPr lang="en-NZ" sz="2400" dirty="0" err="1"/>
              <a:t>shape,mx,my</a:t>
            </a:r>
            <a:r>
              <a:rPr lang="en-NZ" sz="2400" dirty="0" smtClean="0"/>
              <a:t>)</a:t>
            </a:r>
          </a:p>
          <a:p>
            <a:endParaRPr lang="en-NZ" sz="2400" dirty="0"/>
          </a:p>
          <a:p>
            <a:endParaRPr lang="en-NZ" sz="2400" dirty="0"/>
          </a:p>
          <a:p>
            <a:r>
              <a:rPr lang="en-NZ" sz="2400" dirty="0" err="1"/>
              <a:t>makeShapes</a:t>
            </a:r>
            <a:r>
              <a:rPr lang="en-NZ" sz="2400" dirty="0" smtClean="0"/>
              <a:t>() –to fill our array with shapes </a:t>
            </a:r>
          </a:p>
          <a:p>
            <a:endParaRPr lang="en-NZ" sz="2400" dirty="0"/>
          </a:p>
          <a:p>
            <a:r>
              <a:rPr lang="en-NZ" sz="2400" dirty="0" err="1" smtClean="0"/>
              <a:t>drawShapes</a:t>
            </a:r>
            <a:r>
              <a:rPr lang="en-NZ" sz="2400" dirty="0"/>
              <a:t>() draw all shapes from our array on canvas</a:t>
            </a:r>
          </a:p>
          <a:p>
            <a:r>
              <a:rPr lang="en-NZ" sz="2400" dirty="0" err="1"/>
              <a:t>drawScreen</a:t>
            </a:r>
            <a:r>
              <a:rPr lang="en-NZ" sz="2400" dirty="0" smtClean="0"/>
              <a:t>() update canvas</a:t>
            </a:r>
            <a:endParaRPr lang="en-NZ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Other functions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488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First of all: To make an element </a:t>
            </a:r>
            <a:r>
              <a:rPr lang="en-NZ" dirty="0" err="1"/>
              <a:t>draggable</a:t>
            </a:r>
            <a:r>
              <a:rPr lang="en-NZ" dirty="0"/>
              <a:t>, set the </a:t>
            </a:r>
            <a:r>
              <a:rPr lang="en-NZ" dirty="0" err="1"/>
              <a:t>draggable</a:t>
            </a:r>
            <a:r>
              <a:rPr lang="en-NZ" dirty="0"/>
              <a:t> attribute to true</a:t>
            </a:r>
            <a:r>
              <a:rPr lang="en-NZ" dirty="0" smtClean="0"/>
              <a:t>:</a:t>
            </a:r>
          </a:p>
          <a:p>
            <a:endParaRPr lang="en-NZ" dirty="0" smtClean="0"/>
          </a:p>
          <a:p>
            <a:r>
              <a:rPr lang="en-NZ" dirty="0" smtClean="0"/>
              <a:t>&lt;</a:t>
            </a:r>
            <a:r>
              <a:rPr lang="en-NZ" dirty="0"/>
              <a:t>p </a:t>
            </a:r>
            <a:r>
              <a:rPr lang="en-NZ" dirty="0" err="1"/>
              <a:t>draggable</a:t>
            </a:r>
            <a:r>
              <a:rPr lang="en-NZ" dirty="0"/>
              <a:t>="true"&gt;This is a </a:t>
            </a:r>
            <a:r>
              <a:rPr lang="en-NZ" dirty="0" err="1"/>
              <a:t>draggable</a:t>
            </a:r>
            <a:r>
              <a:rPr lang="en-NZ" dirty="0"/>
              <a:t> paragraph.&lt;/p&gt; </a:t>
            </a:r>
            <a:endParaRPr lang="en-NZ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HTML </a:t>
            </a:r>
            <a:r>
              <a:rPr lang="en-NZ" dirty="0" err="1"/>
              <a:t>draggable</a:t>
            </a:r>
            <a:r>
              <a:rPr lang="en-NZ" dirty="0"/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33238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ie.microsoft.com/testdrive/Graphics/CanvasPad/Default.html</a:t>
            </a:r>
            <a:endParaRPr lang="en-NZ" dirty="0" smtClean="0"/>
          </a:p>
          <a:p>
            <a:r>
              <a:rPr lang="en-NZ" dirty="0">
                <a:hlinkClick r:id="rId3"/>
              </a:rPr>
              <a:t>http://</a:t>
            </a:r>
            <a:r>
              <a:rPr lang="en-NZ" dirty="0" smtClean="0">
                <a:hlinkClick r:id="rId3"/>
              </a:rPr>
              <a:t>www.w3schools.com/tags/att_global_draggable.asp</a:t>
            </a:r>
          </a:p>
          <a:p>
            <a:r>
              <a:rPr lang="en-NZ" dirty="0">
                <a:hlinkClick r:id="rId3"/>
              </a:rPr>
              <a:t>http://</a:t>
            </a:r>
            <a:r>
              <a:rPr lang="en-NZ" dirty="0" smtClean="0">
                <a:hlinkClick r:id="rId3"/>
              </a:rPr>
              <a:t>www.w3schools.com/html/html5_draganddrop.asp</a:t>
            </a:r>
          </a:p>
          <a:p>
            <a:r>
              <a:rPr lang="en-NZ" dirty="0">
                <a:hlinkClick r:id="rId3"/>
              </a:rPr>
              <a:t>http://html5doctor.com/native-drag-and-drop/</a:t>
            </a:r>
          </a:p>
          <a:p>
            <a:r>
              <a:rPr lang="en-NZ" dirty="0">
                <a:hlinkClick r:id="rId4"/>
              </a:rPr>
              <a:t>https://</a:t>
            </a:r>
            <a:r>
              <a:rPr lang="en-NZ" dirty="0" smtClean="0">
                <a:hlinkClick r:id="rId4"/>
              </a:rPr>
              <a:t>www.codeproject.com/Articles/226193/cross-browser-drag-and-drop</a:t>
            </a:r>
            <a:endParaRPr lang="en-NZ" dirty="0" smtClean="0"/>
          </a:p>
          <a:p>
            <a:r>
              <a:rPr lang="en-NZ" dirty="0">
                <a:hlinkClick r:id="rId5"/>
              </a:rPr>
              <a:t>https://</a:t>
            </a:r>
            <a:r>
              <a:rPr lang="en-NZ" dirty="0" smtClean="0">
                <a:hlinkClick r:id="rId5"/>
              </a:rPr>
              <a:t>www.codeproject.com/Articles/1091766/Add-support-for-standard-HTML-Drag-and-Drop-operat</a:t>
            </a:r>
            <a:endParaRPr lang="en-NZ" dirty="0" smtClean="0"/>
          </a:p>
          <a:p>
            <a:r>
              <a:rPr lang="en-NZ" dirty="0">
                <a:hlinkClick r:id="rId6"/>
              </a:rPr>
              <a:t>https://www.html5rocks.com/en/tutorials/dnd/basics</a:t>
            </a:r>
            <a:r>
              <a:rPr lang="en-NZ" dirty="0" smtClean="0">
                <a:hlinkClick r:id="rId6"/>
              </a:rPr>
              <a:t>/</a:t>
            </a:r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059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NZ" b="1" dirty="0" smtClean="0"/>
              <a:t>Definition </a:t>
            </a:r>
            <a:r>
              <a:rPr lang="en-NZ" b="1" dirty="0"/>
              <a:t>and Usage</a:t>
            </a:r>
          </a:p>
          <a:p>
            <a:r>
              <a:rPr lang="en-NZ" dirty="0"/>
              <a:t>The </a:t>
            </a:r>
            <a:r>
              <a:rPr lang="en-NZ" dirty="0" err="1"/>
              <a:t>draggable</a:t>
            </a:r>
            <a:r>
              <a:rPr lang="en-NZ" dirty="0"/>
              <a:t> attribute specifies whether an element is </a:t>
            </a:r>
            <a:r>
              <a:rPr lang="en-NZ" dirty="0" err="1"/>
              <a:t>draggable</a:t>
            </a:r>
            <a:r>
              <a:rPr lang="en-NZ" dirty="0"/>
              <a:t> or not.</a:t>
            </a:r>
          </a:p>
          <a:p>
            <a:r>
              <a:rPr lang="en-NZ" dirty="0"/>
              <a:t>Links and images are </a:t>
            </a:r>
            <a:r>
              <a:rPr lang="en-NZ" dirty="0" err="1"/>
              <a:t>draggable</a:t>
            </a:r>
            <a:r>
              <a:rPr lang="en-NZ" dirty="0"/>
              <a:t> by default.</a:t>
            </a:r>
          </a:p>
          <a:p>
            <a:r>
              <a:rPr lang="en-NZ" dirty="0"/>
              <a:t>The </a:t>
            </a:r>
            <a:r>
              <a:rPr lang="en-NZ" dirty="0" err="1"/>
              <a:t>draggable</a:t>
            </a:r>
            <a:r>
              <a:rPr lang="en-NZ" dirty="0"/>
              <a:t> attribute is often used in drag and drop operations. 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75520" y="332656"/>
            <a:ext cx="8686800" cy="1143000"/>
          </a:xfrm>
        </p:spPr>
        <p:txBody>
          <a:bodyPr>
            <a:normAutofit/>
          </a:bodyPr>
          <a:lstStyle/>
          <a:p>
            <a:r>
              <a:rPr lang="en-NZ" sz="3200" dirty="0"/>
              <a:t>&lt;</a:t>
            </a:r>
            <a:r>
              <a:rPr lang="en-NZ" sz="3200" i="1" dirty="0"/>
              <a:t>element</a:t>
            </a:r>
            <a:r>
              <a:rPr lang="en-NZ" sz="3200" dirty="0"/>
              <a:t> </a:t>
            </a:r>
            <a:r>
              <a:rPr lang="en-NZ" sz="3200" dirty="0" err="1"/>
              <a:t>draggable</a:t>
            </a:r>
            <a:r>
              <a:rPr lang="en-NZ" sz="3200" dirty="0"/>
              <a:t>="</a:t>
            </a:r>
            <a:r>
              <a:rPr lang="en-NZ" sz="3200" dirty="0" err="1"/>
              <a:t>true|false|auto</a:t>
            </a:r>
            <a:r>
              <a:rPr lang="en-NZ" sz="3200" dirty="0"/>
              <a:t>"&gt; </a:t>
            </a:r>
            <a:br>
              <a:rPr lang="en-NZ" sz="3200" dirty="0"/>
            </a:br>
            <a:endParaRPr lang="en-NZ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91544" y="4077072"/>
          <a:ext cx="8229600" cy="1920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/>
                        <a:t>Specifies that the element is draggable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Specifies that the element in not </a:t>
                      </a:r>
                      <a:r>
                        <a:rPr lang="en-NZ" dirty="0" err="1"/>
                        <a:t>draggable</a:t>
                      </a:r>
                      <a:endParaRPr lang="en-N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/>
                        <a:t>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Uses the default </a:t>
                      </a:r>
                      <a:r>
                        <a:rPr lang="en-NZ" dirty="0" smtClean="0"/>
                        <a:t>behaviour </a:t>
                      </a:r>
                      <a:r>
                        <a:rPr lang="en-NZ" dirty="0"/>
                        <a:t>of the browser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1" t="15224" r="30302" b="19855"/>
          <a:stretch/>
        </p:blipFill>
        <p:spPr bwMode="auto">
          <a:xfrm>
            <a:off x="1498504" y="14880"/>
            <a:ext cx="9036496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2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First </a:t>
            </a:r>
            <a:r>
              <a:rPr lang="en-NZ" dirty="0"/>
              <a:t>of all: To make an element </a:t>
            </a:r>
            <a:r>
              <a:rPr lang="en-NZ" dirty="0" err="1"/>
              <a:t>draggable</a:t>
            </a:r>
            <a:r>
              <a:rPr lang="en-NZ" dirty="0"/>
              <a:t>, set the </a:t>
            </a:r>
            <a:r>
              <a:rPr lang="en-NZ" dirty="0" err="1"/>
              <a:t>draggable</a:t>
            </a:r>
            <a:r>
              <a:rPr lang="en-NZ" dirty="0"/>
              <a:t> attribute to true:</a:t>
            </a:r>
          </a:p>
          <a:p>
            <a:r>
              <a:rPr lang="en-NZ" dirty="0"/>
              <a:t>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draggable</a:t>
            </a:r>
            <a:r>
              <a:rPr lang="en-NZ" dirty="0"/>
              <a:t>="true"&gt;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Make an Element </a:t>
            </a:r>
            <a:r>
              <a:rPr lang="en-NZ" dirty="0" err="1"/>
              <a:t>Draggable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23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Then</a:t>
            </a:r>
            <a:r>
              <a:rPr lang="en-NZ" dirty="0"/>
              <a:t>, specify what should happen when the element is dragged.</a:t>
            </a:r>
          </a:p>
          <a:p>
            <a:r>
              <a:rPr lang="en-NZ" dirty="0"/>
              <a:t>In the example above, the </a:t>
            </a:r>
            <a:r>
              <a:rPr lang="en-NZ" dirty="0" err="1"/>
              <a:t>ondragstart</a:t>
            </a:r>
            <a:r>
              <a:rPr lang="en-NZ" dirty="0"/>
              <a:t> attribute calls a function, drag(event), that specifies what data to be dragged.</a:t>
            </a:r>
          </a:p>
          <a:p>
            <a:r>
              <a:rPr lang="en-NZ" dirty="0"/>
              <a:t>The </a:t>
            </a:r>
            <a:r>
              <a:rPr lang="en-NZ" dirty="0" err="1"/>
              <a:t>dataTransfer.setData</a:t>
            </a:r>
            <a:r>
              <a:rPr lang="en-NZ" dirty="0"/>
              <a:t>() method sets the data type and the value of the dragged data:</a:t>
            </a:r>
          </a:p>
          <a:p>
            <a:r>
              <a:rPr lang="en-NZ" dirty="0"/>
              <a:t>function drag(</a:t>
            </a:r>
            <a:r>
              <a:rPr lang="en-NZ" dirty="0" err="1"/>
              <a:t>ev</a:t>
            </a:r>
            <a:r>
              <a:rPr lang="en-NZ" dirty="0"/>
              <a:t>) {</a:t>
            </a:r>
            <a:br>
              <a:rPr lang="en-NZ" dirty="0"/>
            </a:br>
            <a:r>
              <a:rPr lang="en-NZ" dirty="0"/>
              <a:t>    </a:t>
            </a:r>
            <a:r>
              <a:rPr lang="en-NZ" dirty="0" err="1"/>
              <a:t>ev.dataTransfer.setData</a:t>
            </a:r>
            <a:r>
              <a:rPr lang="en-NZ" dirty="0"/>
              <a:t>("Text", ev.target.id);</a:t>
            </a:r>
            <a:br>
              <a:rPr lang="en-NZ" dirty="0"/>
            </a:br>
            <a:r>
              <a:rPr lang="en-NZ" dirty="0"/>
              <a:t>} </a:t>
            </a:r>
          </a:p>
          <a:p>
            <a:r>
              <a:rPr lang="en-NZ" dirty="0"/>
              <a:t>In this case, the data type is "Text" and the value is the id of the </a:t>
            </a:r>
            <a:r>
              <a:rPr lang="en-NZ" dirty="0" err="1"/>
              <a:t>draggable</a:t>
            </a:r>
            <a:r>
              <a:rPr lang="en-NZ" dirty="0"/>
              <a:t> element ("drag1").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What to Drag - </a:t>
            </a:r>
            <a:r>
              <a:rPr lang="en-NZ" dirty="0" err="1"/>
              <a:t>ondragstart</a:t>
            </a:r>
            <a:r>
              <a:rPr lang="en-NZ" dirty="0"/>
              <a:t> and </a:t>
            </a:r>
            <a:r>
              <a:rPr lang="en-NZ" dirty="0" err="1"/>
              <a:t>setData</a:t>
            </a:r>
            <a:r>
              <a:rPr lang="en-NZ" dirty="0"/>
              <a:t>()</a:t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660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</a:t>
            </a:r>
            <a:r>
              <a:rPr lang="en-NZ" dirty="0" err="1"/>
              <a:t>ondragover</a:t>
            </a:r>
            <a:r>
              <a:rPr lang="en-NZ" dirty="0"/>
              <a:t> event specifies where the dragged data can be dropped.</a:t>
            </a:r>
          </a:p>
          <a:p>
            <a:r>
              <a:rPr lang="en-NZ" dirty="0"/>
              <a:t>By default, data/elements cannot be dropped in other elements. To allow a drop, we must prevent the default handling of the element.</a:t>
            </a:r>
          </a:p>
          <a:p>
            <a:r>
              <a:rPr lang="en-NZ" dirty="0"/>
              <a:t>This is done by calling the </a:t>
            </a:r>
            <a:r>
              <a:rPr lang="en-NZ" dirty="0" err="1"/>
              <a:t>event.preventDefault</a:t>
            </a:r>
            <a:r>
              <a:rPr lang="en-NZ" dirty="0"/>
              <a:t>() method for the </a:t>
            </a:r>
            <a:r>
              <a:rPr lang="en-NZ" dirty="0" err="1"/>
              <a:t>ondragover</a:t>
            </a:r>
            <a:r>
              <a:rPr lang="en-NZ" dirty="0"/>
              <a:t> event:</a:t>
            </a:r>
          </a:p>
          <a:p>
            <a:r>
              <a:rPr lang="en-NZ" i="1" dirty="0" err="1"/>
              <a:t>event</a:t>
            </a:r>
            <a:r>
              <a:rPr lang="en-NZ" dirty="0" err="1"/>
              <a:t>.preventDefault</a:t>
            </a:r>
            <a:r>
              <a:rPr lang="en-NZ" dirty="0"/>
              <a:t>()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Where to Drop - </a:t>
            </a:r>
            <a:r>
              <a:rPr lang="en-NZ" dirty="0" err="1"/>
              <a:t>ondragover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002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When </a:t>
            </a:r>
            <a:r>
              <a:rPr lang="en-NZ" dirty="0"/>
              <a:t>the dragged data is dropped, a drop event occurs.</a:t>
            </a:r>
          </a:p>
          <a:p>
            <a:r>
              <a:rPr lang="en-NZ" dirty="0"/>
              <a:t>In the example above, the </a:t>
            </a:r>
            <a:r>
              <a:rPr lang="en-NZ" dirty="0" err="1"/>
              <a:t>ondrop</a:t>
            </a:r>
            <a:r>
              <a:rPr lang="en-NZ" dirty="0"/>
              <a:t> attribute calls a function, drop(event):</a:t>
            </a:r>
          </a:p>
          <a:p>
            <a:r>
              <a:rPr lang="en-NZ" dirty="0"/>
              <a:t>function drop(</a:t>
            </a:r>
            <a:r>
              <a:rPr lang="en-NZ" dirty="0" err="1"/>
              <a:t>ev</a:t>
            </a:r>
            <a:r>
              <a:rPr lang="en-NZ" dirty="0"/>
              <a:t>) {</a:t>
            </a:r>
            <a:br>
              <a:rPr lang="en-NZ" dirty="0"/>
            </a:br>
            <a:r>
              <a:rPr lang="en-NZ" dirty="0"/>
              <a:t>    </a:t>
            </a:r>
            <a:r>
              <a:rPr lang="en-NZ" dirty="0" err="1"/>
              <a:t>ev.preventDefault</a:t>
            </a:r>
            <a:r>
              <a:rPr lang="en-NZ" dirty="0"/>
              <a:t>();</a:t>
            </a:r>
            <a:br>
              <a:rPr lang="en-NZ" dirty="0"/>
            </a:br>
            <a:r>
              <a:rPr lang="en-NZ" dirty="0"/>
              <a:t>    </a:t>
            </a:r>
            <a:r>
              <a:rPr lang="en-NZ" dirty="0" err="1"/>
              <a:t>var</a:t>
            </a:r>
            <a:r>
              <a:rPr lang="en-NZ" dirty="0"/>
              <a:t> data = </a:t>
            </a:r>
            <a:r>
              <a:rPr lang="en-NZ" dirty="0" err="1"/>
              <a:t>ev.dataTransfer.getData</a:t>
            </a:r>
            <a:r>
              <a:rPr lang="en-NZ" dirty="0"/>
              <a:t>("Text");</a:t>
            </a:r>
            <a:br>
              <a:rPr lang="en-NZ" dirty="0"/>
            </a:br>
            <a:r>
              <a:rPr lang="en-NZ" dirty="0"/>
              <a:t>    </a:t>
            </a:r>
            <a:r>
              <a:rPr lang="en-NZ" dirty="0" err="1"/>
              <a:t>ev.target.appendChild</a:t>
            </a:r>
            <a:r>
              <a:rPr lang="en-NZ" dirty="0"/>
              <a:t>(</a:t>
            </a:r>
            <a:r>
              <a:rPr lang="en-NZ" dirty="0" err="1"/>
              <a:t>document.getElementById</a:t>
            </a:r>
            <a:r>
              <a:rPr lang="en-NZ" dirty="0"/>
              <a:t>(data));</a:t>
            </a:r>
            <a:br>
              <a:rPr lang="en-NZ" dirty="0"/>
            </a:br>
            <a:r>
              <a:rPr lang="en-NZ" dirty="0"/>
              <a:t>}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Do the Drop - </a:t>
            </a:r>
            <a:r>
              <a:rPr lang="en-NZ" dirty="0" err="1"/>
              <a:t>ondrop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5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482" y="1841049"/>
            <a:ext cx="8229600" cy="5832648"/>
          </a:xfrm>
        </p:spPr>
        <p:txBody>
          <a:bodyPr>
            <a:normAutofit/>
          </a:bodyPr>
          <a:lstStyle/>
          <a:p>
            <a:r>
              <a:rPr lang="en-NZ" sz="2000" dirty="0" smtClean="0"/>
              <a:t>Call </a:t>
            </a:r>
            <a:r>
              <a:rPr lang="en-NZ" sz="2000" dirty="0" err="1"/>
              <a:t>preventDefault</a:t>
            </a:r>
            <a:r>
              <a:rPr lang="en-NZ" sz="2000" dirty="0"/>
              <a:t>() to prevent the browser default handling of the data (default is open as link on drop</a:t>
            </a:r>
            <a:r>
              <a:rPr lang="en-NZ" sz="2000" dirty="0" smtClean="0"/>
              <a:t>)</a:t>
            </a:r>
          </a:p>
          <a:p>
            <a:endParaRPr lang="en-NZ" sz="2000" dirty="0"/>
          </a:p>
          <a:p>
            <a:r>
              <a:rPr lang="en-NZ" sz="2000" dirty="0"/>
              <a:t>Get the dragged data with the </a:t>
            </a:r>
            <a:r>
              <a:rPr lang="en-NZ" sz="2000" dirty="0" err="1"/>
              <a:t>dataTransfer.getData</a:t>
            </a:r>
            <a:r>
              <a:rPr lang="en-NZ" sz="2000" dirty="0"/>
              <a:t>("Text") method. This method will return any data that was set to the same type in the </a:t>
            </a:r>
            <a:r>
              <a:rPr lang="en-NZ" sz="2000" dirty="0" err="1"/>
              <a:t>setData</a:t>
            </a:r>
            <a:r>
              <a:rPr lang="en-NZ" sz="2000" dirty="0"/>
              <a:t>() </a:t>
            </a:r>
            <a:r>
              <a:rPr lang="en-NZ" sz="2000" dirty="0" smtClean="0"/>
              <a:t>method</a:t>
            </a:r>
          </a:p>
          <a:p>
            <a:endParaRPr lang="en-NZ" sz="2000" dirty="0"/>
          </a:p>
          <a:p>
            <a:r>
              <a:rPr lang="en-NZ" sz="2000" dirty="0"/>
              <a:t>The dragged data is the id of the dragged element ("drag1</a:t>
            </a:r>
            <a:r>
              <a:rPr lang="en-NZ" sz="2000" dirty="0" smtClean="0"/>
              <a:t>")</a:t>
            </a:r>
          </a:p>
          <a:p>
            <a:endParaRPr lang="en-NZ" sz="2000" dirty="0"/>
          </a:p>
          <a:p>
            <a:r>
              <a:rPr lang="en-NZ" sz="2000" dirty="0"/>
              <a:t>Append the dragged element into the drop element</a:t>
            </a:r>
          </a:p>
          <a:p>
            <a:endParaRPr lang="en-NZ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Code explained:</a:t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50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828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HTML – Drag and Drop</vt:lpstr>
      <vt:lpstr>HTML draggable Attribute</vt:lpstr>
      <vt:lpstr>&lt;element draggable="true|false|auto"&gt;  </vt:lpstr>
      <vt:lpstr>PowerPoint Presentation</vt:lpstr>
      <vt:lpstr>Make an Element Draggable </vt:lpstr>
      <vt:lpstr>What to Drag - ondragstart and setData() </vt:lpstr>
      <vt:lpstr>Where to Drop - ondragover </vt:lpstr>
      <vt:lpstr>Do the Drop - ondrop </vt:lpstr>
      <vt:lpstr>Code explained: </vt:lpstr>
      <vt:lpstr>Example:</vt:lpstr>
      <vt:lpstr>Add message on drop:</vt:lpstr>
      <vt:lpstr>PowerPoint Presentation</vt:lpstr>
      <vt:lpstr>http://www.webbingways.com/bookfiles/chapter8/codelisting_8_3.html</vt:lpstr>
      <vt:lpstr>PowerPoint Presentation</vt:lpstr>
      <vt:lpstr>PowerPoint Presentation</vt:lpstr>
      <vt:lpstr>PowerPoint Presentation</vt:lpstr>
      <vt:lpstr>Drag and Drop on Canvas</vt:lpstr>
      <vt:lpstr>Functions:</vt:lpstr>
      <vt:lpstr>Other functions</vt:lpstr>
      <vt:lpstr>Resources:</vt:lpstr>
    </vt:vector>
  </TitlesOfParts>
  <Company>Unitec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Nehring</dc:creator>
  <cp:lastModifiedBy>Natalia Nehring</cp:lastModifiedBy>
  <cp:revision>5</cp:revision>
  <dcterms:created xsi:type="dcterms:W3CDTF">2017-08-29T22:09:48Z</dcterms:created>
  <dcterms:modified xsi:type="dcterms:W3CDTF">2017-09-13T05:16:03Z</dcterms:modified>
</cp:coreProperties>
</file>