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56" r:id="rId2"/>
    <p:sldId id="320" r:id="rId3"/>
    <p:sldId id="321" r:id="rId4"/>
    <p:sldId id="322" r:id="rId5"/>
    <p:sldId id="323" r:id="rId6"/>
    <p:sldId id="324" r:id="rId7"/>
    <p:sldId id="325" r:id="rId8"/>
    <p:sldId id="328" r:id="rId9"/>
    <p:sldId id="329" r:id="rId10"/>
    <p:sldId id="319" r:id="rId11"/>
    <p:sldId id="27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31/10/2022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p14="http://schemas.microsoft.com/office/powerpoint/2010/main" xmlns=""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Tests d’interface</a:t>
            </a:r>
          </a:p>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t>Ils représentent environ les </a:t>
            </a:r>
            <a:r>
              <a:rPr lang="fr-FR" b="1" dirty="0" smtClean="0"/>
              <a:t>10 % restants du plan de test</a:t>
            </a:r>
            <a:r>
              <a:rPr lang="fr-FR" b="0" dirty="0" smtClean="0"/>
              <a:t>. Ce sont les plus fidèles, car ils permettent de </a:t>
            </a:r>
            <a:r>
              <a:rPr lang="fr-FR" b="1" dirty="0" smtClean="0"/>
              <a:t>tester l’application dans des environnements réels,</a:t>
            </a:r>
            <a:r>
              <a:rPr lang="fr-FR" b="0" dirty="0" smtClean="0"/>
              <a:t> c’est-à-dire comme un vrai utilisateur, mais ils sont très longs à écrire.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objets simulacres (</a:t>
            </a:r>
            <a:r>
              <a:rPr lang="fr-FR" dirty="0" err="1" smtClean="0"/>
              <a:t>mocks</a:t>
            </a:r>
            <a:r>
              <a:rPr lang="fr-FR" dirty="0" smtClean="0"/>
              <a:t>), eux, sont basés sur une vérification de comportement.</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plugin </a:t>
            </a:r>
            <a:r>
              <a:rPr lang="fr-FR" dirty="0" err="1" smtClean="0"/>
              <a:t>Surefire</a:t>
            </a:r>
            <a:r>
              <a:rPr lang="fr-FR" dirty="0" smtClean="0"/>
              <a:t> (associé à la phase test) est dédié à l’exécution des tests unitaires et le plugin </a:t>
            </a:r>
            <a:r>
              <a:rPr lang="fr-FR" dirty="0" err="1" smtClean="0"/>
              <a:t>Failsafe</a:t>
            </a:r>
            <a:r>
              <a:rPr lang="fr-FR" dirty="0" smtClean="0"/>
              <a:t> (associé à la phase </a:t>
            </a:r>
            <a:r>
              <a:rPr lang="fr-FR" dirty="0" err="1" smtClean="0"/>
              <a:t>verify</a:t>
            </a:r>
            <a:r>
              <a:rPr lang="fr-FR" dirty="0" smtClean="0"/>
              <a:t>) est dédié à l’exécution des tests d’intégration. </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7EB5592-C2B2-0D43-9D50-9C28DF4DC07C}"/>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893"/>
            <a:ext cx="9143999" cy="6856214"/>
          </a:xfrm>
          <a:prstGeom prst="rect">
            <a:avLst/>
          </a:prstGeom>
        </p:spPr>
      </p:pic>
      <p:pic>
        <p:nvPicPr>
          <p:cNvPr id="25" name="Picture 24">
            <a:extLst>
              <a:ext uri="{FF2B5EF4-FFF2-40B4-BE49-F238E27FC236}">
                <a16:creationId xmlns:a16="http://schemas.microsoft.com/office/drawing/2014/main" xmlns="" id="{53424396-1ABB-C24B-ACCA-76C9FDCCCAA7}"/>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17958" y="6169537"/>
            <a:ext cx="1126681" cy="488509"/>
          </a:xfrm>
          <a:prstGeom prst="rect">
            <a:avLst/>
          </a:prstGeom>
        </p:spPr>
      </p:pic>
      <p:pic>
        <p:nvPicPr>
          <p:cNvPr id="24" name="Picture 23">
            <a:extLst>
              <a:ext uri="{FF2B5EF4-FFF2-40B4-BE49-F238E27FC236}">
                <a16:creationId xmlns:a16="http://schemas.microsoft.com/office/drawing/2014/main" xmlns="" id="{3B317941-75AD-CC4C-B1BC-FD1266AD5043}"/>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a16="http://schemas.microsoft.com/office/drawing/2014/main" xmlns="" id="{971614F3-74FA-1349-B1B6-B73CF0A93053}"/>
              </a:ext>
            </a:extLst>
          </p:cNvPr>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a16="http://schemas.microsoft.com/office/drawing/2014/main" xmlns=""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a16="http://schemas.microsoft.com/office/drawing/2014/main" xmlns="" id="{6C38969F-F9E0-964C-A2AB-502E26747B0F}"/>
                </a:ext>
              </a:extLst>
            </p:cNvPr>
            <p:cNvPicPr>
              <a:picLocks/>
            </p:cNvPicPr>
            <p:nvPr userDrawn="1"/>
          </p:nvPicPr>
          <p:blipFill>
            <a:blip r:embed="rId6" cstate="screen">
              <a:alphaModFix amt="54000"/>
              <a:extLst>
                <a:ext uri="{28A0092B-C50C-407E-A947-70E740481C1C}">
                  <a14:useLocalDpi xmlns:a14="http://schemas.microsoft.com/office/drawing/2010/main" xmlns=""/>
                </a:ext>
              </a:extLst>
            </a:blip>
            <a:stretch>
              <a:fillRect/>
            </a:stretch>
          </p:blipFill>
          <p:spPr>
            <a:xfrm>
              <a:off x="1028459" y="6051358"/>
              <a:ext cx="1573171" cy="997173"/>
            </a:xfrm>
            <a:prstGeom prst="rect">
              <a:avLst/>
            </a:prstGeom>
          </p:spPr>
        </p:pic>
        <p:pic>
          <p:nvPicPr>
            <p:cNvPr id="16" name="Picture 15">
              <a:extLst>
                <a:ext uri="{FF2B5EF4-FFF2-40B4-BE49-F238E27FC236}">
                  <a16:creationId xmlns:a16="http://schemas.microsoft.com/office/drawing/2014/main" xmlns="" id="{F24688C7-865E-8448-BF28-340C41DCF4B1}"/>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623932" y="6354848"/>
              <a:ext cx="1333398" cy="433716"/>
            </a:xfrm>
            <a:prstGeom prst="rect">
              <a:avLst/>
            </a:prstGeom>
          </p:spPr>
        </p:pic>
        <p:pic>
          <p:nvPicPr>
            <p:cNvPr id="14" name="Picture 13">
              <a:extLst>
                <a:ext uri="{FF2B5EF4-FFF2-40B4-BE49-F238E27FC236}">
                  <a16:creationId xmlns:a16="http://schemas.microsoft.com/office/drawing/2014/main" xmlns="" id="{9E31BE27-20CA-A147-9D7E-63AE9203A4E2}"/>
                </a:ext>
              </a:extLst>
            </p:cNvPr>
            <p:cNvPicPr>
              <a:picLocks noChangeAspect="1"/>
            </p:cNvPicPr>
            <p:nvPr userDrawn="1"/>
          </p:nvPicPr>
          <p:blipFill>
            <a:blip r:embed="rId7" cstate="screen">
              <a:extLst>
                <a:ext uri="{28A0092B-C50C-407E-A947-70E740481C1C}">
                  <a14:useLocalDpi xmlns:a14="http://schemas.microsoft.com/office/drawing/2010/main" xmlns=""/>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a16="http://schemas.microsoft.com/office/drawing/2014/main" xmlns="" id="{C20BF5AF-61F1-4348-BAA3-134001BC6AC8}"/>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70220" y="6074905"/>
            <a:ext cx="1126681" cy="488509"/>
          </a:xfrm>
          <a:prstGeom prst="rect">
            <a:avLst/>
          </a:prstGeom>
        </p:spPr>
      </p:pic>
      <p:pic>
        <p:nvPicPr>
          <p:cNvPr id="22" name="Picture 21">
            <a:extLst>
              <a:ext uri="{FF2B5EF4-FFF2-40B4-BE49-F238E27FC236}">
                <a16:creationId xmlns:a16="http://schemas.microsoft.com/office/drawing/2014/main" xmlns="" id="{364051FF-B810-7F47-AD66-7FC738416232}"/>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a16="http://schemas.microsoft.com/office/drawing/2014/main" xmlns="" id="{B3F869A3-8172-374F-BC43-74EB11069E29}"/>
              </a:ext>
            </a:extLst>
          </p:cNvPr>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a16="http://schemas.microsoft.com/office/drawing/2014/main" xmlns="" id="{AAA0F863-5ED9-BF47-9E43-9B5A7E5D55EA}"/>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a16="http://schemas.microsoft.com/office/drawing/2014/main" xmlns="" id="{4D07FE5E-A6AA-884E-A18B-3D6ED3F41826}"/>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a16="http://schemas.microsoft.com/office/drawing/2014/main" xmlns="" id="{4EDC2888-59E3-7440-9896-4A8645F97492}"/>
              </a:ext>
            </a:extLst>
          </p:cNvPr>
          <p:cNvPicPr>
            <a:picLocks noChangeAspect="1"/>
          </p:cNvPicPr>
          <p:nvPr userDrawn="1"/>
        </p:nvPicPr>
        <p:blipFill>
          <a:blip r:embed="rId9" cstate="screen">
            <a:extLst>
              <a:ext uri="{28A0092B-C50C-407E-A947-70E740481C1C}">
                <a14:useLocalDpi xmlns:a14="http://schemas.microsoft.com/office/drawing/2010/main" xmlns=""/>
              </a:ext>
            </a:extLst>
          </a:blip>
          <a:stretch>
            <a:fillRect/>
          </a:stretch>
        </p:blipFill>
        <p:spPr>
          <a:xfrm>
            <a:off x="2013075" y="5568395"/>
            <a:ext cx="513180" cy="921996"/>
          </a:xfrm>
          <a:prstGeom prst="rect">
            <a:avLst/>
          </a:prstGeom>
        </p:spPr>
      </p:pic>
    </p:spTree>
    <p:extLst>
      <p:ext uri="{BB962C8B-B14F-4D97-AF65-F5344CB8AC3E}">
        <p14:creationId xmlns:p14="http://schemas.microsoft.com/office/powerpoint/2010/main" xmlns=""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813E119-9FD7-D446-B03F-ED372D4DE5DA}"/>
              </a:ext>
            </a:extLst>
          </p:cNvPr>
          <p:cNvPicPr>
            <a:picLocks noChangeAspect="1"/>
          </p:cNvPicPr>
          <p:nvPr userDrawn="1"/>
        </p:nvPicPr>
        <p:blipFill rotWithShape="1">
          <a:blip r:embed="rId2" cstate="screen">
            <a:alphaModFix amt="80000"/>
            <a:extLst>
              <a:ext uri="{28A0092B-C50C-407E-A947-70E740481C1C}">
                <a14:useLocalDpi xmlns:a14="http://schemas.microsoft.com/office/drawing/2010/main" xmlns=""/>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a16="http://schemas.microsoft.com/office/drawing/2014/main" xmlns=""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a16="http://schemas.microsoft.com/office/drawing/2014/main" xmlns=""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 xmlns:a16="http://schemas.microsoft.com/office/drawing/2014/main" id="{B194211E-B6CF-124C-A97F-843FC114B6E9}"/>
              </a:ext>
            </a:extLst>
          </p:cNvPr>
          <p:cNvPicPr preferRelativeResize="0"/>
          <p:nvPr userDrawn="1"/>
        </p:nvPicPr>
        <p:blipFill rotWithShape="1">
          <a:blip r:embed="rId2" cstate="screen">
            <a:alphaModFix/>
            <a:extLst>
              <a:ext uri="{28A0092B-C50C-407E-A947-70E740481C1C}">
                <a14:useLocalDpi xmlns="" xmlns:a14="http://schemas.microsoft.com/office/drawing/2010/main"/>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4577" y="0"/>
            <a:ext cx="9158577" cy="6867144"/>
          </a:xfrm>
          <a:prstGeom prst="rect">
            <a:avLst/>
          </a:prstGeom>
        </p:spPr>
      </p:pic>
      <p:pic>
        <p:nvPicPr>
          <p:cNvPr id="4" name="Picture 3">
            <a:extLst>
              <a:ext uri="{FF2B5EF4-FFF2-40B4-BE49-F238E27FC236}">
                <a16:creationId xmlns="" xmlns:a16="http://schemas.microsoft.com/office/drawing/2014/main"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 xmlns:p14="http://schemas.microsoft.com/office/powerpoint/2010/main"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31/10/2022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Testez l'implémentation d'une nouvelle fonctionnalité Java</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298873"/>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929066"/>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p14="http://schemas.microsoft.com/office/powerpoint/2010/main" xmlns="" val="145234828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500034" y="1357298"/>
            <a:ext cx="7786742" cy="1200329"/>
          </a:xfrm>
          <a:prstGeom prst="rect">
            <a:avLst/>
          </a:prstGeom>
        </p:spPr>
        <p:txBody>
          <a:bodyPr wrap="square">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Jai pu apprendre et maitriser a travers ce projet les fondamentaux du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5" name="Rectangle 4"/>
          <p:cNvSpPr/>
          <p:nvPr/>
        </p:nvSpPr>
        <p:spPr>
          <a:xfrm>
            <a:off x="214282" y="2526565"/>
            <a:ext cx="8215370" cy="830997"/>
          </a:xfrm>
          <a:prstGeom prst="rect">
            <a:avLst/>
          </a:prstGeom>
        </p:spPr>
        <p:txBody>
          <a:bodyPr wrap="square">
            <a:spAutoFit/>
          </a:bodyPr>
          <a:lstStyle/>
          <a:p>
            <a:pPr lvl="3">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la création de tests et leur exécution grâce à des plugins Maven.</a:t>
            </a:r>
          </a:p>
        </p:txBody>
      </p:sp>
      <p:sp>
        <p:nvSpPr>
          <p:cNvPr id="7" name="Rectangle 6"/>
          <p:cNvSpPr/>
          <p:nvPr/>
        </p:nvSpPr>
        <p:spPr>
          <a:xfrm>
            <a:off x="642910" y="3857628"/>
            <a:ext cx="7500990" cy="857256"/>
          </a:xfrm>
          <a:prstGeom prst="rect">
            <a:avLst/>
          </a:prstGeom>
        </p:spPr>
        <p:txBody>
          <a:bodyPr wrap="square">
            <a:spAutoFit/>
          </a:bodyPr>
          <a:lstStyle/>
          <a:p>
            <a:pPr lvl="2">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observer la couverture de code pour chaque niveau de test,grace aux couvrage fournit par le  plugin Jacoco.</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624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428596" y="1428736"/>
            <a:ext cx="8072462" cy="3754874"/>
          </a:xfrm>
          <a:prstGeom prst="rect">
            <a:avLst/>
          </a:prstGeom>
        </p:spPr>
        <p:txBody>
          <a:bodyPr wrap="square">
            <a:spAutoFit/>
          </a:bodyPr>
          <a:lstStyle/>
          <a:p>
            <a:pPr algn="just"/>
            <a:r>
              <a:rPr lang="fr-FR" sz="2000" dirty="0" smtClean="0">
                <a:solidFill>
                  <a:schemeClr val="accent1">
                    <a:lumMod val="75000"/>
                  </a:schemeClr>
                </a:solidFill>
                <a:latin typeface="Century" pitchFamily="18" charset="0"/>
                <a:ea typeface="Cambria" pitchFamily="18" charset="0"/>
                <a:cs typeface="Times New Roman" pitchFamily="18" charset="0"/>
              </a:rPr>
              <a:t>Le but d'un test en programmation  est de vérifier qu'une fonctionnalité fait ce que l'on attend d'elle.</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Les tests d'une application sont une phase très importante dans les cycles de  développement et de maintenance de l’application.</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 Ils permettent de détecter des bugs et de s'assurer que </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l'application réponde au cahier des charges et aux spécifications.</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Ces tests peuvent prendre différentes formes :</a:t>
            </a:r>
          </a:p>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1500174"/>
            <a:ext cx="8929718" cy="3170099"/>
          </a:xfrm>
          <a:prstGeom prst="rect">
            <a:avLst/>
          </a:prstGeom>
        </p:spPr>
        <p:txBody>
          <a:bodyPr wrap="square">
            <a:spAutoFit/>
          </a:bodyPr>
          <a:lstStyle/>
          <a:p>
            <a:pPr algn="just"/>
            <a:r>
              <a:rPr lang="fr-FR" sz="2000" dirty="0" smtClean="0">
                <a:solidFill>
                  <a:schemeClr val="accent1">
                    <a:lumMod val="75000"/>
                  </a:schemeClr>
                </a:solidFill>
                <a:latin typeface="Century" pitchFamily="18" charset="0"/>
                <a:ea typeface="Cambria" pitchFamily="18" charset="0"/>
                <a:cs typeface="Times New Roman" pitchFamily="18" charset="0"/>
              </a:rPr>
              <a:t>Un test unitaire permet de tester le bon fonctionnement d’une partie précise et ciblée d’un programme.</a:t>
            </a: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 Il permet de vérifier que le comportement d’une application est correct. </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sont faciles et rapides à écrire . </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permettent de savoir rapidement si le code fonctionne comme prévu .</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endParaRPr lang="fr-FR" sz="2000" dirty="0" smtClean="0"/>
          </a:p>
        </p:txBody>
      </p:sp>
      <p:sp>
        <p:nvSpPr>
          <p:cNvPr id="3" name="ZoneTexte 2"/>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unitaires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71678"/>
            <a:ext cx="8929718" cy="3416320"/>
          </a:xfrm>
          <a:prstGeom prst="rect">
            <a:avLst/>
          </a:prstGeom>
        </p:spPr>
        <p:txBody>
          <a:bodyPr wrap="square">
            <a:spAutoFit/>
          </a:bodyPr>
          <a:lstStyle/>
          <a:p>
            <a:pPr algn="just"/>
            <a:r>
              <a:rPr lang="fr-FR" sz="2000" dirty="0" smtClean="0">
                <a:solidFill>
                  <a:schemeClr val="accent1">
                    <a:lumMod val="75000"/>
                  </a:schemeClr>
                </a:solidFill>
                <a:latin typeface="Century" pitchFamily="18" charset="0"/>
                <a:ea typeface="Cambria" pitchFamily="18" charset="0"/>
                <a:cs typeface="Times New Roman" pitchFamily="18" charset="0"/>
              </a:rPr>
              <a:t>     Il y’a deux types de tests d intégration:</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composants : ils permettent de vérifier si plusieurs unités de code fonctionnent bien ensemble, dans un environnement de test assez proche du test unitaire.</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système : ils permettent de vérifier le fonctionnement de plusieurs unités de code au sein d'une configuration d'application.</a:t>
            </a:r>
          </a:p>
          <a:p>
            <a:pPr algn="ctr"/>
            <a:endParaRPr lang="fr-FR" dirty="0" smtClean="0"/>
          </a:p>
          <a:p>
            <a:pPr algn="ctr"/>
            <a:endParaRPr lang="fr-FR" dirty="0"/>
          </a:p>
        </p:txBody>
      </p:sp>
      <p:sp>
        <p:nvSpPr>
          <p:cNvPr id="6" name="Rectangle 5"/>
          <p:cNvSpPr/>
          <p:nvPr/>
        </p:nvSpPr>
        <p:spPr>
          <a:xfrm>
            <a:off x="2357422" y="714356"/>
            <a:ext cx="3574568" cy="523220"/>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d'intégration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2976" y="2000240"/>
            <a:ext cx="7976864" cy="1846659"/>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 autres types de tests :</a:t>
            </a:r>
          </a:p>
          <a:p>
            <a:endPar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fr-FR" sz="2000" dirty="0" smtClean="0">
                <a:solidFill>
                  <a:schemeClr val="accent1">
                    <a:lumMod val="75000"/>
                  </a:schemeClr>
                </a:solidFill>
                <a:latin typeface="Century" pitchFamily="18" charset="0"/>
                <a:ea typeface="Cambria" pitchFamily="18" charset="0"/>
                <a:cs typeface="Times New Roman" pitchFamily="18" charset="0"/>
              </a:rPr>
              <a:t>Tests fonctionnels, de régression, de performance ,de bout en bout </a:t>
            </a: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et les tests d’acceptation</a:t>
            </a:r>
          </a:p>
          <a:p>
            <a:endParaRPr lang="fr-F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36" y="1357298"/>
            <a:ext cx="8858264" cy="2862322"/>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JUnit est un Framework qui permet l'écriture et                          l'exécution de tests automatisés.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JUnit permet de réaliser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TestCase qui sont des classes contenant des méthodes de         tests .</a:t>
            </a: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TestSuite qui permettent de lancer des suites de classes de type TestCase.</a:t>
            </a:r>
          </a:p>
        </p:txBody>
      </p:sp>
      <p:sp>
        <p:nvSpPr>
          <p:cNvPr id="7" name="Rectangle 6"/>
          <p:cNvSpPr/>
          <p:nvPr/>
        </p:nvSpPr>
        <p:spPr>
          <a:xfrm>
            <a:off x="-285784" y="4440990"/>
            <a:ext cx="8786874" cy="1631216"/>
          </a:xfrm>
          <a:prstGeom prst="rect">
            <a:avLst/>
          </a:prstGeom>
        </p:spPr>
        <p:txBody>
          <a:bodyPr wrap="square">
            <a:spAutoFit/>
          </a:bodyPr>
          <a:lstStyle/>
          <a:p>
            <a:pPr lvl="2"/>
            <a:r>
              <a:rPr lang="fr-FR" sz="2000" dirty="0" smtClean="0">
                <a:solidFill>
                  <a:schemeClr val="accent1">
                    <a:lumMod val="75000"/>
                  </a:schemeClr>
                </a:solidFill>
                <a:latin typeface="Century" pitchFamily="18" charset="0"/>
                <a:ea typeface="Cambria" pitchFamily="18" charset="0"/>
                <a:cs typeface="Times New Roman" pitchFamily="18" charset="0"/>
              </a:rPr>
              <a:t>Le Framework Mockito qui s'interface avec JUnit et qui permet entre autre de faire des assertions sur des appels de méthodes et leurs arguments sans pour autant exécuter ces méthodes (grâce au principe du Mock).</a:t>
            </a:r>
          </a:p>
          <a:p>
            <a:r>
              <a:rPr lang="fr-FR" sz="2000" dirty="0" smtClean="0">
                <a:solidFill>
                  <a:schemeClr val="accent1">
                    <a:lumMod val="75000"/>
                  </a:schemeClr>
                </a:solidFill>
                <a:latin typeface="Century" pitchFamily="18" charset="0"/>
                <a:ea typeface="Cambria" pitchFamily="18" charset="0"/>
                <a:cs typeface="Times New Roman" pitchFamily="18" charset="0"/>
              </a:rPr>
              <a:t> </a:t>
            </a:r>
          </a:p>
        </p:txBody>
      </p:sp>
      <p:sp>
        <p:nvSpPr>
          <p:cNvPr id="8" name="ZoneTexte 7"/>
          <p:cNvSpPr txBox="1"/>
          <p:nvPr/>
        </p:nvSpPr>
        <p:spPr>
          <a:xfrm>
            <a:off x="1714480" y="285728"/>
            <a:ext cx="550072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JUnit 5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3" name="ZoneTexte 2"/>
          <p:cNvSpPr txBox="1"/>
          <p:nvPr/>
        </p:nvSpPr>
        <p:spPr>
          <a:xfrm>
            <a:off x="1000100" y="2000240"/>
            <a:ext cx="7286676" cy="3477875"/>
          </a:xfrm>
          <a:prstGeom prst="rect">
            <a:avLst/>
          </a:prstGeom>
          <a:noFill/>
        </p:spPr>
        <p:txBody>
          <a:bodyPr wrap="square" rtlCol="0">
            <a:spAutoFit/>
          </a:bodyPr>
          <a:lstStyle/>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Dans la classe ParkingDataBaseIT:  on a complété les tests d intégrations marqués avec des commentaires "TODO"</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 ajout d un test d intégration dans la méthode testParkingACar() va vérifier qu'un ticket est effectivement enregistré dans la base de données et que la table de stationnement est mise à jour avec la disponibilité. </a:t>
            </a:r>
          </a:p>
          <a:p>
            <a:pPr algn="just">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L'ajout d un test d intégration  dans la méthode testParkingLotExit() va vérifier que le tarif généré et l'heure de sortie sont correctement renseignés dans la base.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6" name="ZoneTexte 5"/>
          <p:cNvSpPr txBox="1"/>
          <p:nvPr/>
        </p:nvSpPr>
        <p:spPr>
          <a:xfrm>
            <a:off x="642910" y="1142984"/>
            <a:ext cx="7858180" cy="5940088"/>
          </a:xfrm>
          <a:prstGeom prst="rect">
            <a:avLst/>
          </a:prstGeom>
          <a:noFill/>
        </p:spPr>
        <p:txBody>
          <a:bodyPr wrap="square" rtlCol="0">
            <a:spAutoFit/>
          </a:bodyPr>
          <a:lstStyle/>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le test unitaire qui vérifie que quand un utilisateur entre dans le parking après avoir entré son numéro de plaque d'immatriculation . L'usager sort du parking en donnant à nouveau son numéro de plaque; s’il  reste moins de 30 minutes, il n’a  rien à payer. Les frais devraient être de 0.</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Implémenter  cette fonctionnalité dans le code.</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Ajouter la possibilité de bénéficier d'une réduction de 5 % lorsque l ‘ utilisateur vient  régulièrement dans le parking.</a:t>
            </a:r>
          </a:p>
          <a:p>
            <a:pPr algn="just"/>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des tests unitaire pour vérifie si l'utilisateur est récurrent ou pas .</a:t>
            </a:r>
          </a:p>
          <a:p>
            <a:pPr algn="just">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lgn="just">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Ecrire des tests unitaires qui permet de calculer le temps de stationnement lorsque les voitures sont garées au garage plus de 24h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0232" y="357166"/>
            <a:ext cx="4572000" cy="523220"/>
          </a:xfrm>
          <a:prstGeom prst="rect">
            <a:avLst/>
          </a:prstGeom>
        </p:spPr>
        <p:txBody>
          <a:bodyPr>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contraintes rencontrées</a:t>
            </a:r>
          </a:p>
        </p:txBody>
      </p:sp>
      <p:sp>
        <p:nvSpPr>
          <p:cNvPr id="6" name="ZoneTexte 5"/>
          <p:cNvSpPr txBox="1"/>
          <p:nvPr/>
        </p:nvSpPr>
        <p:spPr>
          <a:xfrm>
            <a:off x="500034" y="2000240"/>
            <a:ext cx="8643966" cy="2585323"/>
          </a:xfrm>
          <a:prstGeom prst="rect">
            <a:avLst/>
          </a:prstGeom>
          <a:noFill/>
        </p:spPr>
        <p:txBody>
          <a:bodyPr wrap="square" rtlCol="0">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Difficultés à comprendre le besoin au début surtout si  c'est la première fois qu’ on utilise le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Appliquer les bonnes pratiques.</a:t>
            </a:r>
          </a:p>
          <a:p>
            <a:r>
              <a:rPr lang="fr-FR" sz="2400" dirty="0" smtClean="0">
                <a:solidFill>
                  <a:schemeClr val="accent1">
                    <a:lumMod val="75000"/>
                  </a:schemeClr>
                </a:solidFill>
                <a:latin typeface="Centaur" pitchFamily="18" charset="0"/>
                <a:ea typeface="ＭＳ Ｐゴシック" charset="0"/>
                <a:cs typeface="Calibri" pitchFamily="34" charset="0"/>
              </a:rPr>
              <a:t> </a:t>
            </a:r>
          </a:p>
          <a:p>
            <a:r>
              <a:rPr lang="fr-FR" sz="2400" dirty="0" smtClean="0">
                <a:solidFill>
                  <a:schemeClr val="accent1">
                    <a:lumMod val="75000"/>
                  </a:schemeClr>
                </a:solidFill>
                <a:latin typeface="Centaur" pitchFamily="18" charset="0"/>
                <a:ea typeface="ＭＳ Ｐゴシック" charset="0"/>
                <a:cs typeface="Calibri" pitchFamily="34" charset="0"/>
              </a:rPr>
              <a:t> </a:t>
            </a:r>
          </a:p>
          <a:p>
            <a:endParaRPr lang="fr-F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3680</TotalTime>
  <Words>643</Words>
  <PresentationFormat>Affichage à l'écran (4:3)</PresentationFormat>
  <Paragraphs>75</Paragraphs>
  <Slides>11</Slides>
  <Notes>6</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 Parcours Développeur Salesforce  Testez l'implémentation d'une nouvelle fonctionnalité Java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381</cp:revision>
  <dcterms:created xsi:type="dcterms:W3CDTF">2022-06-08T10:06:49Z</dcterms:created>
  <dcterms:modified xsi:type="dcterms:W3CDTF">2022-10-31T19:42:22Z</dcterms:modified>
</cp:coreProperties>
</file>