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9"/>
  </p:notesMasterIdLst>
  <p:sldIdLst>
    <p:sldId id="256" r:id="rId2"/>
    <p:sldId id="320" r:id="rId3"/>
    <p:sldId id="328" r:id="rId4"/>
    <p:sldId id="322" r:id="rId5"/>
    <p:sldId id="329" r:id="rId6"/>
    <p:sldId id="330" r:id="rId7"/>
    <p:sldId id="273" r:id="rId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353" autoAdjust="0"/>
    <p:restoredTop sz="87814" autoAdjust="0"/>
  </p:normalViewPr>
  <p:slideViewPr>
    <p:cSldViewPr>
      <p:cViewPr>
        <p:scale>
          <a:sx n="66" d="100"/>
          <a:sy n="66" d="100"/>
        </p:scale>
        <p:origin x="-1434" y="-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AB37EB-507D-44EF-B62B-0789B8689791}" type="datetimeFigureOut">
              <a:rPr lang="fr-FR" smtClean="0"/>
              <a:pPr/>
              <a:t>07/02/2023</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F9DA20-D60C-47C4-8E26-E2A2317DB7CC}"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latin typeface="Salesforce Sans"/>
            </a:endParaRPr>
          </a:p>
        </p:txBody>
      </p:sp>
    </p:spTree>
    <p:extLst>
      <p:ext uri="{BB962C8B-B14F-4D97-AF65-F5344CB8AC3E}">
        <p14:creationId xmlns:p14="http://schemas.microsoft.com/office/powerpoint/2010/main" xmlns="" val="4275570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5F9DA20-D60C-47C4-8E26-E2A2317DB7CC}" type="slidenum">
              <a:rPr lang="fr-FR" smtClean="0"/>
              <a:pPr/>
              <a:t>2</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5F9DA20-D60C-47C4-8E26-E2A2317DB7CC}" type="slidenum">
              <a:rPr lang="fr-FR" smtClean="0"/>
              <a:pPr/>
              <a:t>4</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5F9DA20-D60C-47C4-8E26-E2A2317DB7CC}" type="slidenum">
              <a:rPr lang="fr-FR" smtClean="0"/>
              <a:pPr/>
              <a:t>7</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07/02/2023</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07/02/2023</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07/02/2023</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_ A">
    <p:bg>
      <p:bgPr>
        <a:solidFill>
          <a:srgbClr val="178BD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xmlns="" id="{C7EB5592-C2B2-0D43-9D50-9C28DF4DC07C}"/>
              </a:ext>
            </a:extLst>
          </p:cNvPr>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0" y="893"/>
            <a:ext cx="9143999" cy="6856214"/>
          </a:xfrm>
          <a:prstGeom prst="rect">
            <a:avLst/>
          </a:prstGeom>
        </p:spPr>
      </p:pic>
      <p:pic>
        <p:nvPicPr>
          <p:cNvPr id="25" name="Picture 24">
            <a:extLst>
              <a:ext uri="{FF2B5EF4-FFF2-40B4-BE49-F238E27FC236}">
                <a16:creationId xmlns:a16="http://schemas.microsoft.com/office/drawing/2014/main" xmlns="" id="{53424396-1ABB-C24B-ACCA-76C9FDCCCAA7}"/>
              </a:ext>
            </a:extLst>
          </p:cNvPr>
          <p:cNvPicPr>
            <a:picLocks/>
          </p:cNvPicPr>
          <p:nvPr userDrawn="1"/>
        </p:nvPicPr>
        <p:blipFill>
          <a:blip r:embed="rId3" cstate="screen">
            <a:alphaModFix amt="54000"/>
            <a:extLst>
              <a:ext uri="{28A0092B-C50C-407E-A947-70E740481C1C}">
                <a14:useLocalDpi xmlns:a14="http://schemas.microsoft.com/office/drawing/2010/main" xmlns=""/>
              </a:ext>
            </a:extLst>
          </a:blip>
          <a:stretch>
            <a:fillRect/>
          </a:stretch>
        </p:blipFill>
        <p:spPr>
          <a:xfrm>
            <a:off x="1717958" y="6169537"/>
            <a:ext cx="1126681" cy="488509"/>
          </a:xfrm>
          <a:prstGeom prst="rect">
            <a:avLst/>
          </a:prstGeom>
        </p:spPr>
      </p:pic>
      <p:pic>
        <p:nvPicPr>
          <p:cNvPr id="24" name="Picture 23">
            <a:extLst>
              <a:ext uri="{FF2B5EF4-FFF2-40B4-BE49-F238E27FC236}">
                <a16:creationId xmlns:a16="http://schemas.microsoft.com/office/drawing/2014/main" xmlns="" id="{3B317941-75AD-CC4C-B1BC-FD1266AD5043}"/>
              </a:ext>
            </a:extLst>
          </p:cNvPr>
          <p:cNvPicPr>
            <a:picLocks noChangeAspect="1"/>
          </p:cNvPicPr>
          <p:nvPr userDrawn="1"/>
        </p:nvPicPr>
        <p:blipFill>
          <a:blip r:embed="rId4" cstate="screen">
            <a:extLst>
              <a:ext uri="{28A0092B-C50C-407E-A947-70E740481C1C}">
                <a14:useLocalDpi xmlns:a14="http://schemas.microsoft.com/office/drawing/2010/main" xmlns=""/>
              </a:ext>
            </a:extLst>
          </a:blip>
          <a:stretch>
            <a:fillRect/>
          </a:stretch>
        </p:blipFill>
        <p:spPr>
          <a:xfrm>
            <a:off x="0" y="0"/>
            <a:ext cx="9143999" cy="6856214"/>
          </a:xfrm>
          <a:prstGeom prst="rect">
            <a:avLst/>
          </a:prstGeom>
        </p:spPr>
      </p:pic>
      <p:sp>
        <p:nvSpPr>
          <p:cNvPr id="2" name="Title 1"/>
          <p:cNvSpPr>
            <a:spLocks noGrp="1"/>
          </p:cNvSpPr>
          <p:nvPr userDrawn="1">
            <p:ph type="ctrTitle"/>
          </p:nvPr>
        </p:nvSpPr>
        <p:spPr>
          <a:xfrm>
            <a:off x="375129" y="1222803"/>
            <a:ext cx="6593111" cy="1298448"/>
          </a:xfrm>
        </p:spPr>
        <p:txBody>
          <a:bodyPr>
            <a:noAutofit/>
          </a:bodyPr>
          <a:lstStyle>
            <a:lvl1pPr marL="0" indent="0" algn="l">
              <a:lnSpc>
                <a:spcPct val="90000"/>
              </a:lnSpc>
              <a:tabLst/>
              <a:defRPr sz="3000" b="1" spc="0">
                <a:solidFill>
                  <a:schemeClr val="accent1"/>
                </a:solidFill>
                <a:latin typeface="+mj-lt"/>
              </a:defRPr>
            </a:lvl1pPr>
          </a:lstStyle>
          <a:p>
            <a:r>
              <a:rPr lang="en-US" dirty="0"/>
              <a:t>Click to edit Master title style</a:t>
            </a:r>
          </a:p>
        </p:txBody>
      </p:sp>
      <p:sp>
        <p:nvSpPr>
          <p:cNvPr id="3" name="Subtitle 2"/>
          <p:cNvSpPr>
            <a:spLocks noGrp="1"/>
          </p:cNvSpPr>
          <p:nvPr userDrawn="1">
            <p:ph type="subTitle" idx="1"/>
          </p:nvPr>
        </p:nvSpPr>
        <p:spPr>
          <a:xfrm>
            <a:off x="383216" y="2544697"/>
            <a:ext cx="6582106" cy="476932"/>
          </a:xfrm>
          <a:prstGeom prst="rect">
            <a:avLst/>
          </a:prstGeom>
        </p:spPr>
        <p:txBody>
          <a:bodyPr>
            <a:noAutofit/>
          </a:bodyPr>
          <a:lstStyle>
            <a:lvl1pPr marL="11113" indent="-11113" algn="l">
              <a:lnSpc>
                <a:spcPct val="95000"/>
              </a:lnSpc>
              <a:spcBef>
                <a:spcPts val="0"/>
              </a:spcBef>
              <a:spcAft>
                <a:spcPts val="0"/>
              </a:spcAft>
              <a:buNone/>
              <a:tabLst/>
              <a:defRPr lang="en-US" sz="2200" b="0" i="0" kern="1200" spc="0" baseline="0" dirty="0">
                <a:solidFill>
                  <a:schemeClr val="accent1"/>
                </a:solidFill>
                <a:latin typeface="+mj-lt"/>
                <a:ea typeface="Salesforce Sans Light" charset="0"/>
                <a:cs typeface="Salesforce Sans Light"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p>
        </p:txBody>
      </p:sp>
      <p:sp>
        <p:nvSpPr>
          <p:cNvPr id="11" name="Text Placeholder 6"/>
          <p:cNvSpPr>
            <a:spLocks noGrp="1"/>
          </p:cNvSpPr>
          <p:nvPr userDrawn="1">
            <p:ph type="body" sz="quarter" idx="16" hasCustomPrompt="1"/>
          </p:nvPr>
        </p:nvSpPr>
        <p:spPr bwMode="invGray">
          <a:xfrm>
            <a:off x="383216" y="3618108"/>
            <a:ext cx="4836654" cy="285093"/>
          </a:xfrm>
          <a:prstGeom prst="rect">
            <a:avLst/>
          </a:prstGeom>
        </p:spPr>
        <p:txBody>
          <a:bodyPr/>
          <a:lstStyle>
            <a:lvl1pPr marL="0" indent="0" algn="l">
              <a:spcBef>
                <a:spcPts val="0"/>
              </a:spcBef>
              <a:spcAft>
                <a:spcPts val="0"/>
              </a:spcAft>
              <a:buFontTx/>
              <a:buNone/>
              <a:defRPr lang="en-US" sz="1600" b="0" i="0" kern="1200" spc="0" baseline="0" dirty="0" smtClean="0">
                <a:solidFill>
                  <a:schemeClr val="accent1"/>
                </a:solidFill>
                <a:latin typeface="+mn-lt"/>
                <a:ea typeface="Salesforce Sans Light" charset="0"/>
                <a:cs typeface="Salesforce Sans Light" charset="0"/>
              </a:defRPr>
            </a:lvl1pPr>
            <a:lvl2pPr marL="0" indent="0" algn="l">
              <a:spcBef>
                <a:spcPts val="300"/>
              </a:spcBef>
              <a:spcAft>
                <a:spcPts val="0"/>
              </a:spcAft>
              <a:buSzPct val="110000"/>
              <a:buFont typeface="Arial"/>
              <a:buNone/>
              <a:defRPr lang="en-US" sz="1400" kern="1200" spc="0" baseline="0" dirty="0" smtClean="0">
                <a:solidFill>
                  <a:schemeClr val="bg2"/>
                </a:solidFill>
                <a:latin typeface="+mn-lt"/>
                <a:ea typeface="+mn-ea"/>
                <a:cs typeface="+mn-cs"/>
              </a:defRPr>
            </a:lvl2pPr>
            <a:lvl3pPr marL="0" marR="0" indent="0" algn="l" defTabSz="914400" rtl="0" eaLnBrk="1" fontAlgn="auto" latinLnBrk="0" hangingPunct="1">
              <a:lnSpc>
                <a:spcPct val="95000"/>
              </a:lnSpc>
              <a:spcBef>
                <a:spcPts val="300"/>
              </a:spcBef>
              <a:spcAft>
                <a:spcPts val="0"/>
              </a:spcAft>
              <a:buClr>
                <a:schemeClr val="bg1">
                  <a:lumMod val="75000"/>
                </a:schemeClr>
              </a:buClr>
              <a:buSzPct val="100000"/>
              <a:buFont typeface="Arial" panose="020B0604020202020204" pitchFamily="34" charset="0"/>
              <a:buNone/>
              <a:tabLst/>
              <a:defRPr lang="en-US" sz="1400" kern="1200" spc="0" baseline="0" dirty="0" smtClean="0">
                <a:solidFill>
                  <a:schemeClr val="bg2"/>
                </a:solidFill>
                <a:latin typeface="+mn-lt"/>
                <a:ea typeface="+mn-ea"/>
                <a:cs typeface="+mn-cs"/>
              </a:defRPr>
            </a:lvl3pPr>
            <a:lvl4pPr marL="91440" indent="0">
              <a:spcAft>
                <a:spcPts val="100"/>
              </a:spcAft>
              <a:defRPr lang="en-US" sz="900" kern="1200" spc="0" baseline="0" dirty="0" smtClean="0">
                <a:solidFill>
                  <a:schemeClr val="bg1"/>
                </a:solidFill>
                <a:latin typeface="+mn-lt"/>
                <a:ea typeface="+mn-ea"/>
                <a:cs typeface="+mn-cs"/>
              </a:defRPr>
            </a:lvl4pPr>
            <a:lvl5pPr marL="91440" indent="0">
              <a:spcAft>
                <a:spcPts val="100"/>
              </a:spcAft>
              <a:defRPr lang="en-US" sz="900" kern="1200" spc="0" baseline="0" dirty="0">
                <a:solidFill>
                  <a:schemeClr val="bg1"/>
                </a:solidFill>
                <a:latin typeface="+mn-lt"/>
                <a:ea typeface="+mn-ea"/>
                <a:cs typeface="+mn-cs"/>
              </a:defRPr>
            </a:lvl5pPr>
          </a:lstStyle>
          <a:p>
            <a:pPr lvl="0"/>
            <a:r>
              <a:rPr lang="en-US" dirty="0"/>
              <a:t>Twitter and Email</a:t>
            </a:r>
          </a:p>
        </p:txBody>
      </p:sp>
      <p:sp>
        <p:nvSpPr>
          <p:cNvPr id="6" name="Text Placeholder 5"/>
          <p:cNvSpPr>
            <a:spLocks noGrp="1"/>
          </p:cNvSpPr>
          <p:nvPr userDrawn="1">
            <p:ph type="body" sz="quarter" idx="17" hasCustomPrompt="1"/>
          </p:nvPr>
        </p:nvSpPr>
        <p:spPr>
          <a:xfrm>
            <a:off x="383215" y="3364442"/>
            <a:ext cx="4836654" cy="247406"/>
          </a:xfrm>
        </p:spPr>
        <p:txBody>
          <a:bodyPr/>
          <a:lstStyle>
            <a:lvl1pPr algn="l">
              <a:lnSpc>
                <a:spcPct val="95000"/>
              </a:lnSpc>
              <a:spcBef>
                <a:spcPts val="0"/>
              </a:spcBef>
              <a:defRPr sz="1600" b="1" baseline="0">
                <a:solidFill>
                  <a:schemeClr val="accent1"/>
                </a:solidFill>
                <a:latin typeface="+mj-lt"/>
              </a:defRPr>
            </a:lvl1pPr>
          </a:lstStyle>
          <a:p>
            <a:r>
              <a:rPr lang="en-US" dirty="0"/>
              <a:t>Name of Presenter</a:t>
            </a:r>
            <a:r>
              <a:rPr lang="en-US" baseline="0" dirty="0"/>
              <a:t>, Title</a:t>
            </a:r>
          </a:p>
        </p:txBody>
      </p:sp>
      <p:pic>
        <p:nvPicPr>
          <p:cNvPr id="15" name="pasted-image.pdf" descr="pasted-image.pdf">
            <a:extLst>
              <a:ext uri="{FF2B5EF4-FFF2-40B4-BE49-F238E27FC236}">
                <a16:creationId xmlns:a16="http://schemas.microsoft.com/office/drawing/2014/main" xmlns="" id="{971614F3-74FA-1349-B1B6-B73CF0A93053}"/>
              </a:ext>
            </a:extLst>
          </p:cNvPr>
          <p:cNvPicPr>
            <a:picLocks noChangeAspect="1"/>
          </p:cNvPicPr>
          <p:nvPr userDrawn="1"/>
        </p:nvPicPr>
        <p:blipFill>
          <a:blip r:embed="rId5" cstate="screen">
            <a:extLst>
              <a:ext uri="{28A0092B-C50C-407E-A947-70E740481C1C}">
                <a14:useLocalDpi xmlns:a14="http://schemas.microsoft.com/office/drawing/2010/main" xmlns=""/>
              </a:ext>
            </a:extLst>
          </a:blip>
          <a:stretch>
            <a:fillRect/>
          </a:stretch>
        </p:blipFill>
        <p:spPr>
          <a:xfrm>
            <a:off x="375916" y="490790"/>
            <a:ext cx="786822" cy="734309"/>
          </a:xfrm>
          <a:prstGeom prst="rect">
            <a:avLst/>
          </a:prstGeom>
          <a:ln w="12700">
            <a:miter lim="400000"/>
          </a:ln>
        </p:spPr>
      </p:pic>
      <p:grpSp>
        <p:nvGrpSpPr>
          <p:cNvPr id="4" name="Group 3">
            <a:extLst>
              <a:ext uri="{FF2B5EF4-FFF2-40B4-BE49-F238E27FC236}">
                <a16:creationId xmlns:a16="http://schemas.microsoft.com/office/drawing/2014/main" xmlns="" id="{DB7C485F-51EF-0247-93E1-C6C36D8B8023}"/>
              </a:ext>
            </a:extLst>
          </p:cNvPr>
          <p:cNvGrpSpPr/>
          <p:nvPr userDrawn="1"/>
        </p:nvGrpSpPr>
        <p:grpSpPr>
          <a:xfrm>
            <a:off x="547467" y="5069119"/>
            <a:ext cx="1629838" cy="2213858"/>
            <a:chOff x="1028459" y="5082986"/>
            <a:chExt cx="1928871" cy="1965545"/>
          </a:xfrm>
        </p:grpSpPr>
        <p:pic>
          <p:nvPicPr>
            <p:cNvPr id="13" name="Picture 12">
              <a:extLst>
                <a:ext uri="{FF2B5EF4-FFF2-40B4-BE49-F238E27FC236}">
                  <a16:creationId xmlns:a16="http://schemas.microsoft.com/office/drawing/2014/main" xmlns="" id="{6C38969F-F9E0-964C-A2AB-502E26747B0F}"/>
                </a:ext>
              </a:extLst>
            </p:cNvPr>
            <p:cNvPicPr>
              <a:picLocks/>
            </p:cNvPicPr>
            <p:nvPr userDrawn="1"/>
          </p:nvPicPr>
          <p:blipFill>
            <a:blip r:embed="rId6" cstate="screen">
              <a:alphaModFix amt="54000"/>
              <a:extLst>
                <a:ext uri="{28A0092B-C50C-407E-A947-70E740481C1C}">
                  <a14:useLocalDpi xmlns:a14="http://schemas.microsoft.com/office/drawing/2010/main" xmlns=""/>
                </a:ext>
              </a:extLst>
            </a:blip>
            <a:stretch>
              <a:fillRect/>
            </a:stretch>
          </p:blipFill>
          <p:spPr>
            <a:xfrm>
              <a:off x="1028459" y="6051358"/>
              <a:ext cx="1573171" cy="997173"/>
            </a:xfrm>
            <a:prstGeom prst="rect">
              <a:avLst/>
            </a:prstGeom>
          </p:spPr>
        </p:pic>
        <p:pic>
          <p:nvPicPr>
            <p:cNvPr id="16" name="Picture 15">
              <a:extLst>
                <a:ext uri="{FF2B5EF4-FFF2-40B4-BE49-F238E27FC236}">
                  <a16:creationId xmlns:a16="http://schemas.microsoft.com/office/drawing/2014/main" xmlns="" id="{F24688C7-865E-8448-BF28-340C41DCF4B1}"/>
                </a:ext>
              </a:extLst>
            </p:cNvPr>
            <p:cNvPicPr>
              <a:picLocks/>
            </p:cNvPicPr>
            <p:nvPr userDrawn="1"/>
          </p:nvPicPr>
          <p:blipFill>
            <a:blip r:embed="rId3" cstate="screen">
              <a:alphaModFix amt="54000"/>
              <a:extLst>
                <a:ext uri="{28A0092B-C50C-407E-A947-70E740481C1C}">
                  <a14:useLocalDpi xmlns:a14="http://schemas.microsoft.com/office/drawing/2010/main" xmlns=""/>
                </a:ext>
              </a:extLst>
            </a:blip>
            <a:stretch>
              <a:fillRect/>
            </a:stretch>
          </p:blipFill>
          <p:spPr>
            <a:xfrm>
              <a:off x="1623932" y="6354848"/>
              <a:ext cx="1333398" cy="433716"/>
            </a:xfrm>
            <a:prstGeom prst="rect">
              <a:avLst/>
            </a:prstGeom>
          </p:spPr>
        </p:pic>
        <p:pic>
          <p:nvPicPr>
            <p:cNvPr id="14" name="Picture 13">
              <a:extLst>
                <a:ext uri="{FF2B5EF4-FFF2-40B4-BE49-F238E27FC236}">
                  <a16:creationId xmlns:a16="http://schemas.microsoft.com/office/drawing/2014/main" xmlns="" id="{9E31BE27-20CA-A147-9D7E-63AE9203A4E2}"/>
                </a:ext>
              </a:extLst>
            </p:cNvPr>
            <p:cNvPicPr>
              <a:picLocks noChangeAspect="1"/>
            </p:cNvPicPr>
            <p:nvPr userDrawn="1"/>
          </p:nvPicPr>
          <p:blipFill>
            <a:blip r:embed="rId7" cstate="screen">
              <a:extLst>
                <a:ext uri="{28A0092B-C50C-407E-A947-70E740481C1C}">
                  <a14:useLocalDpi xmlns:a14="http://schemas.microsoft.com/office/drawing/2010/main" xmlns=""/>
                </a:ext>
              </a:extLst>
            </a:blip>
            <a:stretch>
              <a:fillRect/>
            </a:stretch>
          </p:blipFill>
          <p:spPr>
            <a:xfrm>
              <a:off x="1685783" y="5082986"/>
              <a:ext cx="919439" cy="1532392"/>
            </a:xfrm>
            <a:prstGeom prst="rect">
              <a:avLst/>
            </a:prstGeom>
          </p:spPr>
        </p:pic>
      </p:grpSp>
      <p:pic>
        <p:nvPicPr>
          <p:cNvPr id="20" name="Picture 19">
            <a:extLst>
              <a:ext uri="{FF2B5EF4-FFF2-40B4-BE49-F238E27FC236}">
                <a16:creationId xmlns:a16="http://schemas.microsoft.com/office/drawing/2014/main" xmlns="" id="{C20BF5AF-61F1-4348-BAA3-134001BC6AC8}"/>
              </a:ext>
            </a:extLst>
          </p:cNvPr>
          <p:cNvPicPr>
            <a:picLocks/>
          </p:cNvPicPr>
          <p:nvPr userDrawn="1"/>
        </p:nvPicPr>
        <p:blipFill>
          <a:blip r:embed="rId3" cstate="screen">
            <a:alphaModFix amt="54000"/>
            <a:extLst>
              <a:ext uri="{28A0092B-C50C-407E-A947-70E740481C1C}">
                <a14:useLocalDpi xmlns:a14="http://schemas.microsoft.com/office/drawing/2010/main" xmlns=""/>
              </a:ext>
            </a:extLst>
          </a:blip>
          <a:stretch>
            <a:fillRect/>
          </a:stretch>
        </p:blipFill>
        <p:spPr>
          <a:xfrm>
            <a:off x="1770220" y="6074905"/>
            <a:ext cx="1126681" cy="488509"/>
          </a:xfrm>
          <a:prstGeom prst="rect">
            <a:avLst/>
          </a:prstGeom>
        </p:spPr>
      </p:pic>
      <p:pic>
        <p:nvPicPr>
          <p:cNvPr id="22" name="Picture 21">
            <a:extLst>
              <a:ext uri="{FF2B5EF4-FFF2-40B4-BE49-F238E27FC236}">
                <a16:creationId xmlns:a16="http://schemas.microsoft.com/office/drawing/2014/main" xmlns="" id="{364051FF-B810-7F47-AD66-7FC738416232}"/>
              </a:ext>
            </a:extLst>
          </p:cNvPr>
          <p:cNvPicPr>
            <a:picLocks/>
          </p:cNvPicPr>
          <p:nvPr userDrawn="1"/>
        </p:nvPicPr>
        <p:blipFill>
          <a:blip r:embed="rId3" cstate="screen">
            <a:alphaModFix amt="22000"/>
            <a:extLst>
              <a:ext uri="{28A0092B-C50C-407E-A947-70E740481C1C}">
                <a14:useLocalDpi xmlns:a14="http://schemas.microsoft.com/office/drawing/2010/main" xmlns=""/>
              </a:ext>
            </a:extLst>
          </a:blip>
          <a:stretch>
            <a:fillRect/>
          </a:stretch>
        </p:blipFill>
        <p:spPr>
          <a:xfrm>
            <a:off x="-90441" y="5752087"/>
            <a:ext cx="1126681" cy="488509"/>
          </a:xfrm>
          <a:prstGeom prst="rect">
            <a:avLst/>
          </a:prstGeom>
          <a:effectLst>
            <a:outerShdw blurRad="50800" dist="50800" dir="5400000" algn="ctr" rotWithShape="0">
              <a:srgbClr val="000000">
                <a:alpha val="10000"/>
              </a:srgbClr>
            </a:outerShdw>
          </a:effectLst>
        </p:spPr>
      </p:pic>
      <p:pic>
        <p:nvPicPr>
          <p:cNvPr id="23" name="Picture 22" descr="Cloud-the-Goat---Grazing.png">
            <a:extLst>
              <a:ext uri="{FF2B5EF4-FFF2-40B4-BE49-F238E27FC236}">
                <a16:creationId xmlns:a16="http://schemas.microsoft.com/office/drawing/2014/main" xmlns="" id="{B3F869A3-8172-374F-BC43-74EB11069E29}"/>
              </a:ext>
            </a:extLst>
          </p:cNvPr>
          <p:cNvPicPr>
            <a:picLocks noChangeAspect="1"/>
          </p:cNvPicPr>
          <p:nvPr userDrawn="1"/>
        </p:nvPicPr>
        <p:blipFill>
          <a:blip r:embed="rId8" cstate="screen">
            <a:extLst>
              <a:ext uri="{28A0092B-C50C-407E-A947-70E740481C1C}">
                <a14:useLocalDpi xmlns:a14="http://schemas.microsoft.com/office/drawing/2010/main" xmlns=""/>
              </a:ext>
            </a:extLst>
          </a:blip>
          <a:stretch>
            <a:fillRect/>
          </a:stretch>
        </p:blipFill>
        <p:spPr>
          <a:xfrm flipH="1">
            <a:off x="368940" y="5701216"/>
            <a:ext cx="345504" cy="372164"/>
          </a:xfrm>
          <a:prstGeom prst="rect">
            <a:avLst/>
          </a:prstGeom>
        </p:spPr>
      </p:pic>
      <p:pic>
        <p:nvPicPr>
          <p:cNvPr id="26" name="Picture 25">
            <a:extLst>
              <a:ext uri="{FF2B5EF4-FFF2-40B4-BE49-F238E27FC236}">
                <a16:creationId xmlns:a16="http://schemas.microsoft.com/office/drawing/2014/main" xmlns="" id="{AAA0F863-5ED9-BF47-9E43-9B5A7E5D55EA}"/>
              </a:ext>
            </a:extLst>
          </p:cNvPr>
          <p:cNvPicPr>
            <a:picLocks/>
          </p:cNvPicPr>
          <p:nvPr userDrawn="1"/>
        </p:nvPicPr>
        <p:blipFill>
          <a:blip r:embed="rId3" cstate="screen">
            <a:alphaModFix amt="22000"/>
            <a:extLst>
              <a:ext uri="{28A0092B-C50C-407E-A947-70E740481C1C}">
                <a14:useLocalDpi xmlns:a14="http://schemas.microsoft.com/office/drawing/2010/main" xmlns=""/>
              </a:ext>
            </a:extLst>
          </a:blip>
          <a:stretch>
            <a:fillRect/>
          </a:stretch>
        </p:blipFill>
        <p:spPr>
          <a:xfrm>
            <a:off x="1701849" y="6200091"/>
            <a:ext cx="1126681" cy="488509"/>
          </a:xfrm>
          <a:prstGeom prst="rect">
            <a:avLst/>
          </a:prstGeom>
          <a:effectLst>
            <a:outerShdw blurRad="50800" dist="50800" dir="5400000" algn="ctr" rotWithShape="0">
              <a:srgbClr val="000000">
                <a:alpha val="10000"/>
              </a:srgbClr>
            </a:outerShdw>
          </a:effectLst>
        </p:spPr>
      </p:pic>
      <p:pic>
        <p:nvPicPr>
          <p:cNvPr id="21" name="Picture 20">
            <a:extLst>
              <a:ext uri="{FF2B5EF4-FFF2-40B4-BE49-F238E27FC236}">
                <a16:creationId xmlns:a16="http://schemas.microsoft.com/office/drawing/2014/main" xmlns="" id="{4D07FE5E-A6AA-884E-A18B-3D6ED3F41826}"/>
              </a:ext>
            </a:extLst>
          </p:cNvPr>
          <p:cNvPicPr>
            <a:picLocks/>
          </p:cNvPicPr>
          <p:nvPr userDrawn="1"/>
        </p:nvPicPr>
        <p:blipFill>
          <a:blip r:embed="rId3" cstate="screen">
            <a:alphaModFix amt="54000"/>
            <a:extLst>
              <a:ext uri="{28A0092B-C50C-407E-A947-70E740481C1C}">
                <a14:useLocalDpi xmlns:a14="http://schemas.microsoft.com/office/drawing/2010/main" xmlns=""/>
              </a:ext>
            </a:extLst>
          </a:blip>
          <a:stretch>
            <a:fillRect/>
          </a:stretch>
        </p:blipFill>
        <p:spPr>
          <a:xfrm rot="21420000">
            <a:off x="1744089" y="6184814"/>
            <a:ext cx="1126681" cy="488509"/>
          </a:xfrm>
          <a:prstGeom prst="rect">
            <a:avLst/>
          </a:prstGeom>
        </p:spPr>
      </p:pic>
      <p:pic>
        <p:nvPicPr>
          <p:cNvPr id="7" name="Picture 6">
            <a:extLst>
              <a:ext uri="{FF2B5EF4-FFF2-40B4-BE49-F238E27FC236}">
                <a16:creationId xmlns:a16="http://schemas.microsoft.com/office/drawing/2014/main" xmlns="" id="{4EDC2888-59E3-7440-9896-4A8645F97492}"/>
              </a:ext>
            </a:extLst>
          </p:cNvPr>
          <p:cNvPicPr>
            <a:picLocks noChangeAspect="1"/>
          </p:cNvPicPr>
          <p:nvPr userDrawn="1"/>
        </p:nvPicPr>
        <p:blipFill>
          <a:blip r:embed="rId9" cstate="screen">
            <a:extLst>
              <a:ext uri="{28A0092B-C50C-407E-A947-70E740481C1C}">
                <a14:useLocalDpi xmlns:a14="http://schemas.microsoft.com/office/drawing/2010/main" xmlns=""/>
              </a:ext>
            </a:extLst>
          </a:blip>
          <a:stretch>
            <a:fillRect/>
          </a:stretch>
        </p:blipFill>
        <p:spPr>
          <a:xfrm>
            <a:off x="2013075" y="5568395"/>
            <a:ext cx="513180" cy="921996"/>
          </a:xfrm>
          <a:prstGeom prst="rect">
            <a:avLst/>
          </a:prstGeom>
        </p:spPr>
      </p:pic>
    </p:spTree>
    <p:extLst>
      <p:ext uri="{BB962C8B-B14F-4D97-AF65-F5344CB8AC3E}">
        <p14:creationId xmlns:p14="http://schemas.microsoft.com/office/powerpoint/2010/main" xmlns="" val="337385108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Low Plains">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xmlns="" id="{C813E119-9FD7-D446-B03F-ED372D4DE5DA}"/>
              </a:ext>
            </a:extLst>
          </p:cNvPr>
          <p:cNvPicPr>
            <a:picLocks noChangeAspect="1"/>
          </p:cNvPicPr>
          <p:nvPr userDrawn="1"/>
        </p:nvPicPr>
        <p:blipFill rotWithShape="1">
          <a:blip r:embed="rId2" cstate="screen">
            <a:alphaModFix amt="80000"/>
            <a:extLst>
              <a:ext uri="{28A0092B-C50C-407E-A947-70E740481C1C}">
                <a14:useLocalDpi xmlns:a14="http://schemas.microsoft.com/office/drawing/2010/main" xmlns=""/>
              </a:ext>
            </a:extLst>
          </a:blip>
          <a:srcRect t="-908"/>
          <a:stretch/>
        </p:blipFill>
        <p:spPr>
          <a:xfrm>
            <a:off x="0" y="219456"/>
            <a:ext cx="9144000" cy="6638545"/>
          </a:xfrm>
          <a:prstGeom prst="rect">
            <a:avLst/>
          </a:prstGeom>
        </p:spPr>
      </p:pic>
      <p:sp>
        <p:nvSpPr>
          <p:cNvPr id="3" name="Content Placeholder 2"/>
          <p:cNvSpPr>
            <a:spLocks noGrp="1"/>
          </p:cNvSpPr>
          <p:nvPr userDrawn="1">
            <p:ph sz="quarter" idx="11"/>
          </p:nvPr>
        </p:nvSpPr>
        <p:spPr>
          <a:xfrm>
            <a:off x="428737" y="1764284"/>
            <a:ext cx="8286622" cy="2289556"/>
          </a:xfrm>
        </p:spPr>
        <p:txBody>
          <a:bodyPr/>
          <a:lstStyle>
            <a:lvl1pPr>
              <a:lnSpc>
                <a:spcPct val="100000"/>
              </a:lnSpc>
              <a:spcBef>
                <a:spcPts val="1100"/>
              </a:spcBef>
              <a:spcAft>
                <a:spcPts val="300"/>
              </a:spcAft>
              <a:defRPr>
                <a:solidFill>
                  <a:schemeClr val="accent2"/>
                </a:solidFill>
              </a:defRPr>
            </a:lvl1pPr>
            <a:lvl2pPr>
              <a:lnSpc>
                <a:spcPct val="100000"/>
              </a:lnSpc>
              <a:spcAft>
                <a:spcPts val="600"/>
              </a:spcAft>
              <a:defRPr>
                <a:solidFill>
                  <a:schemeClr val="bg2"/>
                </a:solidFill>
              </a:defRPr>
            </a:lvl2pPr>
            <a:lvl3pPr>
              <a:lnSpc>
                <a:spcPct val="100000"/>
              </a:lnSpc>
              <a:defRPr>
                <a:solidFill>
                  <a:schemeClr val="bg2"/>
                </a:solidFill>
              </a:defRPr>
            </a:lvl3pPr>
            <a:lvl4pPr>
              <a:lnSpc>
                <a:spcPct val="100000"/>
              </a:lnSpc>
              <a:defRPr>
                <a:solidFill>
                  <a:schemeClr val="bg2"/>
                </a:solidFill>
              </a:defRPr>
            </a:lvl4pPr>
            <a:lvl5pPr>
              <a:lnSpc>
                <a:spcPct val="100000"/>
              </a:lnSpc>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3"/>
          <p:cNvSpPr>
            <a:spLocks noGrp="1"/>
          </p:cNvSpPr>
          <p:nvPr userDrawn="1">
            <p:ph type="body" sz="quarter" idx="16"/>
          </p:nvPr>
        </p:nvSpPr>
        <p:spPr>
          <a:xfrm>
            <a:off x="428737" y="1097179"/>
            <a:ext cx="8287396" cy="338554"/>
          </a:xfrm>
          <a:noFill/>
          <a:ln>
            <a:noFill/>
          </a:ln>
        </p:spPr>
        <p:txBody>
          <a:bodyPr vert="horz" wrap="square" lIns="0" tIns="0" rIns="0" bIns="0" numCol="1" rtlCol="0" anchor="t" anchorCtr="0" compatLnSpc="1">
            <a:prstTxWarp prst="textNoShape">
              <a:avLst/>
            </a:prstTxWarp>
            <a:spAutoFit/>
          </a:bodyPr>
          <a:lstStyle>
            <a:lvl1pPr>
              <a:defRPr lang="en-US" sz="2200" b="0" i="0" spc="0">
                <a:solidFill>
                  <a:schemeClr val="bg2"/>
                </a:solidFill>
                <a:latin typeface="Salesforce Sans" panose="020B0505020202020203" pitchFamily="34" charset="77"/>
                <a:ea typeface="Salesforce Sans" panose="020B0505020202020203" pitchFamily="34" charset="77"/>
                <a:cs typeface="Salesforce Sans" panose="020B0505020202020203" pitchFamily="34" charset="77"/>
              </a:defRPr>
            </a:lvl1pPr>
          </a:lstStyle>
          <a:p>
            <a:pPr lvl="0">
              <a:lnSpc>
                <a:spcPct val="100000"/>
              </a:lnSpc>
              <a:spcBef>
                <a:spcPts val="0"/>
              </a:spcBef>
              <a:spcAft>
                <a:spcPts val="0"/>
              </a:spcAft>
            </a:pPr>
            <a:r>
              <a:rPr lang="en-US" dirty="0"/>
              <a:t>Click to edit Master text styles</a:t>
            </a:r>
          </a:p>
        </p:txBody>
      </p:sp>
      <p:pic>
        <p:nvPicPr>
          <p:cNvPr id="10" name="pasted-image.pdf" descr="pasted-image.pdf"/>
          <p:cNvPicPr>
            <a:picLocks noChangeAspect="1"/>
          </p:cNvPicPr>
          <p:nvPr userDrawn="1"/>
        </p:nvPicPr>
        <p:blipFill>
          <a:blip r:embed="rId3" cstate="screen">
            <a:extLst>
              <a:ext uri="{28A0092B-C50C-407E-A947-70E740481C1C}">
                <a14:useLocalDpi xmlns:a14="http://schemas.microsoft.com/office/drawing/2010/main" xmlns=""/>
              </a:ext>
            </a:extLst>
          </a:blip>
          <a:stretch>
            <a:fillRect/>
          </a:stretch>
        </p:blipFill>
        <p:spPr>
          <a:xfrm>
            <a:off x="8275085" y="565460"/>
            <a:ext cx="476925" cy="445095"/>
          </a:xfrm>
          <a:prstGeom prst="rect">
            <a:avLst/>
          </a:prstGeom>
          <a:ln w="12700">
            <a:miter lim="400000"/>
          </a:ln>
        </p:spPr>
      </p:pic>
      <p:sp>
        <p:nvSpPr>
          <p:cNvPr id="11" name="Footer Placeholder 3">
            <a:extLst>
              <a:ext uri="{FF2B5EF4-FFF2-40B4-BE49-F238E27FC236}">
                <a16:creationId xmlns:a16="http://schemas.microsoft.com/office/drawing/2014/main" xmlns="" id="{D34182B3-BC83-574F-BEFD-A10EC2325B88}"/>
              </a:ext>
            </a:extLst>
          </p:cNvPr>
          <p:cNvSpPr>
            <a:spLocks noGrp="1"/>
          </p:cNvSpPr>
          <p:nvPr>
            <p:ph type="ftr" sz="quarter" idx="3"/>
          </p:nvPr>
        </p:nvSpPr>
        <p:spPr>
          <a:xfrm>
            <a:off x="4571999" y="6571832"/>
            <a:ext cx="4132068" cy="213858"/>
          </a:xfrm>
          <a:prstGeom prst="rect">
            <a:avLst/>
          </a:prstGeom>
        </p:spPr>
        <p:txBody>
          <a:bodyPr vert="horz" lIns="0" tIns="0" rIns="0" bIns="0" rtlCol="0" anchor="b"/>
          <a:lstStyle>
            <a:lvl1pPr algn="r" fontAlgn="auto">
              <a:spcBef>
                <a:spcPts val="0"/>
              </a:spcBef>
              <a:spcAft>
                <a:spcPts val="0"/>
              </a:spcAft>
              <a:defRPr sz="1100" spc="0" dirty="0">
                <a:solidFill>
                  <a:schemeClr val="bg1"/>
                </a:solidFill>
                <a:latin typeface="+mn-lt"/>
                <a:ea typeface="+mn-ea"/>
                <a:cs typeface="+mn-cs"/>
              </a:defRPr>
            </a:lvl1pPr>
          </a:lstStyle>
          <a:p>
            <a:endParaRPr lang="en-US" dirty="0"/>
          </a:p>
        </p:txBody>
      </p:sp>
      <p:sp>
        <p:nvSpPr>
          <p:cNvPr id="2" name="Title 1">
            <a:extLst>
              <a:ext uri="{FF2B5EF4-FFF2-40B4-BE49-F238E27FC236}">
                <a16:creationId xmlns:a16="http://schemas.microsoft.com/office/drawing/2014/main" xmlns="" id="{5ADE0D96-7C21-4589-BD0C-0F1AC3C6C7E7}"/>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xmlns="" val="268114513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Thank You_slide 2">
    <p:bg>
      <p:bgPr>
        <a:gradFill>
          <a:gsLst>
            <a:gs pos="0">
              <a:srgbClr val="118ED9"/>
            </a:gs>
            <a:gs pos="78899">
              <a:srgbClr val="4CC0D9"/>
            </a:gs>
            <a:gs pos="100000">
              <a:srgbClr val="68E2B3"/>
            </a:gs>
          </a:gsLst>
          <a:lin ang="5400000" scaled="0"/>
        </a:gradFill>
        <a:effectLst/>
      </p:bgPr>
    </p:bg>
    <p:spTree>
      <p:nvGrpSpPr>
        <p:cNvPr id="1" name=""/>
        <p:cNvGrpSpPr/>
        <p:nvPr/>
      </p:nvGrpSpPr>
      <p:grpSpPr>
        <a:xfrm>
          <a:off x="0" y="0"/>
          <a:ext cx="0" cy="0"/>
          <a:chOff x="0" y="0"/>
          <a:chExt cx="0" cy="0"/>
        </a:xfrm>
      </p:grpSpPr>
      <p:pic>
        <p:nvPicPr>
          <p:cNvPr id="5" name="Google Shape;362;p55">
            <a:extLst>
              <a:ext uri="{FF2B5EF4-FFF2-40B4-BE49-F238E27FC236}">
                <a16:creationId xmlns="" xmlns:a16="http://schemas.microsoft.com/office/drawing/2014/main" id="{B194211E-B6CF-124C-A97F-843FC114B6E9}"/>
              </a:ext>
            </a:extLst>
          </p:cNvPr>
          <p:cNvPicPr preferRelativeResize="0"/>
          <p:nvPr userDrawn="1"/>
        </p:nvPicPr>
        <p:blipFill rotWithShape="1">
          <a:blip r:embed="rId2" cstate="screen">
            <a:alphaModFix/>
            <a:extLst>
              <a:ext uri="{28A0092B-C50C-407E-A947-70E740481C1C}">
                <a14:useLocalDpi xmlns="" xmlns:a14="http://schemas.microsoft.com/office/drawing/2010/main"/>
              </a:ext>
            </a:extLst>
          </a:blip>
          <a:srcRect/>
          <a:stretch/>
        </p:blipFill>
        <p:spPr>
          <a:xfrm>
            <a:off x="-7289" y="-4572"/>
            <a:ext cx="9158579" cy="6867142"/>
          </a:xfrm>
          <a:prstGeom prst="rect">
            <a:avLst/>
          </a:prstGeom>
          <a:noFill/>
          <a:ln>
            <a:noFill/>
          </a:ln>
        </p:spPr>
      </p:pic>
      <p:pic>
        <p:nvPicPr>
          <p:cNvPr id="14" name="Picture 13"/>
          <p:cNvPicPr>
            <a:picLocks noChangeAspect="1"/>
          </p:cNvPicPr>
          <p:nvPr userDrawn="1"/>
        </p:nvPicPr>
        <p:blipFill>
          <a:blip r:embed="rId3" cstate="screen">
            <a:extLst>
              <a:ext uri="{28A0092B-C50C-407E-A947-70E740481C1C}">
                <a14:useLocalDpi xmlns="" xmlns:a14="http://schemas.microsoft.com/office/drawing/2010/main"/>
              </a:ext>
            </a:extLst>
          </a:blip>
          <a:stretch>
            <a:fillRect/>
          </a:stretch>
        </p:blipFill>
        <p:spPr>
          <a:xfrm>
            <a:off x="-14577" y="0"/>
            <a:ext cx="9158577" cy="6867144"/>
          </a:xfrm>
          <a:prstGeom prst="rect">
            <a:avLst/>
          </a:prstGeom>
        </p:spPr>
      </p:pic>
      <p:pic>
        <p:nvPicPr>
          <p:cNvPr id="4" name="Picture 3">
            <a:extLst>
              <a:ext uri="{FF2B5EF4-FFF2-40B4-BE49-F238E27FC236}">
                <a16:creationId xmlns="" xmlns:a16="http://schemas.microsoft.com/office/drawing/2014/main" id="{CF2E9877-22A5-7E47-ACD2-1589BC5FEB7B}"/>
              </a:ext>
            </a:extLst>
          </p:cNvPr>
          <p:cNvPicPr>
            <a:picLocks noChangeAspect="1"/>
          </p:cNvPicPr>
          <p:nvPr userDrawn="1"/>
        </p:nvPicPr>
        <p:blipFill>
          <a:blip r:embed="rId4"/>
          <a:stretch>
            <a:fillRect/>
          </a:stretch>
        </p:blipFill>
        <p:spPr>
          <a:xfrm>
            <a:off x="2682951" y="988291"/>
            <a:ext cx="3778098" cy="1149930"/>
          </a:xfrm>
          <a:prstGeom prst="rect">
            <a:avLst/>
          </a:prstGeom>
        </p:spPr>
      </p:pic>
    </p:spTree>
    <p:extLst>
      <p:ext uri="{BB962C8B-B14F-4D97-AF65-F5344CB8AC3E}">
        <p14:creationId xmlns="" xmlns:p14="http://schemas.microsoft.com/office/powerpoint/2010/main" val="395632005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07/02/2023</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07/02/2023</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pPr/>
              <a:t>07/02/2023</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pPr/>
              <a:t>07/02/2023</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pPr/>
              <a:t>07/02/2023</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07/02/2023</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07/02/2023</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07/02/2023</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pPr/>
              <a:t>07/02/2023</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rwa_elkal@hotmail.com"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hyperlink" Target="https://trailblazer.me/id/sankalou12"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85720" y="3421437"/>
            <a:ext cx="8001056" cy="1007695"/>
          </a:xfrm>
        </p:spPr>
        <p:txBody>
          <a:bodyPr/>
          <a:lstStyle/>
          <a:p>
            <a:r>
              <a:rPr lang="fr-FR" sz="4000" dirty="0" smtClean="0">
                <a:solidFill>
                  <a:schemeClr val="accent4">
                    <a:lumMod val="50000"/>
                  </a:schemeClr>
                </a:solidFill>
              </a:rPr>
              <a:t/>
            </a:r>
            <a:br>
              <a:rPr lang="fr-FR" sz="4000" dirty="0" smtClean="0">
                <a:solidFill>
                  <a:schemeClr val="accent4">
                    <a:lumMod val="50000"/>
                  </a:schemeClr>
                </a:solidFill>
              </a:rPr>
            </a:br>
            <a:r>
              <a:rPr lang="fr-FR" sz="4000" dirty="0" smtClean="0">
                <a:solidFill>
                  <a:schemeClr val="accent4">
                    <a:lumMod val="50000"/>
                  </a:schemeClr>
                </a:solidFill>
              </a:rPr>
              <a:t>P</a:t>
            </a:r>
            <a:r>
              <a:rPr lang="en" sz="4000" dirty="0" smtClean="0">
                <a:solidFill>
                  <a:schemeClr val="accent4">
                    <a:lumMod val="50000"/>
                  </a:schemeClr>
                </a:solidFill>
              </a:rPr>
              <a:t>arcours Développeur Salesforce</a:t>
            </a:r>
            <a:r>
              <a:rPr lang="en" dirty="0" smtClean="0">
                <a:solidFill>
                  <a:schemeClr val="accent4">
                    <a:lumMod val="50000"/>
                  </a:schemeClr>
                </a:solidFill>
              </a:rPr>
              <a:t/>
            </a:r>
            <a:br>
              <a:rPr lang="en" dirty="0" smtClean="0">
                <a:solidFill>
                  <a:schemeClr val="accent4">
                    <a:lumMod val="50000"/>
                  </a:schemeClr>
                </a:solidFill>
              </a:rPr>
            </a:br>
            <a:r>
              <a:rPr lang="fr-FR" sz="3200" dirty="0" smtClean="0"/>
              <a:t>Optimisez un backend Apex</a:t>
            </a:r>
            <a:br>
              <a:rPr lang="fr-FR" sz="3200" dirty="0" smtClean="0"/>
            </a:br>
            <a:r>
              <a:rPr lang="fr-FR" sz="3200" b="0" dirty="0" smtClean="0"/>
              <a:t/>
            </a:r>
            <a:br>
              <a:rPr lang="fr-FR" sz="3200" b="0" dirty="0" smtClean="0"/>
            </a:br>
            <a:r>
              <a:rPr lang="fr-FR" sz="3200" dirty="0" smtClean="0"/>
              <a:t/>
            </a:r>
            <a:br>
              <a:rPr lang="fr-FR" sz="3200" dirty="0" smtClean="0"/>
            </a:br>
            <a:r>
              <a:rPr lang="fr-FR" sz="3200" dirty="0" smtClean="0"/>
              <a:t/>
            </a:r>
            <a:br>
              <a:rPr lang="fr-FR" sz="3200" dirty="0" smtClean="0"/>
            </a:br>
            <a:r>
              <a:rPr lang="fr-FR" sz="3200" dirty="0" smtClean="0"/>
              <a:t/>
            </a:r>
            <a:br>
              <a:rPr lang="fr-FR" sz="3200" dirty="0" smtClean="0"/>
            </a:br>
            <a:r>
              <a:rPr lang="fr-FR" sz="3200" dirty="0" smtClean="0"/>
              <a:t/>
            </a:r>
            <a:br>
              <a:rPr lang="fr-FR" sz="3200" dirty="0" smtClean="0"/>
            </a:br>
            <a:r>
              <a:rPr lang="fr-FR" sz="2800" dirty="0" smtClean="0">
                <a:ln w="18000">
                  <a:solidFill>
                    <a:schemeClr val="accent2">
                      <a:satMod val="140000"/>
                    </a:schemeClr>
                  </a:solidFill>
                  <a:prstDash val="solid"/>
                  <a:miter lim="800000"/>
                </a:ln>
                <a:solidFill>
                  <a:schemeClr val="accent4">
                    <a:lumMod val="50000"/>
                  </a:schemeClr>
                </a:solidFill>
                <a:effectLst>
                  <a:outerShdw blurRad="25500" dist="23000" dir="7020000" algn="tl">
                    <a:srgbClr val="000000">
                      <a:alpha val="50000"/>
                    </a:srgbClr>
                  </a:outerShdw>
                </a:effectLst>
              </a:rPr>
              <a:t/>
            </a:r>
            <a:br>
              <a:rPr lang="fr-FR" sz="2800" dirty="0" smtClean="0">
                <a:ln w="18000">
                  <a:solidFill>
                    <a:schemeClr val="accent2">
                      <a:satMod val="140000"/>
                    </a:schemeClr>
                  </a:solidFill>
                  <a:prstDash val="solid"/>
                  <a:miter lim="800000"/>
                </a:ln>
                <a:solidFill>
                  <a:schemeClr val="accent4">
                    <a:lumMod val="50000"/>
                  </a:schemeClr>
                </a:solidFill>
                <a:effectLst>
                  <a:outerShdw blurRad="25500" dist="23000" dir="7020000" algn="tl">
                    <a:srgbClr val="000000">
                      <a:alpha val="50000"/>
                    </a:srgbClr>
                  </a:outerShdw>
                </a:effectLst>
              </a:rPr>
            </a:br>
            <a:endParaRPr lang="en-US" dirty="0">
              <a:solidFill>
                <a:schemeClr val="accent4">
                  <a:lumMod val="50000"/>
                </a:schemeClr>
              </a:solidFill>
            </a:endParaRPr>
          </a:p>
        </p:txBody>
      </p:sp>
      <p:sp>
        <p:nvSpPr>
          <p:cNvPr id="9" name="Text Placeholder 8"/>
          <p:cNvSpPr>
            <a:spLocks noGrp="1"/>
          </p:cNvSpPr>
          <p:nvPr>
            <p:ph type="body" sz="quarter" idx="16"/>
          </p:nvPr>
        </p:nvSpPr>
        <p:spPr>
          <a:xfrm>
            <a:off x="584244" y="3870245"/>
            <a:ext cx="8559756" cy="416011"/>
          </a:xfrm>
        </p:spPr>
        <p:txBody>
          <a:bodyPr>
            <a:normAutofit/>
          </a:bodyPr>
          <a:lstStyle/>
          <a:p>
            <a:r>
              <a:rPr lang="en-US" dirty="0" smtClean="0">
                <a:hlinkClick r:id="rId3"/>
              </a:rPr>
              <a:t>Marwa_e</a:t>
            </a:r>
            <a:r>
              <a:rPr smtClean="0">
                <a:hlinkClick r:id="rId3"/>
              </a:rPr>
              <a:t>lkal@hotmail.com</a:t>
            </a:r>
            <a:r>
              <a:rPr smtClean="0"/>
              <a:t> / </a:t>
            </a:r>
            <a:r>
              <a:rPr lang="fr-FR" dirty="0">
                <a:hlinkClick r:id="rId4"/>
              </a:rPr>
              <a:t>https://trailblazer.me/id/sankalou12</a:t>
            </a:r>
            <a:endParaRPr lang="en-US" dirty="0"/>
          </a:p>
        </p:txBody>
      </p:sp>
      <p:sp>
        <p:nvSpPr>
          <p:cNvPr id="2" name="Subtitle 1"/>
          <p:cNvSpPr>
            <a:spLocks noGrp="1"/>
          </p:cNvSpPr>
          <p:nvPr>
            <p:ph type="body" sz="quarter" idx="17"/>
          </p:nvPr>
        </p:nvSpPr>
        <p:spPr>
          <a:xfrm>
            <a:off x="428596" y="3429000"/>
            <a:ext cx="4836654" cy="247406"/>
          </a:xfrm>
        </p:spPr>
        <p:txBody>
          <a:bodyPr>
            <a:noAutofit/>
          </a:bodyPr>
          <a:lstStyle/>
          <a:p>
            <a:r>
              <a:rPr lang="en-US" sz="1800" dirty="0" smtClean="0"/>
              <a:t>Kaloui Sanaa</a:t>
            </a:r>
            <a:endParaRPr lang="en-US" sz="1800" dirty="0"/>
          </a:p>
        </p:txBody>
      </p:sp>
      <p:pic>
        <p:nvPicPr>
          <p:cNvPr id="7" name="Image 6" descr="openclassrooms.png"/>
          <p:cNvPicPr>
            <a:picLocks noChangeAspect="1"/>
          </p:cNvPicPr>
          <p:nvPr/>
        </p:nvPicPr>
        <p:blipFill>
          <a:blip r:embed="rId5"/>
          <a:stretch>
            <a:fillRect/>
          </a:stretch>
        </p:blipFill>
        <p:spPr>
          <a:xfrm>
            <a:off x="5790467" y="1"/>
            <a:ext cx="3296689" cy="1909757"/>
          </a:xfrm>
          <a:prstGeom prst="rect">
            <a:avLst/>
          </a:prstGeom>
        </p:spPr>
      </p:pic>
    </p:spTree>
    <p:extLst>
      <p:ext uri="{BB962C8B-B14F-4D97-AF65-F5344CB8AC3E}">
        <p14:creationId xmlns:p14="http://schemas.microsoft.com/office/powerpoint/2010/main" xmlns="" val="145234828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42910" y="571480"/>
            <a:ext cx="7286676" cy="523220"/>
          </a:xfrm>
          <a:prstGeom prst="rect">
            <a:avLst/>
          </a:prstGeom>
          <a:noFill/>
        </p:spPr>
        <p:txBody>
          <a:bodyPr wrap="square" rtlCol="0">
            <a:spAutoFit/>
          </a:bodyPr>
          <a:lstStyle/>
          <a:p>
            <a:pPr algn="ctr"/>
            <a:r>
              <a:rPr lang="fr-FR"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Introduction</a:t>
            </a:r>
          </a:p>
        </p:txBody>
      </p:sp>
      <p:sp>
        <p:nvSpPr>
          <p:cNvPr id="3" name="Rectangle 2"/>
          <p:cNvSpPr/>
          <p:nvPr/>
        </p:nvSpPr>
        <p:spPr>
          <a:xfrm>
            <a:off x="285720" y="1643050"/>
            <a:ext cx="8286808" cy="3416320"/>
          </a:xfrm>
          <a:prstGeom prst="rect">
            <a:avLst/>
          </a:prstGeom>
        </p:spPr>
        <p:txBody>
          <a:bodyPr wrap="square">
            <a:spAutoFit/>
          </a:bodyPr>
          <a:lstStyle/>
          <a:p>
            <a:r>
              <a:rPr lang="fr-FR" sz="2400" dirty="0" smtClean="0"/>
              <a:t> </a:t>
            </a:r>
            <a:r>
              <a:rPr lang="fr-FR" sz="2400" dirty="0" smtClean="0">
                <a:solidFill>
                  <a:schemeClr val="accent1">
                    <a:lumMod val="75000"/>
                  </a:schemeClr>
                </a:solidFill>
                <a:latin typeface="Centaur" pitchFamily="18" charset="0"/>
                <a:ea typeface="ＭＳ Ｐゴシック" charset="0"/>
                <a:cs typeface="Calibri" pitchFamily="34" charset="0"/>
              </a:rPr>
              <a:t>FASHA est une société multinationale de distribution de vêtements opérant dans plusieurs régions avec 350 employés. </a:t>
            </a:r>
            <a:endParaRPr lang="fr-FR" sz="2400" dirty="0" smtClean="0">
              <a:solidFill>
                <a:schemeClr val="accent1">
                  <a:lumMod val="75000"/>
                </a:schemeClr>
              </a:solidFill>
              <a:latin typeface="Centaur" pitchFamily="18" charset="0"/>
              <a:ea typeface="ＭＳ Ｐゴシック" charset="0"/>
              <a:cs typeface="Calibri" pitchFamily="34" charset="0"/>
            </a:endParaRPr>
          </a:p>
          <a:p>
            <a:endParaRPr lang="fr-FR" sz="2400" dirty="0" smtClean="0">
              <a:solidFill>
                <a:schemeClr val="accent1">
                  <a:lumMod val="75000"/>
                </a:schemeClr>
              </a:solidFill>
              <a:latin typeface="Centaur" pitchFamily="18" charset="0"/>
              <a:ea typeface="ＭＳ Ｐゴシック" charset="0"/>
              <a:cs typeface="Calibri" pitchFamily="34" charset="0"/>
            </a:endParaRPr>
          </a:p>
          <a:p>
            <a:r>
              <a:rPr lang="fr-FR" sz="2400" dirty="0" smtClean="0">
                <a:solidFill>
                  <a:schemeClr val="accent1">
                    <a:lumMod val="75000"/>
                  </a:schemeClr>
                </a:solidFill>
                <a:latin typeface="Centaur" pitchFamily="18" charset="0"/>
                <a:ea typeface="ＭＳ Ｐゴシック" charset="0"/>
                <a:cs typeface="Calibri" pitchFamily="34" charset="0"/>
              </a:rPr>
              <a:t>Le cabinet SFQUAL est chargé de gérer un projet Salesforce pour FASHA, qui rencontre des problèmes tels que des batchs lents, une application qui se bloque et un code désorganisé. </a:t>
            </a:r>
            <a:endParaRPr lang="fr-FR" sz="2400" dirty="0" smtClean="0">
              <a:solidFill>
                <a:schemeClr val="accent1">
                  <a:lumMod val="75000"/>
                </a:schemeClr>
              </a:solidFill>
              <a:latin typeface="Centaur" pitchFamily="18" charset="0"/>
              <a:ea typeface="ＭＳ Ｐゴシック" charset="0"/>
              <a:cs typeface="Calibri" pitchFamily="34" charset="0"/>
            </a:endParaRPr>
          </a:p>
          <a:p>
            <a:endParaRPr lang="fr-FR" sz="2400" dirty="0" smtClean="0">
              <a:solidFill>
                <a:schemeClr val="accent1">
                  <a:lumMod val="75000"/>
                </a:schemeClr>
              </a:solidFill>
              <a:latin typeface="Centaur" pitchFamily="18" charset="0"/>
              <a:ea typeface="ＭＳ Ｐゴシック" charset="0"/>
              <a:cs typeface="Calibri" pitchFamily="34" charset="0"/>
            </a:endParaRPr>
          </a:p>
          <a:p>
            <a:r>
              <a:rPr lang="fr-FR" sz="2400" dirty="0" smtClean="0">
                <a:solidFill>
                  <a:schemeClr val="accent1">
                    <a:lumMod val="75000"/>
                  </a:schemeClr>
                </a:solidFill>
                <a:latin typeface="Centaur" pitchFamily="18" charset="0"/>
                <a:ea typeface="ＭＳ Ｐゴシック" charset="0"/>
                <a:cs typeface="Calibri" pitchFamily="34" charset="0"/>
              </a:rPr>
              <a:t>Les besoins de FASHA sont d'optimiser l'application et de réorganiser le code pour améliorer le fonctionnement du CRM.</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1470" y="1917222"/>
            <a:ext cx="9144000" cy="4154984"/>
          </a:xfrm>
          <a:prstGeom prst="rect">
            <a:avLst/>
          </a:prstGeom>
        </p:spPr>
        <p:txBody>
          <a:bodyPr wrap="square">
            <a:spAutoFit/>
          </a:bodyPr>
          <a:lstStyle/>
          <a:p>
            <a:pPr>
              <a:buFont typeface="Wingdings" pitchFamily="2" charset="2"/>
              <a:buChar char="q"/>
            </a:pPr>
            <a:r>
              <a:rPr lang="fr-FR" sz="2400" dirty="0" smtClean="0">
                <a:solidFill>
                  <a:schemeClr val="accent1">
                    <a:lumMod val="75000"/>
                  </a:schemeClr>
                </a:solidFill>
                <a:latin typeface="Centaur" pitchFamily="18" charset="0"/>
                <a:ea typeface="ＭＳ Ｐゴシック" charset="0"/>
                <a:cs typeface="Calibri" pitchFamily="34" charset="0"/>
              </a:rPr>
              <a:t>Les problèmes incluent une erreur dans le déclencheur UpdateAccountCA, un champ NetAmount qui ne se met à jour que pour la première ligne de commande</a:t>
            </a:r>
            <a:r>
              <a:rPr lang="fr-FR" sz="2400" dirty="0" smtClean="0">
                <a:solidFill>
                  <a:schemeClr val="accent1">
                    <a:lumMod val="75000"/>
                  </a:schemeClr>
                </a:solidFill>
                <a:latin typeface="Centaur" pitchFamily="18" charset="0"/>
                <a:ea typeface="ＭＳ Ｐゴシック" charset="0"/>
                <a:cs typeface="Calibri" pitchFamily="34" charset="0"/>
              </a:rPr>
              <a:t>.</a:t>
            </a:r>
          </a:p>
          <a:p>
            <a:endParaRPr lang="fr-FR" sz="2400" dirty="0" smtClean="0">
              <a:solidFill>
                <a:schemeClr val="accent1">
                  <a:lumMod val="75000"/>
                </a:schemeClr>
              </a:solidFill>
              <a:latin typeface="Centaur" pitchFamily="18" charset="0"/>
              <a:ea typeface="ＭＳ Ｐゴシック" charset="0"/>
              <a:cs typeface="Calibri" pitchFamily="34" charset="0"/>
            </a:endParaRPr>
          </a:p>
          <a:p>
            <a:pPr>
              <a:buFont typeface="Wingdings" pitchFamily="2" charset="2"/>
              <a:buChar char="q"/>
            </a:pPr>
            <a:r>
              <a:rPr lang="fr-FR" sz="2400" dirty="0" smtClean="0">
                <a:solidFill>
                  <a:schemeClr val="accent1">
                    <a:lumMod val="75000"/>
                  </a:schemeClr>
                </a:solidFill>
                <a:latin typeface="Centaur" pitchFamily="18" charset="0"/>
                <a:ea typeface="ＭＳ Ｐゴシック" charset="0"/>
                <a:cs typeface="Calibri" pitchFamily="34" charset="0"/>
              </a:rPr>
              <a:t>un </a:t>
            </a:r>
            <a:r>
              <a:rPr lang="fr-FR" sz="2400" dirty="0" smtClean="0">
                <a:solidFill>
                  <a:schemeClr val="accent1">
                    <a:lumMod val="75000"/>
                  </a:schemeClr>
                </a:solidFill>
                <a:latin typeface="Centaur" pitchFamily="18" charset="0"/>
                <a:ea typeface="ＭＳ Ｐゴシック" charset="0"/>
                <a:cs typeface="Calibri" pitchFamily="34" charset="0"/>
              </a:rPr>
              <a:t>code désorganisé avec des conventions de nommage et des classes de tests manquantes</a:t>
            </a:r>
            <a:r>
              <a:rPr lang="fr-FR" sz="2400" dirty="0" smtClean="0">
                <a:solidFill>
                  <a:schemeClr val="accent1">
                    <a:lumMod val="75000"/>
                  </a:schemeClr>
                </a:solidFill>
                <a:latin typeface="Centaur" pitchFamily="18" charset="0"/>
                <a:ea typeface="ＭＳ Ｐゴシック" charset="0"/>
                <a:cs typeface="Calibri" pitchFamily="34" charset="0"/>
              </a:rPr>
              <a:t>.</a:t>
            </a:r>
          </a:p>
          <a:p>
            <a:endParaRPr lang="fr-FR" sz="2400" dirty="0" smtClean="0">
              <a:solidFill>
                <a:schemeClr val="accent1">
                  <a:lumMod val="75000"/>
                </a:schemeClr>
              </a:solidFill>
              <a:latin typeface="Centaur" pitchFamily="18" charset="0"/>
              <a:ea typeface="ＭＳ Ｐゴシック" charset="0"/>
              <a:cs typeface="Calibri" pitchFamily="34" charset="0"/>
            </a:endParaRPr>
          </a:p>
          <a:p>
            <a:pPr>
              <a:buFont typeface="Wingdings" pitchFamily="2" charset="2"/>
              <a:buChar char="q"/>
            </a:pPr>
            <a:r>
              <a:rPr lang="fr-FR" sz="2400" dirty="0" smtClean="0">
                <a:solidFill>
                  <a:schemeClr val="accent1">
                    <a:lumMod val="75000"/>
                  </a:schemeClr>
                </a:solidFill>
                <a:latin typeface="Centaur" pitchFamily="18" charset="0"/>
                <a:ea typeface="ＭＳ Ｐゴシック" charset="0"/>
                <a:cs typeface="Calibri" pitchFamily="34" charset="0"/>
              </a:rPr>
              <a:t> un </a:t>
            </a:r>
            <a:r>
              <a:rPr lang="fr-FR" sz="2400" dirty="0" smtClean="0">
                <a:solidFill>
                  <a:schemeClr val="accent1">
                    <a:lumMod val="75000"/>
                  </a:schemeClr>
                </a:solidFill>
                <a:latin typeface="Centaur" pitchFamily="18" charset="0"/>
                <a:ea typeface="ＭＳ Ｐゴシック" charset="0"/>
                <a:cs typeface="Calibri" pitchFamily="34" charset="0"/>
              </a:rPr>
              <a:t>batch pour mettre à jour le chiffre d'affaires qui prend plusieurs heures</a:t>
            </a:r>
            <a:r>
              <a:rPr lang="fr-FR" sz="2400" dirty="0" smtClean="0">
                <a:solidFill>
                  <a:schemeClr val="accent1">
                    <a:lumMod val="75000"/>
                  </a:schemeClr>
                </a:solidFill>
                <a:latin typeface="Centaur" pitchFamily="18" charset="0"/>
                <a:ea typeface="ＭＳ Ｐゴシック" charset="0"/>
                <a:cs typeface="Calibri" pitchFamily="34" charset="0"/>
              </a:rPr>
              <a:t>.</a:t>
            </a:r>
          </a:p>
          <a:p>
            <a:endParaRPr lang="fr-FR" sz="2400" dirty="0" smtClean="0">
              <a:solidFill>
                <a:schemeClr val="accent1">
                  <a:lumMod val="75000"/>
                </a:schemeClr>
              </a:solidFill>
              <a:latin typeface="Centaur" pitchFamily="18" charset="0"/>
              <a:ea typeface="ＭＳ Ｐゴシック" charset="0"/>
              <a:cs typeface="Calibri" pitchFamily="34" charset="0"/>
            </a:endParaRPr>
          </a:p>
          <a:p>
            <a:pPr>
              <a:buFont typeface="Wingdings" pitchFamily="2" charset="2"/>
              <a:buChar char="q"/>
            </a:pPr>
            <a:r>
              <a:rPr lang="fr-FR" sz="2400" dirty="0" smtClean="0">
                <a:solidFill>
                  <a:schemeClr val="accent1">
                    <a:lumMod val="75000"/>
                  </a:schemeClr>
                </a:solidFill>
                <a:latin typeface="Centaur" pitchFamily="18" charset="0"/>
                <a:ea typeface="ＭＳ Ｐゴシック" charset="0"/>
                <a:cs typeface="Calibri" pitchFamily="34" charset="0"/>
              </a:rPr>
              <a:t> </a:t>
            </a:r>
            <a:r>
              <a:rPr lang="fr-FR" sz="2400" dirty="0" smtClean="0">
                <a:solidFill>
                  <a:schemeClr val="accent1">
                    <a:lumMod val="75000"/>
                  </a:schemeClr>
                </a:solidFill>
                <a:latin typeface="Centaur" pitchFamily="18" charset="0"/>
                <a:ea typeface="ＭＳ Ｐゴシック" charset="0"/>
                <a:cs typeface="Calibri" pitchFamily="34" charset="0"/>
              </a:rPr>
              <a:t> Les </a:t>
            </a:r>
            <a:r>
              <a:rPr lang="fr-FR" sz="2400" dirty="0" smtClean="0">
                <a:solidFill>
                  <a:schemeClr val="accent1">
                    <a:lumMod val="75000"/>
                  </a:schemeClr>
                </a:solidFill>
                <a:latin typeface="Centaur" pitchFamily="18" charset="0"/>
                <a:ea typeface="ＭＳ Ｐゴシック" charset="0"/>
                <a:cs typeface="Calibri" pitchFamily="34" charset="0"/>
              </a:rPr>
              <a:t>besoins de FASHA sont d'optimiser l'application et de réorganiser le code pour résoudre ces problèmes.</a:t>
            </a:r>
            <a:endParaRPr lang="fr-FR" sz="2400" dirty="0" smtClean="0">
              <a:solidFill>
                <a:schemeClr val="accent1">
                  <a:lumMod val="75000"/>
                </a:schemeClr>
              </a:solidFill>
              <a:latin typeface="Centaur" pitchFamily="18" charset="0"/>
              <a:ea typeface="ＭＳ Ｐゴシック" charset="0"/>
              <a:cs typeface="Calibri" pitchFamily="34" charset="0"/>
            </a:endParaRPr>
          </a:p>
        </p:txBody>
      </p:sp>
      <p:sp>
        <p:nvSpPr>
          <p:cNvPr id="4" name="ZoneTexte 3"/>
          <p:cNvSpPr txBox="1"/>
          <p:nvPr/>
        </p:nvSpPr>
        <p:spPr>
          <a:xfrm>
            <a:off x="1428728" y="357166"/>
            <a:ext cx="6000792" cy="523220"/>
          </a:xfrm>
          <a:prstGeom prst="rect">
            <a:avLst/>
          </a:prstGeom>
          <a:noFill/>
        </p:spPr>
        <p:txBody>
          <a:bodyPr wrap="square" rtlCol="0">
            <a:spAutoFit/>
          </a:bodyPr>
          <a:lstStyle/>
          <a:p>
            <a:r>
              <a:rPr lang="fr-FR"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Problématiques </a:t>
            </a:r>
            <a:r>
              <a:rPr lang="fr-FR"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à </a:t>
            </a:r>
            <a:r>
              <a:rPr lang="fr-FR"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résoudre</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4282" y="1071546"/>
            <a:ext cx="8715404" cy="5078313"/>
          </a:xfrm>
          <a:prstGeom prst="rect">
            <a:avLst/>
          </a:prstGeom>
        </p:spPr>
        <p:txBody>
          <a:bodyPr wrap="square">
            <a:spAutoFit/>
          </a:bodyPr>
          <a:lstStyle/>
          <a:p>
            <a:r>
              <a:rPr lang="fr-FR" dirty="0" smtClean="0">
                <a:solidFill>
                  <a:schemeClr val="accent1">
                    <a:lumMod val="75000"/>
                  </a:schemeClr>
                </a:solidFill>
                <a:latin typeface="Centaur" pitchFamily="18" charset="0"/>
                <a:ea typeface="ＭＳ Ｐゴシック" charset="0"/>
                <a:cs typeface="Calibri" pitchFamily="34" charset="0"/>
              </a:rPr>
              <a:t>Pour optimiser l'application et corriger les bugs:</a:t>
            </a:r>
          </a:p>
          <a:p>
            <a:endParaRPr lang="fr-FR" dirty="0" smtClean="0">
              <a:solidFill>
                <a:schemeClr val="accent1">
                  <a:lumMod val="75000"/>
                </a:schemeClr>
              </a:solidFill>
              <a:latin typeface="Centaur" pitchFamily="18" charset="0"/>
              <a:ea typeface="ＭＳ Ｐゴシック" charset="0"/>
              <a:cs typeface="Calibri" pitchFamily="34" charset="0"/>
            </a:endParaRPr>
          </a:p>
          <a:p>
            <a:r>
              <a:rPr lang="fr-FR" dirty="0" smtClean="0">
                <a:solidFill>
                  <a:schemeClr val="accent1">
                    <a:lumMod val="75000"/>
                  </a:schemeClr>
                </a:solidFill>
                <a:latin typeface="Centaur" pitchFamily="18" charset="0"/>
                <a:ea typeface="ＭＳ Ｐゴシック" charset="0"/>
                <a:cs typeface="Calibri" pitchFamily="34" charset="0"/>
              </a:rPr>
              <a:t> il sera nécessaire d'analyser le code existant et de mettre en place des conventions de nommage claires pour faciliter la compréhension et la maintenance du code à l'avenir. </a:t>
            </a:r>
          </a:p>
          <a:p>
            <a:endParaRPr lang="fr-FR" dirty="0" smtClean="0">
              <a:solidFill>
                <a:schemeClr val="accent1">
                  <a:lumMod val="75000"/>
                </a:schemeClr>
              </a:solidFill>
              <a:latin typeface="Centaur" pitchFamily="18" charset="0"/>
              <a:ea typeface="ＭＳ Ｐゴシック" charset="0"/>
              <a:cs typeface="Calibri" pitchFamily="34" charset="0"/>
            </a:endParaRPr>
          </a:p>
          <a:p>
            <a:r>
              <a:rPr lang="fr-FR" dirty="0" smtClean="0">
                <a:solidFill>
                  <a:schemeClr val="accent1">
                    <a:lumMod val="75000"/>
                  </a:schemeClr>
                </a:solidFill>
                <a:latin typeface="Centaur" pitchFamily="18" charset="0"/>
                <a:ea typeface="ＭＳ Ｐゴシック" charset="0"/>
                <a:cs typeface="Calibri" pitchFamily="34" charset="0"/>
              </a:rPr>
              <a:t>créer Un déclencheur OrderTriggerHandler pour implémenter la logique de mise à jour avant et après sur les commandes(Order) dans Salesforce.</a:t>
            </a:r>
          </a:p>
          <a:p>
            <a:endParaRPr lang="fr-FR" dirty="0" smtClean="0">
              <a:solidFill>
                <a:schemeClr val="accent1">
                  <a:lumMod val="75000"/>
                </a:schemeClr>
              </a:solidFill>
              <a:latin typeface="Centaur" pitchFamily="18" charset="0"/>
              <a:ea typeface="ＭＳ Ｐゴシック" charset="0"/>
              <a:cs typeface="Calibri" pitchFamily="34" charset="0"/>
            </a:endParaRPr>
          </a:p>
          <a:p>
            <a:r>
              <a:rPr lang="fr-FR" dirty="0" smtClean="0">
                <a:solidFill>
                  <a:schemeClr val="accent1">
                    <a:lumMod val="75000"/>
                  </a:schemeClr>
                </a:solidFill>
                <a:latin typeface="Centaur" pitchFamily="18" charset="0"/>
                <a:ea typeface="ＭＳ Ｐゴシック" charset="0"/>
                <a:cs typeface="Calibri" pitchFamily="34" charset="0"/>
              </a:rPr>
              <a:t>La classe implémente les méthodes onBeforeUpdate et onAfterUpdate pour effectuer les calculs et les mises à jour requis sur les objets Commande et Compte.</a:t>
            </a:r>
            <a:endParaRPr lang="fr-FR" dirty="0" smtClean="0">
              <a:solidFill>
                <a:schemeClr val="accent1">
                  <a:lumMod val="75000"/>
                </a:schemeClr>
              </a:solidFill>
              <a:latin typeface="Centaur" pitchFamily="18" charset="0"/>
              <a:ea typeface="ＭＳ Ｐゴシック" charset="0"/>
              <a:cs typeface="Calibri" pitchFamily="34" charset="0"/>
            </a:endParaRPr>
          </a:p>
          <a:p>
            <a:endParaRPr lang="fr-FR" dirty="0" smtClean="0">
              <a:solidFill>
                <a:schemeClr val="accent1">
                  <a:lumMod val="75000"/>
                </a:schemeClr>
              </a:solidFill>
              <a:latin typeface="Centaur" pitchFamily="18" charset="0"/>
              <a:ea typeface="ＭＳ Ｐゴシック" charset="0"/>
              <a:cs typeface="Calibri" pitchFamily="34" charset="0"/>
            </a:endParaRPr>
          </a:p>
          <a:p>
            <a:r>
              <a:rPr lang="fr-FR" dirty="0" smtClean="0">
                <a:solidFill>
                  <a:schemeClr val="accent1">
                    <a:lumMod val="75000"/>
                  </a:schemeClr>
                </a:solidFill>
                <a:latin typeface="Centaur" pitchFamily="18" charset="0"/>
                <a:ea typeface="ＭＳ Ｐゴシック" charset="0"/>
                <a:cs typeface="Calibri" pitchFamily="34" charset="0"/>
              </a:rPr>
              <a:t>En utilisant un déclencheur, les mises à jour sont effectuées automatiquement sans intervention manuelle, ce qui peut améliorer la précision des données et économiser du temps pour les utilisateurs de Salesforce.</a:t>
            </a:r>
          </a:p>
          <a:p>
            <a:r>
              <a:rPr lang="fr-FR" dirty="0" smtClean="0">
                <a:solidFill>
                  <a:schemeClr val="accent1">
                    <a:lumMod val="75000"/>
                  </a:schemeClr>
                </a:solidFill>
                <a:latin typeface="Centaur" pitchFamily="18" charset="0"/>
                <a:ea typeface="ＭＳ Ｐゴシック" charset="0"/>
                <a:cs typeface="Calibri" pitchFamily="34" charset="0"/>
              </a:rPr>
              <a:t> </a:t>
            </a:r>
          </a:p>
          <a:p>
            <a:r>
              <a:rPr lang="fr-FR" dirty="0" smtClean="0">
                <a:solidFill>
                  <a:schemeClr val="accent1">
                    <a:lumMod val="75000"/>
                  </a:schemeClr>
                </a:solidFill>
                <a:latin typeface="Centaur" pitchFamily="18" charset="0"/>
                <a:ea typeface="ＭＳ Ｐゴシック" charset="0"/>
                <a:cs typeface="Calibri" pitchFamily="34" charset="0"/>
              </a:rPr>
              <a:t>Il sera également </a:t>
            </a:r>
            <a:r>
              <a:rPr lang="fr-FR" dirty="0" smtClean="0">
                <a:solidFill>
                  <a:schemeClr val="accent1">
                    <a:lumMod val="75000"/>
                  </a:schemeClr>
                </a:solidFill>
                <a:latin typeface="Centaur" pitchFamily="18" charset="0"/>
                <a:ea typeface="ＭＳ Ｐゴシック" charset="0"/>
                <a:cs typeface="Calibri" pitchFamily="34" charset="0"/>
              </a:rPr>
              <a:t>nécessaire de développer un batch  pour effectuer des mises à jour en lot sur le </a:t>
            </a:r>
            <a:r>
              <a:rPr lang="fr-FR" dirty="0" err="1" smtClean="0">
                <a:solidFill>
                  <a:schemeClr val="accent1">
                    <a:lumMod val="75000"/>
                  </a:schemeClr>
                </a:solidFill>
                <a:latin typeface="Centaur" pitchFamily="18" charset="0"/>
                <a:ea typeface="ＭＳ Ｐゴシック" charset="0"/>
                <a:cs typeface="Calibri" pitchFamily="34" charset="0"/>
              </a:rPr>
              <a:t>le</a:t>
            </a:r>
            <a:r>
              <a:rPr lang="fr-FR" dirty="0" smtClean="0">
                <a:solidFill>
                  <a:schemeClr val="accent1">
                    <a:lumMod val="75000"/>
                  </a:schemeClr>
                </a:solidFill>
                <a:latin typeface="Centaur" pitchFamily="18" charset="0"/>
                <a:ea typeface="ＭＳ Ｐゴシック" charset="0"/>
                <a:cs typeface="Calibri" pitchFamily="34" charset="0"/>
              </a:rPr>
              <a:t> chiffre d'affaires de tous les comptes et de faire en sorte que le code soit correctement optimisé </a:t>
            </a:r>
            <a:r>
              <a:rPr lang="fr-FR" dirty="0" smtClean="0">
                <a:solidFill>
                  <a:schemeClr val="accent1">
                    <a:lumMod val="75000"/>
                  </a:schemeClr>
                </a:solidFill>
                <a:latin typeface="Centaur" pitchFamily="18" charset="0"/>
                <a:ea typeface="ＭＳ Ｐゴシック" charset="0"/>
                <a:cs typeface="Calibri" pitchFamily="34" charset="0"/>
              </a:rPr>
              <a:t>pour une performance optimale.</a:t>
            </a:r>
          </a:p>
        </p:txBody>
      </p:sp>
      <p:sp>
        <p:nvSpPr>
          <p:cNvPr id="6" name="Rectangle 5"/>
          <p:cNvSpPr/>
          <p:nvPr/>
        </p:nvSpPr>
        <p:spPr>
          <a:xfrm>
            <a:off x="2643174" y="285728"/>
            <a:ext cx="4500594" cy="646331"/>
          </a:xfrm>
          <a:prstGeom prst="rect">
            <a:avLst/>
          </a:prstGeom>
        </p:spPr>
        <p:txBody>
          <a:bodyPr wrap="square">
            <a:spAutoFit/>
          </a:bodyPr>
          <a:lstStyle/>
          <a:p>
            <a:r>
              <a:rPr lang="fr-FR"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Solutions </a:t>
            </a:r>
            <a:endParaRPr lang="fr-FR"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5720" y="1571612"/>
            <a:ext cx="8358246" cy="4278094"/>
          </a:xfrm>
          <a:prstGeom prst="rect">
            <a:avLst/>
          </a:prstGeom>
        </p:spPr>
        <p:txBody>
          <a:bodyPr wrap="square">
            <a:spAutoFit/>
          </a:bodyPr>
          <a:lstStyle/>
          <a:p>
            <a:r>
              <a:rPr lang="fr-FR" sz="2000" dirty="0" smtClean="0">
                <a:solidFill>
                  <a:schemeClr val="accent1">
                    <a:lumMod val="75000"/>
                  </a:schemeClr>
                </a:solidFill>
                <a:latin typeface="Centaur" pitchFamily="18" charset="0"/>
                <a:ea typeface="ＭＳ Ｐゴシック" charset="0"/>
                <a:cs typeface="Calibri" pitchFamily="34" charset="0"/>
              </a:rPr>
              <a:t>Créer des classes de test  pour valider le comportement et la fonctionnalité des classes Apex </a:t>
            </a:r>
            <a:r>
              <a:rPr lang="fr-FR" sz="2000" dirty="0" smtClean="0">
                <a:solidFill>
                  <a:schemeClr val="accent1">
                    <a:lumMod val="75000"/>
                  </a:schemeClr>
                </a:solidFill>
                <a:latin typeface="Centaur" pitchFamily="18" charset="0"/>
                <a:ea typeface="ＭＳ Ｐゴシック" charset="0"/>
                <a:cs typeface="Calibri" pitchFamily="34" charset="0"/>
              </a:rPr>
              <a:t>(et des </a:t>
            </a:r>
            <a:r>
              <a:rPr lang="fr-FR" sz="2000" dirty="0" smtClean="0">
                <a:solidFill>
                  <a:schemeClr val="accent1">
                    <a:lumMod val="75000"/>
                  </a:schemeClr>
                </a:solidFill>
                <a:latin typeface="Centaur" pitchFamily="18" charset="0"/>
                <a:ea typeface="ＭＳ Ｐゴシック" charset="0"/>
                <a:cs typeface="Calibri" pitchFamily="34" charset="0"/>
              </a:rPr>
              <a:t>triggers). </a:t>
            </a:r>
            <a:r>
              <a:rPr lang="fr-FR" sz="2000" dirty="0" smtClean="0">
                <a:solidFill>
                  <a:schemeClr val="accent1">
                    <a:lumMod val="75000"/>
                  </a:schemeClr>
                </a:solidFill>
                <a:latin typeface="Centaur" pitchFamily="18" charset="0"/>
                <a:ea typeface="ＭＳ Ｐゴシック" charset="0"/>
                <a:cs typeface="Calibri" pitchFamily="34" charset="0"/>
              </a:rPr>
              <a:t>Cela permet de vérifier que les classes fonctionnent correctement et se comportent comme prévu, en fournissant des données de test spécifiques et en vérifiant les résultats attendus.</a:t>
            </a:r>
          </a:p>
          <a:p>
            <a:endParaRPr lang="fr-FR" sz="2000" dirty="0" smtClean="0">
              <a:solidFill>
                <a:schemeClr val="accent1">
                  <a:lumMod val="75000"/>
                </a:schemeClr>
              </a:solidFill>
              <a:latin typeface="Centaur" pitchFamily="18" charset="0"/>
              <a:ea typeface="ＭＳ Ｐゴシック" charset="0"/>
              <a:cs typeface="Calibri" pitchFamily="34" charset="0"/>
            </a:endParaRPr>
          </a:p>
          <a:p>
            <a:r>
              <a:rPr lang="fr-FR" sz="2000" dirty="0" smtClean="0">
                <a:solidFill>
                  <a:schemeClr val="accent1">
                    <a:lumMod val="75000"/>
                  </a:schemeClr>
                </a:solidFill>
                <a:latin typeface="Centaur" pitchFamily="18" charset="0"/>
                <a:ea typeface="ＭＳ Ｐゴシック" charset="0"/>
                <a:cs typeface="Calibri" pitchFamily="34" charset="0"/>
              </a:rPr>
              <a:t>Créer  DataFactoryTest class pour générer des données de test pour les tests unitaires. Pour créer des enregistrements pour des objets dans Salesforce, remplir des champs avec des valeurs et les utiliser pour exécuter des tests. Cela aide à s'assurer que les classes et les fonctions sont correctement implémentées et fonctionnent comme prévu en conditions réelles.</a:t>
            </a:r>
          </a:p>
          <a:p>
            <a:endParaRPr lang="fr-FR" dirty="0" smtClean="0"/>
          </a:p>
          <a:p>
            <a:endParaRPr lang="fr-FR" dirty="0" smtClean="0"/>
          </a:p>
          <a:p>
            <a:endParaRPr lang="fr-FR" dirty="0" smtClean="0"/>
          </a:p>
          <a:p>
            <a:endParaRPr lang="fr-FR" dirty="0"/>
          </a:p>
        </p:txBody>
      </p:sp>
      <p:sp>
        <p:nvSpPr>
          <p:cNvPr id="7" name="Rectangle 6"/>
          <p:cNvSpPr/>
          <p:nvPr/>
        </p:nvSpPr>
        <p:spPr>
          <a:xfrm>
            <a:off x="2643174" y="285728"/>
            <a:ext cx="4500594" cy="646331"/>
          </a:xfrm>
          <a:prstGeom prst="rect">
            <a:avLst/>
          </a:prstGeom>
        </p:spPr>
        <p:txBody>
          <a:bodyPr wrap="square">
            <a:spAutoFit/>
          </a:bodyPr>
          <a:lstStyle/>
          <a:p>
            <a:r>
              <a:rPr lang="fr-FR"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Solutions </a:t>
            </a:r>
            <a:endParaRPr lang="fr-FR"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43108" y="2500306"/>
            <a:ext cx="4500594" cy="646331"/>
          </a:xfrm>
          <a:prstGeom prst="rect">
            <a:avLst/>
          </a:prstGeom>
        </p:spPr>
        <p:txBody>
          <a:bodyPr wrap="square">
            <a:spAutoFit/>
          </a:bodyPr>
          <a:lstStyle/>
          <a:p>
            <a:pPr algn="ctr"/>
            <a:r>
              <a:rPr lang="fr-FR"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Démonstration</a:t>
            </a:r>
            <a:endParaRPr lang="fr-FR"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16624201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2947</TotalTime>
  <Words>432</Words>
  <PresentationFormat>Affichage à l'écran (4:3)</PresentationFormat>
  <Paragraphs>39</Paragraphs>
  <Slides>7</Slides>
  <Notes>4</Notes>
  <HiddenSlides>0</HiddenSlides>
  <MMClips>0</MMClips>
  <ScaleCrop>false</ScaleCrop>
  <HeadingPairs>
    <vt:vector size="4" baseType="variant">
      <vt:variant>
        <vt:lpstr>Thème</vt:lpstr>
      </vt:variant>
      <vt:variant>
        <vt:i4>1</vt:i4>
      </vt:variant>
      <vt:variant>
        <vt:lpstr>Titres des diapositives</vt:lpstr>
      </vt:variant>
      <vt:variant>
        <vt:i4>7</vt:i4>
      </vt:variant>
    </vt:vector>
  </HeadingPairs>
  <TitlesOfParts>
    <vt:vector size="8" baseType="lpstr">
      <vt:lpstr>Thème Office</vt:lpstr>
      <vt:lpstr> Parcours Développeur Salesforce Optimisez un backend Apex       </vt:lpstr>
      <vt:lpstr>Diapositive 2</vt:lpstr>
      <vt:lpstr>Diapositive 3</vt:lpstr>
      <vt:lpstr>Diapositive 4</vt:lpstr>
      <vt:lpstr>Diapositive 5</vt:lpstr>
      <vt:lpstr>Diapositive 6</vt:lpstr>
      <vt:lpstr>Diapositive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Parcours Développeur Salesforce Mettez à jour l'application Digit Learning  </dc:title>
  <dc:creator>HP</dc:creator>
  <cp:lastModifiedBy>HP</cp:lastModifiedBy>
  <cp:revision>362</cp:revision>
  <dcterms:created xsi:type="dcterms:W3CDTF">2022-06-08T10:06:49Z</dcterms:created>
  <dcterms:modified xsi:type="dcterms:W3CDTF">2023-02-07T12:09:10Z</dcterms:modified>
</cp:coreProperties>
</file>