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256" r:id="rId2"/>
    <p:sldId id="320" r:id="rId3"/>
    <p:sldId id="322" r:id="rId4"/>
    <p:sldId id="323" r:id="rId5"/>
    <p:sldId id="327" r:id="rId6"/>
    <p:sldId id="324" r:id="rId7"/>
    <p:sldId id="325" r:id="rId8"/>
    <p:sldId id="326" r:id="rId9"/>
    <p:sldId id="319" r:id="rId10"/>
    <p:sldId id="27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53" autoAdjust="0"/>
    <p:restoredTop sz="87814" autoAdjust="0"/>
  </p:normalViewPr>
  <p:slideViewPr>
    <p:cSldViewPr>
      <p:cViewPr varScale="1">
        <p:scale>
          <a:sx n="64" d="100"/>
          <a:sy n="64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B37EB-507D-44EF-B62B-0789B8689791}" type="datetimeFigureOut">
              <a:rPr lang="fr-FR" smtClean="0"/>
              <a:pPr/>
              <a:t>17/09/2022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DA20-D60C-47C4-8E26-E2A2317DB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57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l’usage actuel d’un nombre entier par symptôme est remplacé par une approche par paire clé/valeur (</a:t>
            </a:r>
            <a:r>
              <a:rPr lang="fr-FR" dirty="0" err="1" smtClean="0"/>
              <a:t>grace</a:t>
            </a:r>
            <a:r>
              <a:rPr lang="fr-FR" baseline="0" dirty="0" smtClean="0"/>
              <a:t> a la </a:t>
            </a:r>
            <a:r>
              <a:rPr lang="fr-FR" baseline="0" smtClean="0"/>
              <a:t>classe </a:t>
            </a:r>
            <a:r>
              <a:rPr lang="fr-FR" smtClean="0"/>
              <a:t>TreeMap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 A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EB5592-C2B2-0D43-9D50-9C28DF4DC0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93"/>
            <a:ext cx="9143999" cy="6856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3424396-1ABB-C24B-ACCA-76C9FDCCCAA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17958" y="6169537"/>
            <a:ext cx="1126681" cy="488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317941-75AD-CC4C-B1BC-FD1266AD50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399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75129" y="1222803"/>
            <a:ext cx="6593111" cy="129844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tabLst/>
              <a:defRPr sz="3000" b="1" spc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3216" y="2544697"/>
            <a:ext cx="6582106" cy="476932"/>
          </a:xfrm>
          <a:prstGeom prst="rect">
            <a:avLst/>
          </a:prstGeom>
        </p:spPr>
        <p:txBody>
          <a:bodyPr>
            <a:noAutofit/>
          </a:bodyPr>
          <a:lstStyle>
            <a:lvl1pPr marL="11113" indent="-1111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200" b="0" i="0" kern="1200" spc="0" baseline="0" dirty="0">
                <a:solidFill>
                  <a:schemeClr val="accent1"/>
                </a:solidFill>
                <a:latin typeface="+mj-lt"/>
                <a:ea typeface="Salesforce Sans Light" charset="0"/>
                <a:cs typeface="Salesforce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383216" y="3618108"/>
            <a:ext cx="4836654" cy="2850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600" b="0" i="0" kern="1200" spc="0" baseline="0" dirty="0" smtClean="0">
                <a:solidFill>
                  <a:schemeClr val="accent1"/>
                </a:solidFill>
                <a:latin typeface="+mn-lt"/>
                <a:ea typeface="Salesforce Sans Light" charset="0"/>
                <a:cs typeface="Salesforce Sans Light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83215" y="3364442"/>
            <a:ext cx="4836654" cy="247406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, Title</a:t>
            </a:r>
          </a:p>
        </p:txBody>
      </p:sp>
      <p:pic>
        <p:nvPicPr>
          <p:cNvPr id="15" name="pasted-image.pdf" descr="pasted-image.pdf">
            <a:extLst>
              <a:ext uri="{FF2B5EF4-FFF2-40B4-BE49-F238E27FC236}">
                <a16:creationId xmlns:a16="http://schemas.microsoft.com/office/drawing/2014/main" xmlns="" id="{971614F3-74FA-1349-B1B6-B73CF0A930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5916" y="490790"/>
            <a:ext cx="786822" cy="734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B7C485F-51EF-0247-93E1-C6C36D8B8023}"/>
              </a:ext>
            </a:extLst>
          </p:cNvPr>
          <p:cNvGrpSpPr/>
          <p:nvPr userDrawn="1"/>
        </p:nvGrpSpPr>
        <p:grpSpPr>
          <a:xfrm>
            <a:off x="547467" y="5069119"/>
            <a:ext cx="1629838" cy="2213858"/>
            <a:chOff x="1028459" y="5082986"/>
            <a:chExt cx="1928871" cy="19655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6C38969F-F9E0-964C-A2AB-502E26747B0F}"/>
                </a:ext>
              </a:extLst>
            </p:cNvPr>
            <p:cNvPicPr>
              <a:picLocks/>
            </p:cNvPicPr>
            <p:nvPr userDrawn="1"/>
          </p:nvPicPr>
          <p:blipFill>
            <a:blip r:embed="rId6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28459" y="6051358"/>
              <a:ext cx="1573171" cy="9971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24688C7-865E-8448-BF28-340C41DCF4B1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23932" y="6354848"/>
              <a:ext cx="1333398" cy="433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9E31BE27-20CA-A147-9D7E-63AE9203A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85783" y="5082986"/>
              <a:ext cx="919439" cy="153239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20BF5AF-61F1-4348-BAA3-134001BC6AC8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70220" y="6074905"/>
            <a:ext cx="1126681" cy="488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64051FF-B810-7F47-AD66-7FC738416232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0441" y="5752087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3" name="Picture 22" descr="Cloud-the-Goat---Grazing.png">
            <a:extLst>
              <a:ext uri="{FF2B5EF4-FFF2-40B4-BE49-F238E27FC236}">
                <a16:creationId xmlns:a16="http://schemas.microsoft.com/office/drawing/2014/main" xmlns="" id="{B3F869A3-8172-374F-BC43-74EB110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368940" y="5701216"/>
            <a:ext cx="345504" cy="37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AA0F863-5ED9-BF47-9E43-9B5A7E5D55E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01849" y="6200091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D07FE5E-A6AA-884E-A18B-3D6ED3F41826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1420000">
            <a:off x="1744089" y="6184814"/>
            <a:ext cx="1126681" cy="48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DC2888-59E3-7440-9896-4A8645F9749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13075" y="5568395"/>
            <a:ext cx="513180" cy="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8510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 Pl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813E119-9FD7-D446-B03F-ED372D4DE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908"/>
          <a:stretch/>
        </p:blipFill>
        <p:spPr>
          <a:xfrm>
            <a:off x="0" y="219456"/>
            <a:ext cx="9144000" cy="6638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428737" y="1764284"/>
            <a:ext cx="8286622" cy="2289556"/>
          </a:xfrm>
        </p:spPr>
        <p:txBody>
          <a:bodyPr/>
          <a:lstStyle>
            <a:lvl1pPr>
              <a:lnSpc>
                <a:spcPct val="100000"/>
              </a:lnSpc>
              <a:spcBef>
                <a:spcPts val="1100"/>
              </a:spcBef>
              <a:spcAft>
                <a:spcPts val="300"/>
              </a:spcAft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428737" y="1097179"/>
            <a:ext cx="8287396" cy="338554"/>
          </a:xfr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200" b="0" i="0" spc="0">
                <a:solidFill>
                  <a:schemeClr val="bg2"/>
                </a:solidFill>
                <a:latin typeface="Salesforce Sans" panose="020B0505020202020203" pitchFamily="34" charset="77"/>
                <a:ea typeface="Salesforce Sans" panose="020B0505020202020203" pitchFamily="34" charset="77"/>
                <a:cs typeface="Salesforce Sans" panose="020B0505020202020203" pitchFamily="34" charset="77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75085" y="565460"/>
            <a:ext cx="476925" cy="4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34182B3-BC83-574F-BEFD-A10EC232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9" y="6571832"/>
            <a:ext cx="4132068" cy="21385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E0D96-7C21-4589-BD0C-0F1AC3C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1145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slide 2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62;p55">
            <a:extLst>
              <a:ext uri="{FF2B5EF4-FFF2-40B4-BE49-F238E27FC236}">
                <a16:creationId xmlns="" xmlns:a16="http://schemas.microsoft.com/office/drawing/2014/main" id="{B194211E-B6CF-124C-A97F-843FC114B6E9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7289" y="-4572"/>
            <a:ext cx="9158579" cy="686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577" y="0"/>
            <a:ext cx="9158577" cy="686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2E9877-22A5-7E47-ACD2-1589BC5FEB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82951" y="988291"/>
            <a:ext cx="3778098" cy="1149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6320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wa_elkal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trailblazer.me/id/sankalou1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3000372"/>
            <a:ext cx="8001056" cy="1007695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arcours Développeur Salesforce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dirty="0" smtClean="0"/>
              <a:t>Débugger </a:t>
            </a:r>
            <a:r>
              <a:rPr lang="fr-FR" sz="3200" dirty="0" smtClean="0"/>
              <a:t>une application Java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84244" y="3870245"/>
            <a:ext cx="8559756" cy="41601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Marwa_e</a:t>
            </a:r>
            <a:r>
              <a:rPr smtClean="0">
                <a:hlinkClick r:id="rId3"/>
              </a:rPr>
              <a:t>lkal@hotmail.com</a:t>
            </a:r>
            <a:r>
              <a:rPr smtClean="0"/>
              <a:t> / </a:t>
            </a:r>
            <a:r>
              <a:rPr lang="fr-FR" dirty="0">
                <a:hlinkClick r:id="rId4"/>
              </a:rPr>
              <a:t>https://trailblazer.me/id/sankalou12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7"/>
          </p:nvPr>
        </p:nvSpPr>
        <p:spPr>
          <a:xfrm>
            <a:off x="428596" y="3429000"/>
            <a:ext cx="4836654" cy="247406"/>
          </a:xfrm>
        </p:spPr>
        <p:txBody>
          <a:bodyPr>
            <a:noAutofit/>
          </a:bodyPr>
          <a:lstStyle/>
          <a:p>
            <a:r>
              <a:rPr lang="en-US" sz="1800" dirty="0" smtClean="0"/>
              <a:t>Kaloui Sanaa</a:t>
            </a:r>
            <a:endParaRPr lang="en-US" sz="1800" dirty="0"/>
          </a:p>
        </p:txBody>
      </p:sp>
      <p:pic>
        <p:nvPicPr>
          <p:cNvPr id="7" name="Image 6" descr="openclassroo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67" y="1"/>
            <a:ext cx="3296689" cy="1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3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624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214422"/>
            <a:ext cx="82868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Java est un langage de programmation inspiré du langage C++, avec un modèle de programmation orienté objet. Java permet de créer des applications complètes. 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L’un de ces outils peut parfois être l’outil de débogage, qui est l’un des éléments les plus importants de la programmation.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Le débogage est en fait le processus de routine consistant à rechercher et à corriger des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bugs ou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des problèmes épouvantables dans les programmes.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71472" y="619764"/>
            <a:ext cx="728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Problématiques </a:t>
            </a:r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rencontrées</a:t>
            </a:r>
            <a:endParaRPr lang="fr-FR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28596" y="1480687"/>
            <a:ext cx="807249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Le code d Alex ne respecte pas les principes de la programmation orientée objet.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Le code d’Alex contient  une seule et très longue fonction.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Il faut obtenir la liste des symptômes et la mettre dans l’ordre alphabétique.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’usage 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d’un nombre entier par symptôme pour parcourir la liste des symptômes.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Manque de commentaires ou l existence des commentaires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inutiles.</a:t>
            </a: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latin typeface="Centaur" pitchFamily="18" charset="0"/>
                <a:ea typeface="ＭＳ Ｐゴシック" charset="0"/>
                <a:cs typeface="Calibri" pitchFamily="34" charset="0"/>
              </a:rPr>
              <a:t>  </a:t>
            </a:r>
          </a:p>
          <a:p>
            <a:endParaRPr lang="fr-FR" sz="2000" dirty="0" smtClean="0"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642918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Solutions employées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82" y="1372824"/>
            <a:ext cx="8715404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Notre programme contient une classe principale La classe AnalyticsCounter  elle contient la méthode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principale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main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et quatre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autres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méthodes: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méthode Reading :</a:t>
            </a:r>
            <a:r>
              <a:rPr lang="fr-FR" sz="2400" dirty="0" smtClean="0"/>
              <a:t> 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qui permet de créer la liste des symptômes en faisant appel à la classe ReadSymptomFromData , cette classe contient la méthode getsymptom  qui permet de Transformer le fichier avec les symptômes a une liste(collections en utilisant la classe ArrayList) . 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méthode count :elle retourne une liste de tri par ordre alphanumérique , en utilisant la classe TreeMap, qui est une implémentation de l'interface Map et se situe dans Java Collection Framework.</a:t>
            </a:r>
          </a:p>
          <a:p>
            <a:pPr lvl="4">
              <a:buFont typeface="Wingdings" pitchFamily="2" charset="2"/>
              <a:buChar char="ü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214282" y="1893899"/>
            <a:ext cx="8287396" cy="3877985"/>
          </a:xfrm>
        </p:spPr>
        <p:txBody>
          <a:bodyPr/>
          <a:lstStyle/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méthode Saving : permet de générer le remplissage du fichier "result.out" avec tous les symptômes , en faisant appel à La classe AnalyticSortie qui génère un nouveau fichier appelé "result.out" ou directement blanc dessus tous les symptômes avec leur décompte, si le fichier existe déjà.</a:t>
            </a:r>
          </a:p>
          <a:p>
            <a:pPr lvl="3">
              <a:buNone/>
            </a:pP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méthode showList affiche dans le Shell le résultat si le tri  fonctionne.</a:t>
            </a:r>
          </a:p>
          <a:p>
            <a:pPr lvl="3">
              <a:buFont typeface="Wingdings" pitchFamily="2" charset="2"/>
              <a:buChar char="ü"/>
            </a:pPr>
            <a:endParaRPr lang="fr-FR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43042" y="642918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Solutions employées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3571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contraintes rencontrées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00034" y="2000240"/>
            <a:ext cx="86439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Difficulté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à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comprendre le code pour pouvoir le corriger.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Appliquer les bonnes pratiques.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Coder en java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surtout si 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c'est la première fois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qu’ on 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l’ utilise.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3571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1472" y="1857364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Relire le besoin plusieurs fois pour pouvoir trouver la solution.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Lire les cours et pratiquer le code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à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l’aide des cours proposé par 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openclassroom ,aussi  des cours externes( sur youtube ,recherche sur Google).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Parcourir le code à  corriger pas à pas , pour déterminer où le problème s’est produit.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5984" y="500042"/>
            <a:ext cx="415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Utilisation de  GitFlow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0100" y="1500174"/>
            <a:ext cx="7358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GitFlow est un ensemble de règles simples qui se basent sur le fonctionnement par branche de Git. 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Voici le principe de base :</a:t>
            </a:r>
            <a:b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</a:b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Notre projet sera basé sur deux branches : main et develop. 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Ces deux branches sont strictement interdites en écriture aux développeurs.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1538" y="4429132"/>
            <a:ext cx="721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branche main est le miroir de notre production. 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Il est donc logique que l'on ne puisse y pousser nos modifications directement.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branche develop centralise toutes les nouvelles fonctionnalités qui seront livrées dans la prochaine version.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348" y="1619329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Jai pu apprendre et maitriser a travers ce projet  , les fondamentaux du langage Java 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Cela m’a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permis  aussi de pouvoir trouver des bugs dans les programmes Java et les corriger 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Cela m’a également permis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de connaitre les conventions de développement comme le nommage en camelcase des variables et l’écriture de Javadoc.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489</Words>
  <PresentationFormat>Affichage à l'écran (4:3)</PresentationFormat>
  <Paragraphs>77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Parcours Développeur Salesforce Débugger une application Java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Développeur Salesforce Mettez à jour l'application Digit Learning  </dc:title>
  <dc:creator>HP</dc:creator>
  <cp:lastModifiedBy>HP</cp:lastModifiedBy>
  <cp:revision>276</cp:revision>
  <dcterms:created xsi:type="dcterms:W3CDTF">2022-06-08T10:06:49Z</dcterms:created>
  <dcterms:modified xsi:type="dcterms:W3CDTF">2022-09-17T14:43:02Z</dcterms:modified>
</cp:coreProperties>
</file>