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3"/>
  </p:notesMasterIdLst>
  <p:sldIdLst>
    <p:sldId id="256" r:id="rId2"/>
    <p:sldId id="320" r:id="rId3"/>
    <p:sldId id="321" r:id="rId4"/>
    <p:sldId id="322" r:id="rId5"/>
    <p:sldId id="323" r:id="rId6"/>
    <p:sldId id="324" r:id="rId7"/>
    <p:sldId id="325" r:id="rId8"/>
    <p:sldId id="328" r:id="rId9"/>
    <p:sldId id="329" r:id="rId10"/>
    <p:sldId id="319" r:id="rId11"/>
    <p:sldId id="273"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53" autoAdjust="0"/>
    <p:restoredTop sz="87814" autoAdjust="0"/>
  </p:normalViewPr>
  <p:slideViewPr>
    <p:cSldViewPr>
      <p:cViewPr varScale="1">
        <p:scale>
          <a:sx n="64" d="100"/>
          <a:sy n="64" d="100"/>
        </p:scale>
        <p:origin x="-14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AB37EB-507D-44EF-B62B-0789B8689791}" type="datetimeFigureOut">
              <a:rPr lang="fr-FR" smtClean="0"/>
              <a:pPr/>
              <a:t>11/10/2022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9DA20-D60C-47C4-8E26-E2A2317DB7C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alesforce Sans"/>
            </a:endParaRPr>
          </a:p>
        </p:txBody>
      </p:sp>
    </p:spTree>
    <p:extLst>
      <p:ext uri="{BB962C8B-B14F-4D97-AF65-F5344CB8AC3E}">
        <p14:creationId xmlns="" xmlns:p14="http://schemas.microsoft.com/office/powerpoint/2010/main" val="4275570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t>Tests d’interface</a:t>
            </a:r>
          </a:p>
          <a:p>
            <a:pPr marL="0" marR="0" indent="0" algn="l" defTabSz="914400" rtl="0" eaLnBrk="1" fontAlgn="auto" latinLnBrk="0" hangingPunct="1">
              <a:lnSpc>
                <a:spcPct val="100000"/>
              </a:lnSpc>
              <a:spcBef>
                <a:spcPts val="0"/>
              </a:spcBef>
              <a:spcAft>
                <a:spcPts val="0"/>
              </a:spcAft>
              <a:buClrTx/>
              <a:buSzTx/>
              <a:buFontTx/>
              <a:buNone/>
              <a:tabLst/>
              <a:defRPr/>
            </a:pPr>
            <a:r>
              <a:rPr lang="fr-FR" b="0" dirty="0" smtClean="0"/>
              <a:t>Ils représentent environ les </a:t>
            </a:r>
            <a:r>
              <a:rPr lang="fr-FR" b="1" dirty="0" smtClean="0"/>
              <a:t>10 % restants du plan de test</a:t>
            </a:r>
            <a:r>
              <a:rPr lang="fr-FR" b="0" dirty="0" smtClean="0"/>
              <a:t>. Ce sont les plus fidèles, car ils permettent de </a:t>
            </a:r>
            <a:r>
              <a:rPr lang="fr-FR" b="1" dirty="0" smtClean="0"/>
              <a:t>tester l’application dans des environnements réels,</a:t>
            </a:r>
            <a:r>
              <a:rPr lang="fr-FR" b="0" dirty="0" smtClean="0"/>
              <a:t> c’est-à-dire comme un vrai utilisateur, mais ils sont très longs à écrire.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plugin </a:t>
            </a:r>
            <a:r>
              <a:rPr lang="fr-FR" dirty="0" err="1" smtClean="0"/>
              <a:t>Surefire</a:t>
            </a:r>
            <a:r>
              <a:rPr lang="fr-FR" dirty="0" smtClean="0"/>
              <a:t> (associé à la phase test) est dédié à l’exécution des tests unitaires et le plugin </a:t>
            </a:r>
            <a:r>
              <a:rPr lang="fr-FR" dirty="0" err="1" smtClean="0"/>
              <a:t>Failsafe</a:t>
            </a:r>
            <a:r>
              <a:rPr lang="fr-FR" dirty="0" smtClean="0"/>
              <a:t> (associé à la phase </a:t>
            </a:r>
            <a:r>
              <a:rPr lang="fr-FR" dirty="0" err="1" smtClean="0"/>
              <a:t>verify</a:t>
            </a:r>
            <a:r>
              <a:rPr lang="fr-FR" dirty="0" smtClean="0"/>
              <a:t>) est dédié à l’exécution des tests d’intégration. </a:t>
            </a:r>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10</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11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11/10/2022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11/10/2022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11/10/2022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 A">
    <p:bg>
      <p:bgPr>
        <a:solidFill>
          <a:srgbClr val="178BD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C7EB5592-C2B2-0D43-9D50-9C28DF4DC07C}"/>
              </a:ext>
            </a:extLst>
          </p:cNvPr>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0" y="893"/>
            <a:ext cx="9143999" cy="6856214"/>
          </a:xfrm>
          <a:prstGeom prst="rect">
            <a:avLst/>
          </a:prstGeom>
        </p:spPr>
      </p:pic>
      <p:pic>
        <p:nvPicPr>
          <p:cNvPr id="25" name="Picture 24">
            <a:extLst>
              <a:ext uri="{FF2B5EF4-FFF2-40B4-BE49-F238E27FC236}">
                <a16:creationId xmlns="" xmlns:a16="http://schemas.microsoft.com/office/drawing/2014/main" id="{53424396-1ABB-C24B-ACCA-76C9FDCCCAA7}"/>
              </a:ext>
            </a:extLst>
          </p:cNvPr>
          <p:cNvPicPr>
            <a:picLocks/>
          </p:cNvPicPr>
          <p:nvPr userDrawn="1"/>
        </p:nvPicPr>
        <p:blipFill>
          <a:blip r:embed="rId3" cstate="screen">
            <a:alphaModFix amt="54000"/>
            <a:extLst>
              <a:ext uri="{28A0092B-C50C-407E-A947-70E740481C1C}">
                <a14:useLocalDpi xmlns="" xmlns:a14="http://schemas.microsoft.com/office/drawing/2010/main"/>
              </a:ext>
            </a:extLst>
          </a:blip>
          <a:stretch>
            <a:fillRect/>
          </a:stretch>
        </p:blipFill>
        <p:spPr>
          <a:xfrm>
            <a:off x="1717958" y="6169537"/>
            <a:ext cx="1126681" cy="488509"/>
          </a:xfrm>
          <a:prstGeom prst="rect">
            <a:avLst/>
          </a:prstGeom>
        </p:spPr>
      </p:pic>
      <p:pic>
        <p:nvPicPr>
          <p:cNvPr id="24" name="Picture 23">
            <a:extLst>
              <a:ext uri="{FF2B5EF4-FFF2-40B4-BE49-F238E27FC236}">
                <a16:creationId xmlns="" xmlns:a16="http://schemas.microsoft.com/office/drawing/2014/main" id="{3B317941-75AD-CC4C-B1BC-FD1266AD5043}"/>
              </a:ext>
            </a:extLst>
          </p:cNvPr>
          <p:cNvPicPr>
            <a:picLocks noChangeAspect="1"/>
          </p:cNvPicPr>
          <p:nvPr userDrawn="1"/>
        </p:nvPicPr>
        <p:blipFill>
          <a:blip r:embed="rId4" cstate="screen">
            <a:extLst>
              <a:ext uri="{28A0092B-C50C-407E-A947-70E740481C1C}">
                <a14:useLocalDpi xmlns="" xmlns:a14="http://schemas.microsoft.com/office/drawing/2010/main"/>
              </a:ext>
            </a:extLst>
          </a:blip>
          <a:stretch>
            <a:fillRect/>
          </a:stretch>
        </p:blipFill>
        <p:spPr>
          <a:xfrm>
            <a:off x="0" y="0"/>
            <a:ext cx="9143999" cy="6856214"/>
          </a:xfrm>
          <a:prstGeom prst="rect">
            <a:avLst/>
          </a:prstGeom>
        </p:spPr>
      </p:pic>
      <p:sp>
        <p:nvSpPr>
          <p:cNvPr id="2" name="Title 1"/>
          <p:cNvSpPr>
            <a:spLocks noGrp="1"/>
          </p:cNvSpPr>
          <p:nvPr userDrawn="1">
            <p:ph type="ctrTitle"/>
          </p:nvPr>
        </p:nvSpPr>
        <p:spPr>
          <a:xfrm>
            <a:off x="375129" y="1222803"/>
            <a:ext cx="6593111" cy="1298448"/>
          </a:xfrm>
        </p:spPr>
        <p:txBody>
          <a:bodyPr>
            <a:noAutofit/>
          </a:bodyPr>
          <a:lstStyle>
            <a:lvl1pPr marL="0" indent="0" algn="l">
              <a:lnSpc>
                <a:spcPct val="90000"/>
              </a:lnSpc>
              <a:tabLst/>
              <a:defRPr sz="3000" b="1" spc="0">
                <a:solidFill>
                  <a:schemeClr val="accent1"/>
                </a:solidFill>
                <a:latin typeface="+mj-lt"/>
              </a:defRPr>
            </a:lvl1pPr>
          </a:lstStyle>
          <a:p>
            <a:r>
              <a:rPr lang="en-US" dirty="0"/>
              <a:t>Click to edit Master title style</a:t>
            </a:r>
          </a:p>
        </p:txBody>
      </p:sp>
      <p:sp>
        <p:nvSpPr>
          <p:cNvPr id="3" name="Subtitle 2"/>
          <p:cNvSpPr>
            <a:spLocks noGrp="1"/>
          </p:cNvSpPr>
          <p:nvPr userDrawn="1">
            <p:ph type="subTitle" idx="1"/>
          </p:nvPr>
        </p:nvSpPr>
        <p:spPr>
          <a:xfrm>
            <a:off x="383216" y="2544697"/>
            <a:ext cx="6582106" cy="476932"/>
          </a:xfrm>
          <a:prstGeom prst="rect">
            <a:avLst/>
          </a:prstGeom>
        </p:spPr>
        <p:txBody>
          <a:bodyPr>
            <a:noAutofit/>
          </a:bodyPr>
          <a:lstStyle>
            <a:lvl1pPr marL="11113" indent="-11113" algn="l">
              <a:lnSpc>
                <a:spcPct val="95000"/>
              </a:lnSpc>
              <a:spcBef>
                <a:spcPts val="0"/>
              </a:spcBef>
              <a:spcAft>
                <a:spcPts val="0"/>
              </a:spcAft>
              <a:buNone/>
              <a:tabLst/>
              <a:defRPr lang="en-US" sz="2200" b="0" i="0" kern="1200" spc="0" baseline="0" dirty="0">
                <a:solidFill>
                  <a:schemeClr val="accent1"/>
                </a:solidFill>
                <a:latin typeface="+mj-lt"/>
                <a:ea typeface="Salesforce Sans Light" charset="0"/>
                <a:cs typeface="Salesforce Sans Light"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p>
        </p:txBody>
      </p:sp>
      <p:sp>
        <p:nvSpPr>
          <p:cNvPr id="11" name="Text Placeholder 6"/>
          <p:cNvSpPr>
            <a:spLocks noGrp="1"/>
          </p:cNvSpPr>
          <p:nvPr userDrawn="1">
            <p:ph type="body" sz="quarter" idx="16" hasCustomPrompt="1"/>
          </p:nvPr>
        </p:nvSpPr>
        <p:spPr bwMode="invGray">
          <a:xfrm>
            <a:off x="383216" y="3618108"/>
            <a:ext cx="4836654" cy="285093"/>
          </a:xfrm>
          <a:prstGeom prst="rect">
            <a:avLst/>
          </a:prstGeom>
        </p:spPr>
        <p:txBody>
          <a:bodyPr/>
          <a:lstStyle>
            <a:lvl1pPr marL="0" indent="0" algn="l">
              <a:spcBef>
                <a:spcPts val="0"/>
              </a:spcBef>
              <a:spcAft>
                <a:spcPts val="0"/>
              </a:spcAft>
              <a:buFontTx/>
              <a:buNone/>
              <a:defRPr lang="en-US" sz="1600" b="0" i="0" kern="1200" spc="0" baseline="0" dirty="0" smtClean="0">
                <a:solidFill>
                  <a:schemeClr val="accent1"/>
                </a:solidFill>
                <a:latin typeface="+mn-lt"/>
                <a:ea typeface="Salesforce Sans Light" charset="0"/>
                <a:cs typeface="Salesforce Sans Light" charset="0"/>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a:t>Twitter and Email</a:t>
            </a:r>
          </a:p>
        </p:txBody>
      </p:sp>
      <p:sp>
        <p:nvSpPr>
          <p:cNvPr id="6" name="Text Placeholder 5"/>
          <p:cNvSpPr>
            <a:spLocks noGrp="1"/>
          </p:cNvSpPr>
          <p:nvPr userDrawn="1">
            <p:ph type="body" sz="quarter" idx="17" hasCustomPrompt="1"/>
          </p:nvPr>
        </p:nvSpPr>
        <p:spPr>
          <a:xfrm>
            <a:off x="383215" y="3364442"/>
            <a:ext cx="4836654" cy="247406"/>
          </a:xfrm>
        </p:spPr>
        <p:txBody>
          <a:bodyPr/>
          <a:lstStyle>
            <a:lvl1pPr algn="l">
              <a:lnSpc>
                <a:spcPct val="95000"/>
              </a:lnSpc>
              <a:spcBef>
                <a:spcPts val="0"/>
              </a:spcBef>
              <a:defRPr sz="1600" b="1" baseline="0">
                <a:solidFill>
                  <a:schemeClr val="accent1"/>
                </a:solidFill>
                <a:latin typeface="+mj-lt"/>
              </a:defRPr>
            </a:lvl1pPr>
          </a:lstStyle>
          <a:p>
            <a:r>
              <a:rPr lang="en-US" dirty="0"/>
              <a:t>Name of Presenter</a:t>
            </a:r>
            <a:r>
              <a:rPr lang="en-US" baseline="0" dirty="0"/>
              <a:t>, Title</a:t>
            </a:r>
          </a:p>
        </p:txBody>
      </p:sp>
      <p:pic>
        <p:nvPicPr>
          <p:cNvPr id="15" name="pasted-image.pdf" descr="pasted-image.pdf">
            <a:extLst>
              <a:ext uri="{FF2B5EF4-FFF2-40B4-BE49-F238E27FC236}">
                <a16:creationId xmlns="" xmlns:a16="http://schemas.microsoft.com/office/drawing/2014/main" id="{971614F3-74FA-1349-B1B6-B73CF0A93053}"/>
              </a:ext>
            </a:extLst>
          </p:cNvPr>
          <p:cNvPicPr>
            <a:picLocks noChangeAspect="1"/>
          </p:cNvPicPr>
          <p:nvPr userDrawn="1"/>
        </p:nvPicPr>
        <p:blipFill>
          <a:blip r:embed="rId5" cstate="screen">
            <a:extLst>
              <a:ext uri="{28A0092B-C50C-407E-A947-70E740481C1C}">
                <a14:useLocalDpi xmlns="" xmlns:a14="http://schemas.microsoft.com/office/drawing/2010/main"/>
              </a:ext>
            </a:extLst>
          </a:blip>
          <a:stretch>
            <a:fillRect/>
          </a:stretch>
        </p:blipFill>
        <p:spPr>
          <a:xfrm>
            <a:off x="375916" y="490790"/>
            <a:ext cx="786822" cy="734309"/>
          </a:xfrm>
          <a:prstGeom prst="rect">
            <a:avLst/>
          </a:prstGeom>
          <a:ln w="12700">
            <a:miter lim="400000"/>
          </a:ln>
        </p:spPr>
      </p:pic>
      <p:grpSp>
        <p:nvGrpSpPr>
          <p:cNvPr id="4" name="Group 3">
            <a:extLst>
              <a:ext uri="{FF2B5EF4-FFF2-40B4-BE49-F238E27FC236}">
                <a16:creationId xmlns="" xmlns:a16="http://schemas.microsoft.com/office/drawing/2014/main" id="{DB7C485F-51EF-0247-93E1-C6C36D8B8023}"/>
              </a:ext>
            </a:extLst>
          </p:cNvPr>
          <p:cNvGrpSpPr/>
          <p:nvPr userDrawn="1"/>
        </p:nvGrpSpPr>
        <p:grpSpPr>
          <a:xfrm>
            <a:off x="547467" y="5069119"/>
            <a:ext cx="1629838" cy="2213858"/>
            <a:chOff x="1028459" y="5082986"/>
            <a:chExt cx="1928871" cy="1965545"/>
          </a:xfrm>
        </p:grpSpPr>
        <p:pic>
          <p:nvPicPr>
            <p:cNvPr id="13" name="Picture 12">
              <a:extLst>
                <a:ext uri="{FF2B5EF4-FFF2-40B4-BE49-F238E27FC236}">
                  <a16:creationId xmlns="" xmlns:a16="http://schemas.microsoft.com/office/drawing/2014/main" id="{6C38969F-F9E0-964C-A2AB-502E26747B0F}"/>
                </a:ext>
              </a:extLst>
            </p:cNvPr>
            <p:cNvPicPr>
              <a:picLocks/>
            </p:cNvPicPr>
            <p:nvPr userDrawn="1"/>
          </p:nvPicPr>
          <p:blipFill>
            <a:blip r:embed="rId6" cstate="screen">
              <a:alphaModFix amt="54000"/>
              <a:extLst>
                <a:ext uri="{28A0092B-C50C-407E-A947-70E740481C1C}">
                  <a14:useLocalDpi xmlns="" xmlns:a14="http://schemas.microsoft.com/office/drawing/2010/main"/>
                </a:ext>
              </a:extLst>
            </a:blip>
            <a:stretch>
              <a:fillRect/>
            </a:stretch>
          </p:blipFill>
          <p:spPr>
            <a:xfrm>
              <a:off x="1028459" y="6051358"/>
              <a:ext cx="1573171" cy="997173"/>
            </a:xfrm>
            <a:prstGeom prst="rect">
              <a:avLst/>
            </a:prstGeom>
          </p:spPr>
        </p:pic>
        <p:pic>
          <p:nvPicPr>
            <p:cNvPr id="16" name="Picture 15">
              <a:extLst>
                <a:ext uri="{FF2B5EF4-FFF2-40B4-BE49-F238E27FC236}">
                  <a16:creationId xmlns="" xmlns:a16="http://schemas.microsoft.com/office/drawing/2014/main" id="{F24688C7-865E-8448-BF28-340C41DCF4B1}"/>
                </a:ext>
              </a:extLst>
            </p:cNvPr>
            <p:cNvPicPr>
              <a:picLocks/>
            </p:cNvPicPr>
            <p:nvPr userDrawn="1"/>
          </p:nvPicPr>
          <p:blipFill>
            <a:blip r:embed="rId3" cstate="screen">
              <a:alphaModFix amt="54000"/>
              <a:extLst>
                <a:ext uri="{28A0092B-C50C-407E-A947-70E740481C1C}">
                  <a14:useLocalDpi xmlns="" xmlns:a14="http://schemas.microsoft.com/office/drawing/2010/main"/>
                </a:ext>
              </a:extLst>
            </a:blip>
            <a:stretch>
              <a:fillRect/>
            </a:stretch>
          </p:blipFill>
          <p:spPr>
            <a:xfrm>
              <a:off x="1623932" y="6354848"/>
              <a:ext cx="1333398" cy="433716"/>
            </a:xfrm>
            <a:prstGeom prst="rect">
              <a:avLst/>
            </a:prstGeom>
          </p:spPr>
        </p:pic>
        <p:pic>
          <p:nvPicPr>
            <p:cNvPr id="14" name="Picture 13">
              <a:extLst>
                <a:ext uri="{FF2B5EF4-FFF2-40B4-BE49-F238E27FC236}">
                  <a16:creationId xmlns="" xmlns:a16="http://schemas.microsoft.com/office/drawing/2014/main" id="{9E31BE27-20CA-A147-9D7E-63AE9203A4E2}"/>
                </a:ext>
              </a:extLst>
            </p:cNvPr>
            <p:cNvPicPr>
              <a:picLocks noChangeAspect="1"/>
            </p:cNvPicPr>
            <p:nvPr userDrawn="1"/>
          </p:nvPicPr>
          <p:blipFill>
            <a:blip r:embed="rId7" cstate="screen">
              <a:extLst>
                <a:ext uri="{28A0092B-C50C-407E-A947-70E740481C1C}">
                  <a14:useLocalDpi xmlns="" xmlns:a14="http://schemas.microsoft.com/office/drawing/2010/main"/>
                </a:ext>
              </a:extLst>
            </a:blip>
            <a:stretch>
              <a:fillRect/>
            </a:stretch>
          </p:blipFill>
          <p:spPr>
            <a:xfrm>
              <a:off x="1685783" y="5082986"/>
              <a:ext cx="919439" cy="1532392"/>
            </a:xfrm>
            <a:prstGeom prst="rect">
              <a:avLst/>
            </a:prstGeom>
          </p:spPr>
        </p:pic>
      </p:grpSp>
      <p:pic>
        <p:nvPicPr>
          <p:cNvPr id="20" name="Picture 19">
            <a:extLst>
              <a:ext uri="{FF2B5EF4-FFF2-40B4-BE49-F238E27FC236}">
                <a16:creationId xmlns="" xmlns:a16="http://schemas.microsoft.com/office/drawing/2014/main" id="{C20BF5AF-61F1-4348-BAA3-134001BC6AC8}"/>
              </a:ext>
            </a:extLst>
          </p:cNvPr>
          <p:cNvPicPr>
            <a:picLocks/>
          </p:cNvPicPr>
          <p:nvPr userDrawn="1"/>
        </p:nvPicPr>
        <p:blipFill>
          <a:blip r:embed="rId3" cstate="screen">
            <a:alphaModFix amt="54000"/>
            <a:extLst>
              <a:ext uri="{28A0092B-C50C-407E-A947-70E740481C1C}">
                <a14:useLocalDpi xmlns="" xmlns:a14="http://schemas.microsoft.com/office/drawing/2010/main"/>
              </a:ext>
            </a:extLst>
          </a:blip>
          <a:stretch>
            <a:fillRect/>
          </a:stretch>
        </p:blipFill>
        <p:spPr>
          <a:xfrm>
            <a:off x="1770220" y="6074905"/>
            <a:ext cx="1126681" cy="488509"/>
          </a:xfrm>
          <a:prstGeom prst="rect">
            <a:avLst/>
          </a:prstGeom>
        </p:spPr>
      </p:pic>
      <p:pic>
        <p:nvPicPr>
          <p:cNvPr id="22" name="Picture 21">
            <a:extLst>
              <a:ext uri="{FF2B5EF4-FFF2-40B4-BE49-F238E27FC236}">
                <a16:creationId xmlns="" xmlns:a16="http://schemas.microsoft.com/office/drawing/2014/main" id="{364051FF-B810-7F47-AD66-7FC738416232}"/>
              </a:ext>
            </a:extLst>
          </p:cNvPr>
          <p:cNvPicPr>
            <a:picLocks/>
          </p:cNvPicPr>
          <p:nvPr userDrawn="1"/>
        </p:nvPicPr>
        <p:blipFill>
          <a:blip r:embed="rId3" cstate="screen">
            <a:alphaModFix amt="22000"/>
            <a:extLst>
              <a:ext uri="{28A0092B-C50C-407E-A947-70E740481C1C}">
                <a14:useLocalDpi xmlns="" xmlns:a14="http://schemas.microsoft.com/office/drawing/2010/main"/>
              </a:ext>
            </a:extLst>
          </a:blip>
          <a:stretch>
            <a:fillRect/>
          </a:stretch>
        </p:blipFill>
        <p:spPr>
          <a:xfrm>
            <a:off x="-90441" y="5752087"/>
            <a:ext cx="1126681" cy="488509"/>
          </a:xfrm>
          <a:prstGeom prst="rect">
            <a:avLst/>
          </a:prstGeom>
          <a:effectLst>
            <a:outerShdw blurRad="50800" dist="50800" dir="5400000" algn="ctr" rotWithShape="0">
              <a:srgbClr val="000000">
                <a:alpha val="10000"/>
              </a:srgbClr>
            </a:outerShdw>
          </a:effectLst>
        </p:spPr>
      </p:pic>
      <p:pic>
        <p:nvPicPr>
          <p:cNvPr id="23" name="Picture 22" descr="Cloud-the-Goat---Grazing.png">
            <a:extLst>
              <a:ext uri="{FF2B5EF4-FFF2-40B4-BE49-F238E27FC236}">
                <a16:creationId xmlns="" xmlns:a16="http://schemas.microsoft.com/office/drawing/2014/main" id="{B3F869A3-8172-374F-BC43-74EB11069E29}"/>
              </a:ext>
            </a:extLst>
          </p:cNvPr>
          <p:cNvPicPr>
            <a:picLocks noChangeAspect="1"/>
          </p:cNvPicPr>
          <p:nvPr userDrawn="1"/>
        </p:nvPicPr>
        <p:blipFill>
          <a:blip r:embed="rId8" cstate="screen">
            <a:extLst>
              <a:ext uri="{28A0092B-C50C-407E-A947-70E740481C1C}">
                <a14:useLocalDpi xmlns="" xmlns:a14="http://schemas.microsoft.com/office/drawing/2010/main"/>
              </a:ext>
            </a:extLst>
          </a:blip>
          <a:stretch>
            <a:fillRect/>
          </a:stretch>
        </p:blipFill>
        <p:spPr>
          <a:xfrm flipH="1">
            <a:off x="368940" y="5701216"/>
            <a:ext cx="345504" cy="372164"/>
          </a:xfrm>
          <a:prstGeom prst="rect">
            <a:avLst/>
          </a:prstGeom>
        </p:spPr>
      </p:pic>
      <p:pic>
        <p:nvPicPr>
          <p:cNvPr id="26" name="Picture 25">
            <a:extLst>
              <a:ext uri="{FF2B5EF4-FFF2-40B4-BE49-F238E27FC236}">
                <a16:creationId xmlns="" xmlns:a16="http://schemas.microsoft.com/office/drawing/2014/main" id="{AAA0F863-5ED9-BF47-9E43-9B5A7E5D55EA}"/>
              </a:ext>
            </a:extLst>
          </p:cNvPr>
          <p:cNvPicPr>
            <a:picLocks/>
          </p:cNvPicPr>
          <p:nvPr userDrawn="1"/>
        </p:nvPicPr>
        <p:blipFill>
          <a:blip r:embed="rId3" cstate="screen">
            <a:alphaModFix amt="22000"/>
            <a:extLst>
              <a:ext uri="{28A0092B-C50C-407E-A947-70E740481C1C}">
                <a14:useLocalDpi xmlns="" xmlns:a14="http://schemas.microsoft.com/office/drawing/2010/main"/>
              </a:ext>
            </a:extLst>
          </a:blip>
          <a:stretch>
            <a:fillRect/>
          </a:stretch>
        </p:blipFill>
        <p:spPr>
          <a:xfrm>
            <a:off x="1701849" y="6200091"/>
            <a:ext cx="1126681" cy="488509"/>
          </a:xfrm>
          <a:prstGeom prst="rect">
            <a:avLst/>
          </a:prstGeom>
          <a:effectLst>
            <a:outerShdw blurRad="50800" dist="50800" dir="5400000" algn="ctr" rotWithShape="0">
              <a:srgbClr val="000000">
                <a:alpha val="10000"/>
              </a:srgbClr>
            </a:outerShdw>
          </a:effectLst>
        </p:spPr>
      </p:pic>
      <p:pic>
        <p:nvPicPr>
          <p:cNvPr id="21" name="Picture 20">
            <a:extLst>
              <a:ext uri="{FF2B5EF4-FFF2-40B4-BE49-F238E27FC236}">
                <a16:creationId xmlns="" xmlns:a16="http://schemas.microsoft.com/office/drawing/2014/main" id="{4D07FE5E-A6AA-884E-A18B-3D6ED3F41826}"/>
              </a:ext>
            </a:extLst>
          </p:cNvPr>
          <p:cNvPicPr>
            <a:picLocks/>
          </p:cNvPicPr>
          <p:nvPr userDrawn="1"/>
        </p:nvPicPr>
        <p:blipFill>
          <a:blip r:embed="rId3" cstate="screen">
            <a:alphaModFix amt="54000"/>
            <a:extLst>
              <a:ext uri="{28A0092B-C50C-407E-A947-70E740481C1C}">
                <a14:useLocalDpi xmlns="" xmlns:a14="http://schemas.microsoft.com/office/drawing/2010/main"/>
              </a:ext>
            </a:extLst>
          </a:blip>
          <a:stretch>
            <a:fillRect/>
          </a:stretch>
        </p:blipFill>
        <p:spPr>
          <a:xfrm rot="21420000">
            <a:off x="1744089" y="6184814"/>
            <a:ext cx="1126681" cy="488509"/>
          </a:xfrm>
          <a:prstGeom prst="rect">
            <a:avLst/>
          </a:prstGeom>
        </p:spPr>
      </p:pic>
      <p:pic>
        <p:nvPicPr>
          <p:cNvPr id="7" name="Picture 6">
            <a:extLst>
              <a:ext uri="{FF2B5EF4-FFF2-40B4-BE49-F238E27FC236}">
                <a16:creationId xmlns="" xmlns:a16="http://schemas.microsoft.com/office/drawing/2014/main" id="{4EDC2888-59E3-7440-9896-4A8645F97492}"/>
              </a:ext>
            </a:extLst>
          </p:cNvPr>
          <p:cNvPicPr>
            <a:picLocks noChangeAspect="1"/>
          </p:cNvPicPr>
          <p:nvPr userDrawn="1"/>
        </p:nvPicPr>
        <p:blipFill>
          <a:blip r:embed="rId9" cstate="screen">
            <a:extLst>
              <a:ext uri="{28A0092B-C50C-407E-A947-70E740481C1C}">
                <a14:useLocalDpi xmlns="" xmlns:a14="http://schemas.microsoft.com/office/drawing/2010/main"/>
              </a:ext>
            </a:extLst>
          </a:blip>
          <a:stretch>
            <a:fillRect/>
          </a:stretch>
        </p:blipFill>
        <p:spPr>
          <a:xfrm>
            <a:off x="2013075" y="5568395"/>
            <a:ext cx="513180" cy="921996"/>
          </a:xfrm>
          <a:prstGeom prst="rect">
            <a:avLst/>
          </a:prstGeom>
        </p:spPr>
      </p:pic>
    </p:spTree>
    <p:extLst>
      <p:ext uri="{BB962C8B-B14F-4D97-AF65-F5344CB8AC3E}">
        <p14:creationId xmlns="" xmlns:p14="http://schemas.microsoft.com/office/powerpoint/2010/main" val="337385108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ow Plains">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C813E119-9FD7-D446-B03F-ED372D4DE5DA}"/>
              </a:ext>
            </a:extLst>
          </p:cNvPr>
          <p:cNvPicPr>
            <a:picLocks noChangeAspect="1"/>
          </p:cNvPicPr>
          <p:nvPr userDrawn="1"/>
        </p:nvPicPr>
        <p:blipFill rotWithShape="1">
          <a:blip r:embed="rId2" cstate="screen">
            <a:alphaModFix amt="80000"/>
            <a:extLst>
              <a:ext uri="{28A0092B-C50C-407E-A947-70E740481C1C}">
                <a14:useLocalDpi xmlns="" xmlns:a14="http://schemas.microsoft.com/office/drawing/2010/main"/>
              </a:ext>
            </a:extLst>
          </a:blip>
          <a:srcRect t="-908"/>
          <a:stretch/>
        </p:blipFill>
        <p:spPr>
          <a:xfrm>
            <a:off x="0" y="219456"/>
            <a:ext cx="9144000" cy="6638545"/>
          </a:xfrm>
          <a:prstGeom prst="rect">
            <a:avLst/>
          </a:prstGeom>
        </p:spPr>
      </p:pic>
      <p:sp>
        <p:nvSpPr>
          <p:cNvPr id="3" name="Content Placeholder 2"/>
          <p:cNvSpPr>
            <a:spLocks noGrp="1"/>
          </p:cNvSpPr>
          <p:nvPr userDrawn="1">
            <p:ph sz="quarter" idx="11"/>
          </p:nvPr>
        </p:nvSpPr>
        <p:spPr>
          <a:xfrm>
            <a:off x="428737" y="1764284"/>
            <a:ext cx="8286622" cy="2289556"/>
          </a:xfrm>
        </p:spPr>
        <p:txBody>
          <a:bodyPr/>
          <a:lstStyle>
            <a:lvl1pPr>
              <a:lnSpc>
                <a:spcPct val="100000"/>
              </a:lnSpc>
              <a:spcBef>
                <a:spcPts val="1100"/>
              </a:spcBef>
              <a:spcAft>
                <a:spcPts val="300"/>
              </a:spcAft>
              <a:defRPr>
                <a:solidFill>
                  <a:schemeClr val="accent2"/>
                </a:solidFill>
              </a:defRPr>
            </a:lvl1pPr>
            <a:lvl2pPr>
              <a:lnSpc>
                <a:spcPct val="100000"/>
              </a:lnSpc>
              <a:spcAft>
                <a:spcPts val="600"/>
              </a:spcAft>
              <a:defRPr>
                <a:solidFill>
                  <a:schemeClr val="bg2"/>
                </a:solidFill>
              </a:defRPr>
            </a:lvl2pPr>
            <a:lvl3pPr>
              <a:lnSpc>
                <a:spcPct val="100000"/>
              </a:lnSpc>
              <a:defRPr>
                <a:solidFill>
                  <a:schemeClr val="bg2"/>
                </a:solidFill>
              </a:defRPr>
            </a:lvl3pPr>
            <a:lvl4pPr>
              <a:lnSpc>
                <a:spcPct val="100000"/>
              </a:lnSpc>
              <a:defRPr>
                <a:solidFill>
                  <a:schemeClr val="bg2"/>
                </a:solidFill>
              </a:defRPr>
            </a:lvl4pPr>
            <a:lvl5pPr>
              <a:lnSpc>
                <a:spcPct val="100000"/>
              </a:lnSpc>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3"/>
          <p:cNvSpPr>
            <a:spLocks noGrp="1"/>
          </p:cNvSpPr>
          <p:nvPr userDrawn="1">
            <p:ph type="body" sz="quarter" idx="16"/>
          </p:nvPr>
        </p:nvSpPr>
        <p:spPr>
          <a:xfrm>
            <a:off x="428737" y="1097179"/>
            <a:ext cx="8287396" cy="338554"/>
          </a:xfrm>
          <a:noFill/>
          <a:ln>
            <a:noFill/>
          </a:ln>
        </p:spPr>
        <p:txBody>
          <a:bodyPr vert="horz" wrap="square" lIns="0" tIns="0" rIns="0" bIns="0" numCol="1" rtlCol="0" anchor="t" anchorCtr="0" compatLnSpc="1">
            <a:prstTxWarp prst="textNoShape">
              <a:avLst/>
            </a:prstTxWarp>
            <a:spAutoFit/>
          </a:bodyPr>
          <a:lstStyle>
            <a:lvl1pPr>
              <a:defRPr lang="en-US" sz="2200" b="0" i="0" spc="0">
                <a:solidFill>
                  <a:schemeClr val="bg2"/>
                </a:solidFill>
                <a:latin typeface="Salesforce Sans" panose="020B0505020202020203" pitchFamily="34" charset="77"/>
                <a:ea typeface="Salesforce Sans" panose="020B0505020202020203" pitchFamily="34" charset="77"/>
                <a:cs typeface="Salesforce Sans" panose="020B0505020202020203" pitchFamily="34" charset="77"/>
              </a:defRPr>
            </a:lvl1pPr>
          </a:lstStyle>
          <a:p>
            <a:pPr lvl="0">
              <a:lnSpc>
                <a:spcPct val="100000"/>
              </a:lnSpc>
              <a:spcBef>
                <a:spcPts val="0"/>
              </a:spcBef>
              <a:spcAft>
                <a:spcPts val="0"/>
              </a:spcAft>
            </a:pPr>
            <a:r>
              <a:rPr lang="en-US" dirty="0"/>
              <a:t>Click to edit Master text styles</a:t>
            </a:r>
          </a:p>
        </p:txBody>
      </p:sp>
      <p:pic>
        <p:nvPicPr>
          <p:cNvPr id="10" name="pasted-image.pdf" descr="pasted-image.pdf"/>
          <p:cNvPicPr>
            <a:picLocks noChangeAspect="1"/>
          </p:cNvPicPr>
          <p:nvPr userDrawn="1"/>
        </p:nvPicPr>
        <p:blipFill>
          <a:blip r:embed="rId3" cstate="screen">
            <a:extLst>
              <a:ext uri="{28A0092B-C50C-407E-A947-70E740481C1C}">
                <a14:useLocalDpi xmlns="" xmlns:a14="http://schemas.microsoft.com/office/drawing/2010/main"/>
              </a:ext>
            </a:extLst>
          </a:blip>
          <a:stretch>
            <a:fillRect/>
          </a:stretch>
        </p:blipFill>
        <p:spPr>
          <a:xfrm>
            <a:off x="8275085" y="565460"/>
            <a:ext cx="476925" cy="445095"/>
          </a:xfrm>
          <a:prstGeom prst="rect">
            <a:avLst/>
          </a:prstGeom>
          <a:ln w="12700">
            <a:miter lim="400000"/>
          </a:ln>
        </p:spPr>
      </p:pic>
      <p:sp>
        <p:nvSpPr>
          <p:cNvPr id="11" name="Footer Placeholder 3">
            <a:extLst>
              <a:ext uri="{FF2B5EF4-FFF2-40B4-BE49-F238E27FC236}">
                <a16:creationId xmlns="" xmlns:a16="http://schemas.microsoft.com/office/drawing/2014/main" id="{D34182B3-BC83-574F-BEFD-A10EC2325B88}"/>
              </a:ext>
            </a:extLst>
          </p:cNvPr>
          <p:cNvSpPr>
            <a:spLocks noGrp="1"/>
          </p:cNvSpPr>
          <p:nvPr>
            <p:ph type="ftr" sz="quarter" idx="3"/>
          </p:nvPr>
        </p:nvSpPr>
        <p:spPr>
          <a:xfrm>
            <a:off x="4571999" y="6571832"/>
            <a:ext cx="4132068" cy="213858"/>
          </a:xfrm>
          <a:prstGeom prst="rect">
            <a:avLst/>
          </a:prstGeom>
        </p:spPr>
        <p:txBody>
          <a:bodyPr vert="horz" lIns="0" tIns="0" rIns="0" bIns="0" rtlCol="0" anchor="b"/>
          <a:lstStyle>
            <a:lvl1pPr algn="r" fontAlgn="auto">
              <a:spcBef>
                <a:spcPts val="0"/>
              </a:spcBef>
              <a:spcAft>
                <a:spcPts val="0"/>
              </a:spcAft>
              <a:defRPr sz="1100" spc="0" dirty="0">
                <a:solidFill>
                  <a:schemeClr val="bg1"/>
                </a:solidFill>
                <a:latin typeface="+mn-lt"/>
                <a:ea typeface="+mn-ea"/>
                <a:cs typeface="+mn-cs"/>
              </a:defRPr>
            </a:lvl1pPr>
          </a:lstStyle>
          <a:p>
            <a:endParaRPr lang="en-US" dirty="0"/>
          </a:p>
        </p:txBody>
      </p:sp>
      <p:sp>
        <p:nvSpPr>
          <p:cNvPr id="2" name="Title 1">
            <a:extLst>
              <a:ext uri="{FF2B5EF4-FFF2-40B4-BE49-F238E27FC236}">
                <a16:creationId xmlns="" xmlns:a16="http://schemas.microsoft.com/office/drawing/2014/main" id="{5ADE0D96-7C21-4589-BD0C-0F1AC3C6C7E7}"/>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 xmlns:p14="http://schemas.microsoft.com/office/powerpoint/2010/main" val="268114513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Thank You_slide 2">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pic>
        <p:nvPicPr>
          <p:cNvPr id="5" name="Google Shape;362;p55">
            <a:extLst>
              <a:ext uri="{FF2B5EF4-FFF2-40B4-BE49-F238E27FC236}">
                <a16:creationId xmlns:a16="http://schemas.microsoft.com/office/drawing/2014/main" xmlns="" id="{B194211E-B6CF-124C-A97F-843FC114B6E9}"/>
              </a:ext>
            </a:extLst>
          </p:cNvPr>
          <p:cNvPicPr preferRelativeResize="0"/>
          <p:nvPr userDrawn="1"/>
        </p:nvPicPr>
        <p:blipFill rotWithShape="1">
          <a:blip r:embed="rId2" cstate="screen">
            <a:alphaModFix/>
            <a:extLst>
              <a:ext uri="{28A0092B-C50C-407E-A947-70E740481C1C}">
                <a14:useLocalDpi xmlns:a14="http://schemas.microsoft.com/office/drawing/2010/main" xmlns=""/>
              </a:ext>
            </a:extLst>
          </a:blip>
          <a:srcRect/>
          <a:stretch/>
        </p:blipFill>
        <p:spPr>
          <a:xfrm>
            <a:off x="-7289" y="-4572"/>
            <a:ext cx="9158579" cy="6867142"/>
          </a:xfrm>
          <a:prstGeom prst="rect">
            <a:avLst/>
          </a:prstGeom>
          <a:noFill/>
          <a:ln>
            <a:noFill/>
          </a:ln>
        </p:spPr>
      </p:pic>
      <p:pic>
        <p:nvPicPr>
          <p:cNvPr id="14" name="Picture 13"/>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14577" y="0"/>
            <a:ext cx="9158577" cy="6867144"/>
          </a:xfrm>
          <a:prstGeom prst="rect">
            <a:avLst/>
          </a:prstGeom>
        </p:spPr>
      </p:pic>
      <p:pic>
        <p:nvPicPr>
          <p:cNvPr id="4" name="Picture 3">
            <a:extLst>
              <a:ext uri="{FF2B5EF4-FFF2-40B4-BE49-F238E27FC236}">
                <a16:creationId xmlns:a16="http://schemas.microsoft.com/office/drawing/2014/main" xmlns="" id="{CF2E9877-22A5-7E47-ACD2-1589BC5FEB7B}"/>
              </a:ext>
            </a:extLst>
          </p:cNvPr>
          <p:cNvPicPr>
            <a:picLocks noChangeAspect="1"/>
          </p:cNvPicPr>
          <p:nvPr userDrawn="1"/>
        </p:nvPicPr>
        <p:blipFill>
          <a:blip r:embed="rId4"/>
          <a:stretch>
            <a:fillRect/>
          </a:stretch>
        </p:blipFill>
        <p:spPr>
          <a:xfrm>
            <a:off x="2682951" y="988291"/>
            <a:ext cx="3778098" cy="1149930"/>
          </a:xfrm>
          <a:prstGeom prst="rect">
            <a:avLst/>
          </a:prstGeom>
        </p:spPr>
      </p:pic>
    </p:spTree>
    <p:extLst>
      <p:ext uri="{BB962C8B-B14F-4D97-AF65-F5344CB8AC3E}">
        <p14:creationId xmlns:p14="http://schemas.microsoft.com/office/powerpoint/2010/main" xmlns="" val="39563200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11/10/2022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11/10/2022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11/10/2022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11/10/2022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11/10/2022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11/10/2022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11/10/2022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11/10/2022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11/10/2022</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rwa_elkal@hotmail.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hyperlink" Target="https://trailblazer.me/id/sankalou12"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57158" y="3500438"/>
            <a:ext cx="8001056" cy="1007695"/>
          </a:xfrm>
        </p:spPr>
        <p:txBody>
          <a:bodyPr/>
          <a:lstStyle/>
          <a:p>
            <a:r>
              <a:rPr lang="fr-FR" sz="4000" dirty="0" smtClean="0">
                <a:solidFill>
                  <a:schemeClr val="accent4">
                    <a:lumMod val="50000"/>
                  </a:schemeClr>
                </a:solidFill>
              </a:rPr>
              <a:t/>
            </a:r>
            <a:br>
              <a:rPr lang="fr-FR" sz="4000" dirty="0" smtClean="0">
                <a:solidFill>
                  <a:schemeClr val="accent4">
                    <a:lumMod val="50000"/>
                  </a:schemeClr>
                </a:solidFill>
              </a:rPr>
            </a:br>
            <a:r>
              <a:rPr lang="fr-FR" sz="4000" dirty="0" smtClean="0">
                <a:solidFill>
                  <a:schemeClr val="accent4">
                    <a:lumMod val="50000"/>
                  </a:schemeClr>
                </a:solidFill>
              </a:rPr>
              <a:t>P</a:t>
            </a:r>
            <a:r>
              <a:rPr lang="en" sz="4000" dirty="0" smtClean="0">
                <a:solidFill>
                  <a:schemeClr val="accent4">
                    <a:lumMod val="50000"/>
                  </a:schemeClr>
                </a:solidFill>
              </a:rPr>
              <a:t>arcours Développeur Salesforce</a:t>
            </a:r>
            <a:br>
              <a:rPr lang="en" sz="4000" dirty="0" smtClean="0">
                <a:solidFill>
                  <a:schemeClr val="accent4">
                    <a:lumMod val="50000"/>
                  </a:schemeClr>
                </a:solidFill>
              </a:rPr>
            </a:br>
            <a:r>
              <a:rPr lang="en" dirty="0" smtClean="0">
                <a:solidFill>
                  <a:schemeClr val="accent4">
                    <a:lumMod val="50000"/>
                  </a:schemeClr>
                </a:solidFill>
              </a:rPr>
              <a:t/>
            </a:r>
            <a:br>
              <a:rPr lang="en" dirty="0" smtClean="0">
                <a:solidFill>
                  <a:schemeClr val="accent4">
                    <a:lumMod val="50000"/>
                  </a:schemeClr>
                </a:solidFill>
              </a:rPr>
            </a:br>
            <a:r>
              <a:rPr lang="fr-FR" sz="3200" dirty="0" smtClean="0"/>
              <a:t>Testez l'implémentation d'une nouvelle fonctionnalité Java</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2800" dirty="0" smtClean="0">
                <a:ln w="18000">
                  <a:solidFill>
                    <a:schemeClr val="accent2">
                      <a:satMod val="140000"/>
                    </a:schemeClr>
                  </a:solidFill>
                  <a:prstDash val="solid"/>
                  <a:miter lim="800000"/>
                </a:ln>
                <a:solidFill>
                  <a:schemeClr val="accent4">
                    <a:lumMod val="50000"/>
                  </a:schemeClr>
                </a:solidFill>
                <a:effectLst>
                  <a:outerShdw blurRad="25500" dist="23000" dir="7020000" algn="tl">
                    <a:srgbClr val="000000">
                      <a:alpha val="50000"/>
                    </a:srgbClr>
                  </a:outerShdw>
                </a:effectLst>
              </a:rPr>
              <a:t/>
            </a:r>
            <a:br>
              <a:rPr lang="fr-FR" sz="2800" dirty="0" smtClean="0">
                <a:ln w="18000">
                  <a:solidFill>
                    <a:schemeClr val="accent2">
                      <a:satMod val="140000"/>
                    </a:schemeClr>
                  </a:solidFill>
                  <a:prstDash val="solid"/>
                  <a:miter lim="800000"/>
                </a:ln>
                <a:solidFill>
                  <a:schemeClr val="accent4">
                    <a:lumMod val="50000"/>
                  </a:schemeClr>
                </a:solidFill>
                <a:effectLst>
                  <a:outerShdw blurRad="25500" dist="23000" dir="7020000" algn="tl">
                    <a:srgbClr val="000000">
                      <a:alpha val="50000"/>
                    </a:srgbClr>
                  </a:outerShdw>
                </a:effectLst>
              </a:rPr>
            </a:br>
            <a:endParaRPr lang="en-US" dirty="0">
              <a:solidFill>
                <a:schemeClr val="accent4">
                  <a:lumMod val="50000"/>
                </a:schemeClr>
              </a:solidFill>
            </a:endParaRPr>
          </a:p>
        </p:txBody>
      </p:sp>
      <p:sp>
        <p:nvSpPr>
          <p:cNvPr id="9" name="Text Placeholder 8"/>
          <p:cNvSpPr>
            <a:spLocks noGrp="1"/>
          </p:cNvSpPr>
          <p:nvPr>
            <p:ph type="body" sz="quarter" idx="16"/>
          </p:nvPr>
        </p:nvSpPr>
        <p:spPr>
          <a:xfrm>
            <a:off x="500034" y="4298873"/>
            <a:ext cx="8559756" cy="416011"/>
          </a:xfrm>
        </p:spPr>
        <p:txBody>
          <a:bodyPr>
            <a:normAutofit/>
          </a:bodyPr>
          <a:lstStyle/>
          <a:p>
            <a:r>
              <a:rPr lang="en-US" dirty="0" smtClean="0">
                <a:hlinkClick r:id="rId3"/>
              </a:rPr>
              <a:t>Marwa_e</a:t>
            </a:r>
            <a:r>
              <a:rPr smtClean="0">
                <a:hlinkClick r:id="rId3"/>
              </a:rPr>
              <a:t>lkal@hotmail.com</a:t>
            </a:r>
            <a:r>
              <a:rPr smtClean="0"/>
              <a:t> / </a:t>
            </a:r>
            <a:r>
              <a:rPr lang="fr-FR" dirty="0">
                <a:hlinkClick r:id="rId4"/>
              </a:rPr>
              <a:t>https://trailblazer.me/id/sankalou12</a:t>
            </a:r>
            <a:endParaRPr lang="en-US" dirty="0"/>
          </a:p>
        </p:txBody>
      </p:sp>
      <p:sp>
        <p:nvSpPr>
          <p:cNvPr id="2" name="Subtitle 1"/>
          <p:cNvSpPr>
            <a:spLocks noGrp="1"/>
          </p:cNvSpPr>
          <p:nvPr>
            <p:ph type="body" sz="quarter" idx="17"/>
          </p:nvPr>
        </p:nvSpPr>
        <p:spPr>
          <a:xfrm>
            <a:off x="500034" y="3929066"/>
            <a:ext cx="4836654" cy="247406"/>
          </a:xfrm>
        </p:spPr>
        <p:txBody>
          <a:bodyPr>
            <a:noAutofit/>
          </a:bodyPr>
          <a:lstStyle/>
          <a:p>
            <a:pPr>
              <a:buNone/>
            </a:pPr>
            <a:r>
              <a:rPr lang="en-US" sz="1800" dirty="0" smtClean="0"/>
              <a:t>Kaloui Sanaa</a:t>
            </a:r>
            <a:endParaRPr lang="en-US" sz="1800" dirty="0"/>
          </a:p>
        </p:txBody>
      </p:sp>
      <p:pic>
        <p:nvPicPr>
          <p:cNvPr id="7" name="Image 6" descr="openclassrooms.png"/>
          <p:cNvPicPr>
            <a:picLocks noChangeAspect="1"/>
          </p:cNvPicPr>
          <p:nvPr/>
        </p:nvPicPr>
        <p:blipFill>
          <a:blip r:embed="rId5"/>
          <a:stretch>
            <a:fillRect/>
          </a:stretch>
        </p:blipFill>
        <p:spPr>
          <a:xfrm>
            <a:off x="5790467" y="1"/>
            <a:ext cx="3296689" cy="1909757"/>
          </a:xfrm>
          <a:prstGeom prst="rect">
            <a:avLst/>
          </a:prstGeom>
        </p:spPr>
      </p:pic>
    </p:spTree>
    <p:extLst>
      <p:ext uri="{BB962C8B-B14F-4D97-AF65-F5344CB8AC3E}">
        <p14:creationId xmlns="" xmlns:p14="http://schemas.microsoft.com/office/powerpoint/2010/main" val="145234828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642910" y="571480"/>
            <a:ext cx="7286676" cy="523220"/>
          </a:xfrm>
          <a:prstGeom prst="rect">
            <a:avLst/>
          </a:prstGeom>
          <a:noFill/>
        </p:spPr>
        <p:txBody>
          <a:bodyPr wrap="square" rtlCol="0">
            <a:spAutoFit/>
          </a:bodyPr>
          <a:lstStyle/>
          <a:p>
            <a:pPr algn="ct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Conclusion</a:t>
            </a:r>
            <a:endParaRPr lang="fr-FR"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ZoneTexte 2"/>
          <p:cNvSpPr txBox="1"/>
          <p:nvPr/>
        </p:nvSpPr>
        <p:spPr>
          <a:xfrm>
            <a:off x="714348" y="1619329"/>
            <a:ext cx="7643866" cy="830997"/>
          </a:xfrm>
          <a:prstGeom prst="rect">
            <a:avLst/>
          </a:prstGeom>
          <a:noFill/>
        </p:spPr>
        <p:txBody>
          <a:bodyPr wrap="square" rtlCol="0">
            <a:spAutoFit/>
          </a:bodyPr>
          <a:lstStyle/>
          <a:p>
            <a:endParaRPr lang="fr-FR" sz="2400" dirty="0" smtClean="0">
              <a:solidFill>
                <a:schemeClr val="accent1">
                  <a:lumMod val="75000"/>
                </a:schemeClr>
              </a:solidFill>
              <a:latin typeface="Centaur" pitchFamily="18" charset="0"/>
              <a:ea typeface="ＭＳ Ｐゴシック" charset="0"/>
              <a:cs typeface="Calibri" pitchFamily="34" charset="0"/>
            </a:endParaRPr>
          </a:p>
          <a:p>
            <a:endParaRPr lang="fr-FR" sz="2400" dirty="0" smtClean="0">
              <a:solidFill>
                <a:schemeClr val="accent1">
                  <a:lumMod val="75000"/>
                </a:schemeClr>
              </a:solidFill>
              <a:latin typeface="Centaur" pitchFamily="18" charset="0"/>
              <a:ea typeface="ＭＳ Ｐゴシック" charset="0"/>
              <a:cs typeface="Calibri" pitchFamily="34" charset="0"/>
            </a:endParaRPr>
          </a:p>
        </p:txBody>
      </p:sp>
      <p:sp>
        <p:nvSpPr>
          <p:cNvPr id="4" name="Rectangle 3"/>
          <p:cNvSpPr/>
          <p:nvPr/>
        </p:nvSpPr>
        <p:spPr>
          <a:xfrm>
            <a:off x="500034" y="1357298"/>
            <a:ext cx="7786742" cy="1200329"/>
          </a:xfrm>
          <a:prstGeom prst="rect">
            <a:avLst/>
          </a:prstGeom>
        </p:spPr>
        <p:txBody>
          <a:bodyPr wrap="square">
            <a:spAutoFit/>
          </a:bodyPr>
          <a:lstStyle/>
          <a:p>
            <a:pPr>
              <a:buFont typeface="Arial" pitchFamily="34" charset="0"/>
              <a:buChar char="•"/>
            </a:pPr>
            <a:r>
              <a:rPr lang="fr-FR" sz="2400" dirty="0" smtClean="0">
                <a:solidFill>
                  <a:schemeClr val="accent1">
                    <a:lumMod val="75000"/>
                  </a:schemeClr>
                </a:solidFill>
                <a:latin typeface="Centaur" pitchFamily="18" charset="0"/>
                <a:ea typeface="ＭＳ Ｐゴシック" charset="0"/>
                <a:cs typeface="Calibri" pitchFamily="34" charset="0"/>
              </a:rPr>
              <a:t>Jai pu apprendre et maitriser a travers ce projet  , les fondamentaux du testing en Java:</a:t>
            </a:r>
          </a:p>
          <a:p>
            <a:endParaRPr lang="fr-FR" sz="2400" dirty="0" smtClean="0">
              <a:solidFill>
                <a:schemeClr val="accent1">
                  <a:lumMod val="75000"/>
                </a:schemeClr>
              </a:solidFill>
              <a:latin typeface="Centaur" pitchFamily="18" charset="0"/>
              <a:ea typeface="ＭＳ Ｐゴシック" charset="0"/>
              <a:cs typeface="Calibri" pitchFamily="34" charset="0"/>
            </a:endParaRPr>
          </a:p>
        </p:txBody>
      </p:sp>
      <p:sp>
        <p:nvSpPr>
          <p:cNvPr id="5" name="Rectangle 4"/>
          <p:cNvSpPr/>
          <p:nvPr/>
        </p:nvSpPr>
        <p:spPr>
          <a:xfrm>
            <a:off x="214282" y="2526565"/>
            <a:ext cx="8215370" cy="830997"/>
          </a:xfrm>
          <a:prstGeom prst="rect">
            <a:avLst/>
          </a:prstGeom>
        </p:spPr>
        <p:txBody>
          <a:bodyPr wrap="square">
            <a:spAutoFit/>
          </a:bodyPr>
          <a:lstStyle/>
          <a:p>
            <a:pPr lvl="3">
              <a:buFont typeface="Wingdings" pitchFamily="2" charset="2"/>
              <a:buChar char="ü"/>
            </a:pPr>
            <a:r>
              <a:rPr lang="fr-FR" sz="2400" dirty="0" smtClean="0">
                <a:solidFill>
                  <a:schemeClr val="accent1">
                    <a:lumMod val="75000"/>
                  </a:schemeClr>
                </a:solidFill>
                <a:latin typeface="Centaur" pitchFamily="18" charset="0"/>
                <a:ea typeface="ＭＳ Ｐゴシック" charset="0"/>
                <a:cs typeface="Calibri" pitchFamily="34" charset="0"/>
              </a:rPr>
              <a:t>la création de tests et leur exécution grâce à des plugins Maven.</a:t>
            </a:r>
          </a:p>
        </p:txBody>
      </p:sp>
      <p:sp>
        <p:nvSpPr>
          <p:cNvPr id="7" name="Rectangle 6"/>
          <p:cNvSpPr/>
          <p:nvPr/>
        </p:nvSpPr>
        <p:spPr>
          <a:xfrm>
            <a:off x="642910" y="3857628"/>
            <a:ext cx="7500990" cy="857256"/>
          </a:xfrm>
          <a:prstGeom prst="rect">
            <a:avLst/>
          </a:prstGeom>
        </p:spPr>
        <p:txBody>
          <a:bodyPr wrap="square">
            <a:spAutoFit/>
          </a:bodyPr>
          <a:lstStyle/>
          <a:p>
            <a:pPr lvl="2">
              <a:buFont typeface="Wingdings" pitchFamily="2" charset="2"/>
              <a:buChar char="ü"/>
            </a:pPr>
            <a:r>
              <a:rPr lang="fr-FR" sz="2400" dirty="0" smtClean="0">
                <a:solidFill>
                  <a:schemeClr val="accent1">
                    <a:lumMod val="75000"/>
                  </a:schemeClr>
                </a:solidFill>
                <a:latin typeface="Centaur" pitchFamily="18" charset="0"/>
                <a:ea typeface="ＭＳ Ｐゴシック" charset="0"/>
                <a:cs typeface="Calibri" pitchFamily="34" charset="0"/>
              </a:rPr>
              <a:t>observer la couverture de code pour chaque niveau de test,grace aux couvrage fournit par le  plugin Jacoco.</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6624201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42910" y="571480"/>
            <a:ext cx="7286676" cy="523220"/>
          </a:xfrm>
          <a:prstGeom prst="rect">
            <a:avLst/>
          </a:prstGeom>
          <a:noFill/>
        </p:spPr>
        <p:txBody>
          <a:bodyPr wrap="square" rtlCol="0">
            <a:spAutoFit/>
          </a:bodyPr>
          <a:lstStyle/>
          <a:p>
            <a:pPr algn="ct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Introduction</a:t>
            </a:r>
          </a:p>
        </p:txBody>
      </p:sp>
      <p:sp>
        <p:nvSpPr>
          <p:cNvPr id="3" name="Rectangle 2"/>
          <p:cNvSpPr/>
          <p:nvPr/>
        </p:nvSpPr>
        <p:spPr>
          <a:xfrm>
            <a:off x="285720" y="1214422"/>
            <a:ext cx="8286808" cy="1015663"/>
          </a:xfrm>
          <a:prstGeom prst="rect">
            <a:avLst/>
          </a:prstGeom>
        </p:spPr>
        <p:txBody>
          <a:bodyPr wrap="square">
            <a:spAutoFit/>
          </a:bodyPr>
          <a:lstStyle/>
          <a:p>
            <a:endParaRPr lang="fr-FR" b="1" dirty="0" smtClean="0"/>
          </a:p>
          <a:p>
            <a:endParaRPr lang="fr-FR" b="1" dirty="0" smtClean="0"/>
          </a:p>
          <a:p>
            <a:endParaRPr lang="fr-FR" sz="2400" dirty="0" smtClean="0">
              <a:solidFill>
                <a:schemeClr val="accent1">
                  <a:lumMod val="75000"/>
                </a:schemeClr>
              </a:solidFill>
              <a:latin typeface="Centaur" pitchFamily="18" charset="0"/>
              <a:ea typeface="ＭＳ Ｐゴシック" charset="0"/>
              <a:cs typeface="Calibri" pitchFamily="34" charset="0"/>
            </a:endParaRPr>
          </a:p>
        </p:txBody>
      </p:sp>
      <p:sp>
        <p:nvSpPr>
          <p:cNvPr id="4" name="Rectangle 3"/>
          <p:cNvSpPr/>
          <p:nvPr/>
        </p:nvSpPr>
        <p:spPr>
          <a:xfrm>
            <a:off x="428596" y="1428736"/>
            <a:ext cx="8072462" cy="3754874"/>
          </a:xfrm>
          <a:prstGeom prst="rect">
            <a:avLst/>
          </a:prstGeom>
        </p:spPr>
        <p:txBody>
          <a:bodyPr wrap="square">
            <a:spAutoFit/>
          </a:bodyPr>
          <a:lstStyle/>
          <a:p>
            <a:r>
              <a:rPr lang="fr-FR" sz="2000" dirty="0" smtClean="0">
                <a:solidFill>
                  <a:schemeClr val="accent1">
                    <a:lumMod val="75000"/>
                  </a:schemeClr>
                </a:solidFill>
                <a:latin typeface="Century" pitchFamily="18" charset="0"/>
                <a:ea typeface="Cambria" pitchFamily="18" charset="0"/>
                <a:cs typeface="Times New Roman" pitchFamily="18" charset="0"/>
              </a:rPr>
              <a:t>Le but d'un </a:t>
            </a:r>
            <a:r>
              <a:rPr lang="fr-FR" sz="2000" dirty="0" smtClean="0">
                <a:solidFill>
                  <a:schemeClr val="accent1">
                    <a:lumMod val="75000"/>
                  </a:schemeClr>
                </a:solidFill>
                <a:latin typeface="Century" pitchFamily="18" charset="0"/>
                <a:ea typeface="Cambria" pitchFamily="18" charset="0"/>
                <a:cs typeface="Times New Roman" pitchFamily="18" charset="0"/>
              </a:rPr>
              <a:t>test </a:t>
            </a:r>
            <a:r>
              <a:rPr lang="fr-FR" sz="2000" smtClean="0">
                <a:solidFill>
                  <a:schemeClr val="accent1">
                    <a:lumMod val="75000"/>
                  </a:schemeClr>
                </a:solidFill>
                <a:latin typeface="Century" pitchFamily="18" charset="0"/>
                <a:ea typeface="Cambria" pitchFamily="18" charset="0"/>
                <a:cs typeface="Times New Roman" pitchFamily="18" charset="0"/>
              </a:rPr>
              <a:t>en programmation  </a:t>
            </a:r>
            <a:r>
              <a:rPr lang="fr-FR" sz="2000" dirty="0" smtClean="0">
                <a:solidFill>
                  <a:schemeClr val="accent1">
                    <a:lumMod val="75000"/>
                  </a:schemeClr>
                </a:solidFill>
                <a:latin typeface="Century" pitchFamily="18" charset="0"/>
                <a:ea typeface="Cambria" pitchFamily="18" charset="0"/>
                <a:cs typeface="Times New Roman" pitchFamily="18" charset="0"/>
              </a:rPr>
              <a:t>est de vérifier qu'une fonctionnalité fait ce que l'on attend d'elle.</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r>
              <a:rPr lang="fr-FR" sz="2000" dirty="0" smtClean="0">
                <a:solidFill>
                  <a:schemeClr val="accent1">
                    <a:lumMod val="75000"/>
                  </a:schemeClr>
                </a:solidFill>
                <a:latin typeface="Century" pitchFamily="18" charset="0"/>
                <a:ea typeface="Cambria" pitchFamily="18" charset="0"/>
                <a:cs typeface="Times New Roman" pitchFamily="18" charset="0"/>
              </a:rPr>
              <a:t>les tests d'une application sont une phase très importante dans les cycles de  développement et de maintenance d'une application.</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r>
              <a:rPr lang="fr-FR" sz="2000" dirty="0" smtClean="0">
                <a:solidFill>
                  <a:schemeClr val="accent1">
                    <a:lumMod val="75000"/>
                  </a:schemeClr>
                </a:solidFill>
                <a:latin typeface="Century" pitchFamily="18" charset="0"/>
                <a:ea typeface="Cambria" pitchFamily="18" charset="0"/>
                <a:cs typeface="Times New Roman" pitchFamily="18" charset="0"/>
              </a:rPr>
              <a:t> Ils permettent de détecter des bugs et de s'assurer que </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r>
              <a:rPr lang="fr-FR" sz="2000" dirty="0" smtClean="0">
                <a:solidFill>
                  <a:schemeClr val="accent1">
                    <a:lumMod val="75000"/>
                  </a:schemeClr>
                </a:solidFill>
                <a:latin typeface="Century" pitchFamily="18" charset="0"/>
                <a:ea typeface="Cambria" pitchFamily="18" charset="0"/>
                <a:cs typeface="Times New Roman" pitchFamily="18" charset="0"/>
              </a:rPr>
              <a:t>l'application réponde au cahier des charges et aux spécifications.</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r>
              <a:rPr lang="fr-FR" sz="2000" dirty="0" smtClean="0">
                <a:solidFill>
                  <a:schemeClr val="accent1">
                    <a:lumMod val="75000"/>
                  </a:schemeClr>
                </a:solidFill>
                <a:latin typeface="Century" pitchFamily="18" charset="0"/>
                <a:ea typeface="Cambria" pitchFamily="18" charset="0"/>
                <a:cs typeface="Times New Roman" pitchFamily="18" charset="0"/>
              </a:rPr>
              <a:t>Ces tests peuvent prendre différentes formes :</a:t>
            </a:r>
          </a:p>
          <a:p>
            <a:endParaRPr lang="fr-FR"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6" y="1500174"/>
            <a:ext cx="8929718" cy="3477875"/>
          </a:xfrm>
          <a:prstGeom prst="rect">
            <a:avLst/>
          </a:prstGeom>
        </p:spPr>
        <p:txBody>
          <a:bodyPr wrap="square">
            <a:spAutoFit/>
          </a:bodyPr>
          <a:lstStyle/>
          <a:p>
            <a:r>
              <a:rPr lang="fr-FR" sz="2000" dirty="0" smtClean="0">
                <a:solidFill>
                  <a:schemeClr val="accent1">
                    <a:lumMod val="75000"/>
                  </a:schemeClr>
                </a:solidFill>
                <a:latin typeface="Century" pitchFamily="18" charset="0"/>
                <a:ea typeface="Cambria" pitchFamily="18" charset="0"/>
                <a:cs typeface="Times New Roman" pitchFamily="18" charset="0"/>
              </a:rPr>
              <a:t>Un test unitaire permet de tester le bon fonctionnement d’une partie précise et ciblée d’un programme. Il permet de vérifier que le comportement d’une application est correct. </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ils sont faciles et rapides à écrire . </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ils permettent de savoir rapidement si le code fonctionne comme prévu .</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ils rendent les applications facilement modifiables .</a:t>
            </a:r>
          </a:p>
          <a:p>
            <a:endParaRPr lang="fr-FR" sz="2000" dirty="0" smtClean="0"/>
          </a:p>
        </p:txBody>
      </p:sp>
      <p:sp>
        <p:nvSpPr>
          <p:cNvPr id="3" name="ZoneTexte 2"/>
          <p:cNvSpPr txBox="1"/>
          <p:nvPr/>
        </p:nvSpPr>
        <p:spPr>
          <a:xfrm>
            <a:off x="642910" y="571480"/>
            <a:ext cx="7286676" cy="523220"/>
          </a:xfrm>
          <a:prstGeom prst="rect">
            <a:avLst/>
          </a:prstGeom>
          <a:noFill/>
        </p:spPr>
        <p:txBody>
          <a:bodyPr wrap="square" rtlCol="0">
            <a:spAutoFit/>
          </a:bodyPr>
          <a:lstStyle/>
          <a:p>
            <a:pPr algn="ct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tests unitaires</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071678"/>
            <a:ext cx="8929718" cy="3416320"/>
          </a:xfrm>
          <a:prstGeom prst="rect">
            <a:avLst/>
          </a:prstGeom>
        </p:spPr>
        <p:txBody>
          <a:bodyPr wrap="square">
            <a:spAutoFit/>
          </a:bodyPr>
          <a:lstStyle/>
          <a:p>
            <a:r>
              <a:rPr lang="fr-FR" sz="2000" dirty="0" smtClean="0">
                <a:solidFill>
                  <a:schemeClr val="accent1">
                    <a:lumMod val="75000"/>
                  </a:schemeClr>
                </a:solidFill>
                <a:latin typeface="Century" pitchFamily="18" charset="0"/>
                <a:ea typeface="Cambria" pitchFamily="18" charset="0"/>
                <a:cs typeface="Times New Roman" pitchFamily="18" charset="0"/>
              </a:rPr>
              <a:t>     Ya deux types de tests d intégration:</a:t>
            </a:r>
          </a:p>
          <a:p>
            <a:pPr algn="ctr"/>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 les tests d'intégration composants : ils permettent de vérifier si plusieurs unités de code fonctionnent bien ensemble, dans un environnement de test assez proche du test unitaire.</a:t>
            </a:r>
          </a:p>
          <a:p>
            <a:pPr algn="ctr"/>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 les tests d'intégration système : ils permettent de vérifier le fonctionnement de plusieurs unités de code au sein d'une configuration d'application.</a:t>
            </a:r>
          </a:p>
          <a:p>
            <a:pPr algn="ctr"/>
            <a:endParaRPr lang="fr-FR" dirty="0" smtClean="0"/>
          </a:p>
          <a:p>
            <a:pPr algn="ctr"/>
            <a:endParaRPr lang="fr-FR" dirty="0"/>
          </a:p>
        </p:txBody>
      </p:sp>
      <p:sp>
        <p:nvSpPr>
          <p:cNvPr id="6" name="Rectangle 5"/>
          <p:cNvSpPr/>
          <p:nvPr/>
        </p:nvSpPr>
        <p:spPr>
          <a:xfrm>
            <a:off x="2357422" y="714356"/>
            <a:ext cx="3574568" cy="523220"/>
          </a:xfrm>
          <a:prstGeom prst="rect">
            <a:avLst/>
          </a:prstGeom>
        </p:spPr>
        <p:txBody>
          <a:bodyPr wrap="none">
            <a:spAutoFit/>
          </a:bodyPr>
          <a:lstStyle/>
          <a:p>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tests d'intégration </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2976" y="2000240"/>
            <a:ext cx="7976864" cy="1846659"/>
          </a:xfrm>
          <a:prstGeom prst="rect">
            <a:avLst/>
          </a:prstGeom>
        </p:spPr>
        <p:txBody>
          <a:bodyPr wrap="none">
            <a:spAutoFit/>
          </a:bodyPr>
          <a:lstStyle/>
          <a:p>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 autres types de tests :</a:t>
            </a:r>
          </a:p>
          <a:p>
            <a:endPar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fr-FR" sz="2000" dirty="0" smtClean="0">
                <a:solidFill>
                  <a:schemeClr val="accent1">
                    <a:lumMod val="75000"/>
                  </a:schemeClr>
                </a:solidFill>
                <a:latin typeface="Century" pitchFamily="18" charset="0"/>
                <a:ea typeface="Cambria" pitchFamily="18" charset="0"/>
                <a:cs typeface="Times New Roman" pitchFamily="18" charset="0"/>
              </a:rPr>
              <a:t>tests fonctionnels, de régression, de performance ,de bout en bout </a:t>
            </a:r>
          </a:p>
          <a:p>
            <a:pPr algn="just"/>
            <a:r>
              <a:rPr lang="fr-FR" sz="2000" dirty="0" smtClean="0">
                <a:solidFill>
                  <a:schemeClr val="accent1">
                    <a:lumMod val="75000"/>
                  </a:schemeClr>
                </a:solidFill>
                <a:latin typeface="Century" pitchFamily="18" charset="0"/>
                <a:ea typeface="Cambria" pitchFamily="18" charset="0"/>
                <a:cs typeface="Times New Roman" pitchFamily="18" charset="0"/>
              </a:rPr>
              <a:t>et les tests d’acceptation</a:t>
            </a:r>
          </a:p>
          <a:p>
            <a:endParaRPr lang="fr-FR"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5736" y="1357298"/>
            <a:ext cx="8858264" cy="2862322"/>
          </a:xfrm>
          <a:prstGeom prst="rect">
            <a:avLst/>
          </a:prstGeom>
        </p:spPr>
        <p:txBody>
          <a:bodyPr wrap="square">
            <a:spAutoFit/>
          </a:bodyPr>
          <a:lstStyle/>
          <a:p>
            <a:r>
              <a:rPr lang="fr-FR" sz="2000" dirty="0" smtClean="0">
                <a:solidFill>
                  <a:schemeClr val="accent1">
                    <a:lumMod val="75000"/>
                  </a:schemeClr>
                </a:solidFill>
                <a:latin typeface="Century" pitchFamily="18" charset="0"/>
                <a:ea typeface="Cambria" pitchFamily="18" charset="0"/>
                <a:cs typeface="Times New Roman" pitchFamily="18" charset="0"/>
              </a:rPr>
              <a:t>  JUnit est un Framework qui permettre l'écriture et                          l'exécution de tests automatisés.</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r>
              <a:rPr lang="fr-FR" sz="2000" dirty="0" smtClean="0">
                <a:solidFill>
                  <a:schemeClr val="accent1">
                    <a:lumMod val="75000"/>
                  </a:schemeClr>
                </a:solidFill>
                <a:latin typeface="Century" pitchFamily="18" charset="0"/>
                <a:ea typeface="Cambria" pitchFamily="18" charset="0"/>
                <a:cs typeface="Times New Roman" pitchFamily="18" charset="0"/>
              </a:rPr>
              <a:t>JUnit permet de réaliser :</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 des TestCase qui sont des classes contenant des méthodes de         tests .</a:t>
            </a: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 des TestSuite qui permettent de lancer des suites de classes de type TestCase.</a:t>
            </a:r>
          </a:p>
        </p:txBody>
      </p:sp>
      <p:sp>
        <p:nvSpPr>
          <p:cNvPr id="7" name="Rectangle 6"/>
          <p:cNvSpPr/>
          <p:nvPr/>
        </p:nvSpPr>
        <p:spPr>
          <a:xfrm>
            <a:off x="-285784" y="4440990"/>
            <a:ext cx="8786874" cy="1631216"/>
          </a:xfrm>
          <a:prstGeom prst="rect">
            <a:avLst/>
          </a:prstGeom>
        </p:spPr>
        <p:txBody>
          <a:bodyPr wrap="square">
            <a:spAutoFit/>
          </a:bodyPr>
          <a:lstStyle/>
          <a:p>
            <a:pPr lvl="2"/>
            <a:r>
              <a:rPr lang="fr-FR" sz="2000" dirty="0" smtClean="0">
                <a:solidFill>
                  <a:schemeClr val="accent1">
                    <a:lumMod val="75000"/>
                  </a:schemeClr>
                </a:solidFill>
                <a:latin typeface="Century" pitchFamily="18" charset="0"/>
                <a:ea typeface="Cambria" pitchFamily="18" charset="0"/>
                <a:cs typeface="Times New Roman" pitchFamily="18" charset="0"/>
              </a:rPr>
              <a:t>le Framework Mockito qui s'interfacent avec JUnit et qui permet, entre autres, de faire des assertions sur des appels de méthodes et leurs arguments sans pour autant exécuter ces méthodes (grâce au principe du Mock).</a:t>
            </a:r>
          </a:p>
          <a:p>
            <a:r>
              <a:rPr lang="fr-FR" sz="2000" dirty="0" smtClean="0">
                <a:solidFill>
                  <a:schemeClr val="accent1">
                    <a:lumMod val="75000"/>
                  </a:schemeClr>
                </a:solidFill>
                <a:latin typeface="Century" pitchFamily="18" charset="0"/>
                <a:ea typeface="Cambria" pitchFamily="18" charset="0"/>
                <a:cs typeface="Times New Roman" pitchFamily="18" charset="0"/>
              </a:rPr>
              <a:t> </a:t>
            </a:r>
          </a:p>
        </p:txBody>
      </p:sp>
      <p:sp>
        <p:nvSpPr>
          <p:cNvPr id="8" name="ZoneTexte 7"/>
          <p:cNvSpPr txBox="1"/>
          <p:nvPr/>
        </p:nvSpPr>
        <p:spPr>
          <a:xfrm>
            <a:off x="1714480" y="285728"/>
            <a:ext cx="5500726" cy="523220"/>
          </a:xfrm>
          <a:prstGeom prst="rect">
            <a:avLst/>
          </a:prstGeom>
          <a:noFill/>
        </p:spPr>
        <p:txBody>
          <a:bodyPr wrap="square" rtlCol="0">
            <a:spAutoFit/>
          </a:bodyPr>
          <a:lstStyle/>
          <a:p>
            <a:pPr algn="ct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JUnit 5 </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7224" y="428604"/>
            <a:ext cx="6996724" cy="400110"/>
          </a:xfrm>
          <a:prstGeom prst="rect">
            <a:avLst/>
          </a:prstGeom>
        </p:spPr>
        <p:txBody>
          <a:bodyPr wrap="none">
            <a:spAutoFit/>
          </a:bodyPr>
          <a:lstStyle/>
          <a:p>
            <a:pPr algn="ctr"/>
            <a:r>
              <a:rPr lang="fr-FR"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les modifications implémentées dans notre application</a:t>
            </a:r>
          </a:p>
        </p:txBody>
      </p:sp>
      <p:sp>
        <p:nvSpPr>
          <p:cNvPr id="3" name="ZoneTexte 2"/>
          <p:cNvSpPr txBox="1"/>
          <p:nvPr/>
        </p:nvSpPr>
        <p:spPr>
          <a:xfrm>
            <a:off x="1000100" y="1357298"/>
            <a:ext cx="7286676" cy="4401205"/>
          </a:xfrm>
          <a:prstGeom prst="rect">
            <a:avLst/>
          </a:prstGeom>
          <a:noFill/>
        </p:spPr>
        <p:txBody>
          <a:bodyPr wrap="square" rtlCol="0">
            <a:spAutoFit/>
          </a:bodyPr>
          <a:lstStyle/>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Dans la classe ParkingDataBaseIT: faut compléter les tests d intégrations marqués avec des commentaires "TODO"</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L ajout d un test d intégration dans la méthode testParkingACar() qui va vérifier qu'un ticket est effectivement enregistré dans la base de données et que la table de stationnement est mise à jour avec la disponibilité en utilisant la méthode assertThat d AssertJ. </a:t>
            </a:r>
          </a:p>
          <a:p>
            <a:pPr>
              <a:buFont typeface="Arial" pitchFamily="34" charset="0"/>
              <a:buChar char="•"/>
            </a:pPr>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L'ajout d un test d intégration  dans la méthode testParkingLotExit() qui va vérifier que le tarif généré et l'heure de sortie sont correctement renseignés dans la base de données en utilisant aussi la méthode assertThat d AssertJ. </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7224" y="428604"/>
            <a:ext cx="6996724" cy="400110"/>
          </a:xfrm>
          <a:prstGeom prst="rect">
            <a:avLst/>
          </a:prstGeom>
        </p:spPr>
        <p:txBody>
          <a:bodyPr wrap="none">
            <a:spAutoFit/>
          </a:bodyPr>
          <a:lstStyle/>
          <a:p>
            <a:pPr algn="ctr"/>
            <a:r>
              <a:rPr lang="fr-FR"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les modifications implémentées dans notre application</a:t>
            </a:r>
          </a:p>
        </p:txBody>
      </p:sp>
      <p:sp>
        <p:nvSpPr>
          <p:cNvPr id="6" name="ZoneTexte 5"/>
          <p:cNvSpPr txBox="1"/>
          <p:nvPr/>
        </p:nvSpPr>
        <p:spPr>
          <a:xfrm>
            <a:off x="642910" y="1142984"/>
            <a:ext cx="7858180" cy="5940088"/>
          </a:xfrm>
          <a:prstGeom prst="rect">
            <a:avLst/>
          </a:prstGeom>
          <a:noFill/>
        </p:spPr>
        <p:txBody>
          <a:bodyPr wrap="square" rtlCol="0">
            <a:spAutoFit/>
          </a:bodyPr>
          <a:lstStyle/>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Ecrire le test unitaire qui vérifie que quand un utilisateur entre dans le parking après avoir entré son numéro de plaque d'immatriculation . L'usager sort du parking en donnant à nouveau son numéro de plaque. S’il  reste moins de 30 minutes, il n’a  rien à payer. Les frais devraient être de 0.</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Implémenter  cette fonctionnalité dans le code.</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Ajouter la possibilité de bénéficier d'une réduction de 5 % lorsque l ‘ utilisateur vient  régulièrement dans le parking.</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Ecrire des tests unitaire pour vérifie si l'utilisateur est récurrent ou pas .</a:t>
            </a:r>
          </a:p>
          <a:p>
            <a:pPr>
              <a:buFont typeface="Arial" pitchFamily="34" charset="0"/>
              <a:buChar char="•"/>
            </a:pPr>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 Ecrire des tests unitaires qui permet de calculer le temps de stationnement lorsque les voitures sont garées au garage plus de 24h .</a:t>
            </a:r>
          </a:p>
          <a:p>
            <a:pPr>
              <a:buFont typeface="Arial" pitchFamily="34" charset="0"/>
              <a:buChar char="•"/>
            </a:pPr>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endParaRPr lang="fr-FR" sz="2000" dirty="0" smtClean="0">
              <a:solidFill>
                <a:schemeClr val="accent1">
                  <a:lumMod val="75000"/>
                </a:schemeClr>
              </a:solidFill>
              <a:latin typeface="Century" pitchFamily="18" charset="0"/>
              <a:ea typeface="Cambria"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00232" y="357166"/>
            <a:ext cx="4572000" cy="523220"/>
          </a:xfrm>
          <a:prstGeom prst="rect">
            <a:avLst/>
          </a:prstGeom>
        </p:spPr>
        <p:txBody>
          <a:bodyPr>
            <a:spAutoFit/>
          </a:bodyPr>
          <a:lstStyle/>
          <a:p>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contraintes rencontrées</a:t>
            </a:r>
          </a:p>
        </p:txBody>
      </p:sp>
      <p:sp>
        <p:nvSpPr>
          <p:cNvPr id="6" name="ZoneTexte 5"/>
          <p:cNvSpPr txBox="1"/>
          <p:nvPr/>
        </p:nvSpPr>
        <p:spPr>
          <a:xfrm>
            <a:off x="500034" y="2000240"/>
            <a:ext cx="8643966" cy="2585323"/>
          </a:xfrm>
          <a:prstGeom prst="rect">
            <a:avLst/>
          </a:prstGeom>
          <a:noFill/>
        </p:spPr>
        <p:txBody>
          <a:bodyPr wrap="square" rtlCol="0">
            <a:spAutoFit/>
          </a:bodyPr>
          <a:lstStyle/>
          <a:p>
            <a:pPr>
              <a:buFont typeface="Arial" pitchFamily="34" charset="0"/>
              <a:buChar char="•"/>
            </a:pPr>
            <a:r>
              <a:rPr lang="fr-FR" sz="2400" dirty="0" smtClean="0">
                <a:solidFill>
                  <a:schemeClr val="accent1">
                    <a:lumMod val="75000"/>
                  </a:schemeClr>
                </a:solidFill>
                <a:latin typeface="Centaur" pitchFamily="18" charset="0"/>
                <a:ea typeface="ＭＳ Ｐゴシック" charset="0"/>
                <a:cs typeface="Calibri" pitchFamily="34" charset="0"/>
              </a:rPr>
              <a:t>Difficulté à comprendre le besoin au début surtout si  c'est la première fois qu’ on utilise le testing en java.</a:t>
            </a:r>
          </a:p>
          <a:p>
            <a:endParaRPr lang="fr-FR" sz="2400" dirty="0" smtClean="0">
              <a:solidFill>
                <a:schemeClr val="accent1">
                  <a:lumMod val="75000"/>
                </a:schemeClr>
              </a:solidFill>
              <a:latin typeface="Centaur" pitchFamily="18" charset="0"/>
              <a:ea typeface="ＭＳ Ｐゴシック" charset="0"/>
              <a:cs typeface="Calibri" pitchFamily="34" charset="0"/>
            </a:endParaRPr>
          </a:p>
          <a:p>
            <a:pPr>
              <a:buFont typeface="Arial" pitchFamily="34" charset="0"/>
              <a:buChar char="•"/>
            </a:pPr>
            <a:r>
              <a:rPr lang="fr-FR" sz="2400" dirty="0" smtClean="0">
                <a:solidFill>
                  <a:schemeClr val="accent1">
                    <a:lumMod val="75000"/>
                  </a:schemeClr>
                </a:solidFill>
                <a:latin typeface="Centaur" pitchFamily="18" charset="0"/>
                <a:ea typeface="ＭＳ Ｐゴシック" charset="0"/>
                <a:cs typeface="Calibri" pitchFamily="34" charset="0"/>
              </a:rPr>
              <a:t>Appliquer les bonnes pratiques.</a:t>
            </a:r>
          </a:p>
          <a:p>
            <a:r>
              <a:rPr lang="fr-FR" sz="2400" dirty="0" smtClean="0">
                <a:solidFill>
                  <a:schemeClr val="accent1">
                    <a:lumMod val="75000"/>
                  </a:schemeClr>
                </a:solidFill>
                <a:latin typeface="Centaur" pitchFamily="18" charset="0"/>
                <a:ea typeface="ＭＳ Ｐゴシック" charset="0"/>
                <a:cs typeface="Calibri" pitchFamily="34" charset="0"/>
              </a:rPr>
              <a:t> </a:t>
            </a:r>
          </a:p>
          <a:p>
            <a:r>
              <a:rPr lang="fr-FR" sz="2400" dirty="0" smtClean="0">
                <a:solidFill>
                  <a:schemeClr val="accent1">
                    <a:lumMod val="75000"/>
                  </a:schemeClr>
                </a:solidFill>
                <a:latin typeface="Centaur" pitchFamily="18" charset="0"/>
                <a:ea typeface="ＭＳ Ｐゴシック" charset="0"/>
                <a:cs typeface="Calibri" pitchFamily="34" charset="0"/>
              </a:rPr>
              <a:t> </a:t>
            </a:r>
          </a:p>
          <a:p>
            <a:endParaRPr lang="fr-FR"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3019</TotalTime>
  <Words>644</Words>
  <PresentationFormat>Affichage à l'écran (4:3)</PresentationFormat>
  <Paragraphs>74</Paragraphs>
  <Slides>11</Slides>
  <Notes>5</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Thème Office</vt:lpstr>
      <vt:lpstr> Parcours Développeur Salesforce  Testez l'implémentation d'une nouvelle fonctionnalité Java        </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Parcours Développeur Salesforce Mettez à jour l'application Digit Learning  </dc:title>
  <dc:creator>HP</dc:creator>
  <cp:lastModifiedBy>HP</cp:lastModifiedBy>
  <cp:revision>364</cp:revision>
  <dcterms:created xsi:type="dcterms:W3CDTF">2022-06-08T10:06:49Z</dcterms:created>
  <dcterms:modified xsi:type="dcterms:W3CDTF">2022-10-11T11:49:51Z</dcterms:modified>
</cp:coreProperties>
</file>