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2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8" r:id="rId9"/>
    <p:sldId id="319" r:id="rId10"/>
    <p:sldId id="27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53" autoAdjust="0"/>
    <p:restoredTop sz="87814" autoAdjust="0"/>
  </p:normalViewPr>
  <p:slideViewPr>
    <p:cSldViewPr>
      <p:cViewPr varScale="1">
        <p:scale>
          <a:sx n="64" d="100"/>
          <a:sy n="64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B37EB-507D-44EF-B62B-0789B8689791}" type="datetimeFigureOut">
              <a:rPr lang="fr-FR" smtClean="0"/>
              <a:pPr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9DA20-D60C-47C4-8E26-E2A2317DB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alesforce Sa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557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9DA20-D60C-47C4-8E26-E2A2317DB7C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 A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7EB5592-C2B2-0D43-9D50-9C28DF4DC0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9143999" cy="68562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53424396-1ABB-C24B-ACCA-76C9FDCCCAA7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7958" y="6169537"/>
            <a:ext cx="1126681" cy="488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3B317941-75AD-CC4C-B1BC-FD1266AD50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75129" y="1222803"/>
            <a:ext cx="6593111" cy="1298448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tabLst/>
              <a:defRPr sz="3000" b="1" spc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83216" y="2544697"/>
            <a:ext cx="6582106" cy="476932"/>
          </a:xfrm>
          <a:prstGeom prst="rect">
            <a:avLst/>
          </a:prstGeom>
        </p:spPr>
        <p:txBody>
          <a:bodyPr>
            <a:noAutofit/>
          </a:bodyPr>
          <a:lstStyle>
            <a:lvl1pPr marL="11113" indent="-1111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200" b="0" i="0" kern="1200" spc="0" baseline="0" dirty="0">
                <a:solidFill>
                  <a:schemeClr val="accent1"/>
                </a:solidFill>
                <a:latin typeface="+mj-lt"/>
                <a:ea typeface="Salesforce Sans Light" charset="0"/>
                <a:cs typeface="Salesforce Sans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6" hasCustomPrompt="1"/>
          </p:nvPr>
        </p:nvSpPr>
        <p:spPr bwMode="invGray">
          <a:xfrm>
            <a:off x="383216" y="3618108"/>
            <a:ext cx="4836654" cy="28509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600" b="0" i="0" kern="1200" spc="0" baseline="0" dirty="0" smtClean="0">
                <a:solidFill>
                  <a:schemeClr val="accent1"/>
                </a:solidFill>
                <a:latin typeface="+mn-lt"/>
                <a:ea typeface="Salesforce Sans Light" charset="0"/>
                <a:cs typeface="Salesforce Sans Light" charset="0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83215" y="3364442"/>
            <a:ext cx="4836654" cy="247406"/>
          </a:xfrm>
        </p:spPr>
        <p:txBody>
          <a:bodyPr/>
          <a:lstStyle>
            <a:lvl1pPr algn="l">
              <a:lnSpc>
                <a:spcPct val="95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Name of Presenter</a:t>
            </a:r>
            <a:r>
              <a:rPr lang="en-US" baseline="0" dirty="0"/>
              <a:t>, Title</a:t>
            </a:r>
          </a:p>
        </p:txBody>
      </p:sp>
      <p:pic>
        <p:nvPicPr>
          <p:cNvPr id="15" name="pasted-image.pdf" descr="pasted-image.pdf">
            <a:extLst>
              <a:ext uri="{FF2B5EF4-FFF2-40B4-BE49-F238E27FC236}">
                <a16:creationId xmlns="" xmlns:a16="http://schemas.microsoft.com/office/drawing/2014/main" id="{971614F3-74FA-1349-B1B6-B73CF0A930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916" y="490790"/>
            <a:ext cx="786822" cy="7343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B7C485F-51EF-0247-93E1-C6C36D8B8023}"/>
              </a:ext>
            </a:extLst>
          </p:cNvPr>
          <p:cNvGrpSpPr/>
          <p:nvPr userDrawn="1"/>
        </p:nvGrpSpPr>
        <p:grpSpPr>
          <a:xfrm>
            <a:off x="547467" y="5069119"/>
            <a:ext cx="1629838" cy="2213858"/>
            <a:chOff x="1028459" y="5082986"/>
            <a:chExt cx="1928871" cy="1965545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6C38969F-F9E0-964C-A2AB-502E26747B0F}"/>
                </a:ext>
              </a:extLst>
            </p:cNvPr>
            <p:cNvPicPr>
              <a:picLocks/>
            </p:cNvPicPr>
            <p:nvPr userDrawn="1"/>
          </p:nvPicPr>
          <p:blipFill>
            <a:blip r:embed="rId6" cstate="screen">
              <a:alphaModFix amt="54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459" y="6051358"/>
              <a:ext cx="1573171" cy="99717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F24688C7-865E-8448-BF28-340C41DCF4B1}"/>
                </a:ext>
              </a:extLst>
            </p:cNvPr>
            <p:cNvPicPr>
              <a:picLocks/>
            </p:cNvPicPr>
            <p:nvPr userDrawn="1"/>
          </p:nvPicPr>
          <p:blipFill>
            <a:blip r:embed="rId3" cstate="screen">
              <a:alphaModFix amt="54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23932" y="6354848"/>
              <a:ext cx="1333398" cy="4337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9E31BE27-20CA-A147-9D7E-63AE9203A4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5783" y="5082986"/>
              <a:ext cx="919439" cy="153239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20BF5AF-61F1-4348-BAA3-134001BC6AC8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0220" y="6074905"/>
            <a:ext cx="1126681" cy="4885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64051FF-B810-7F47-AD66-7FC738416232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0441" y="5752087"/>
            <a:ext cx="1126681" cy="48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23" name="Picture 22" descr="Cloud-the-Goat---Grazing.png">
            <a:extLst>
              <a:ext uri="{FF2B5EF4-FFF2-40B4-BE49-F238E27FC236}">
                <a16:creationId xmlns="" xmlns:a16="http://schemas.microsoft.com/office/drawing/2014/main" id="{B3F869A3-8172-374F-BC43-74EB11069E2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8940" y="5701216"/>
            <a:ext cx="345504" cy="3721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AAA0F863-5ED9-BF47-9E43-9B5A7E5D55EA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22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1849" y="6200091"/>
            <a:ext cx="1126681" cy="48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D07FE5E-A6AA-884E-A18B-3D6ED3F41826}"/>
              </a:ext>
            </a:extLst>
          </p:cNvPr>
          <p:cNvPicPr>
            <a:picLocks/>
          </p:cNvPicPr>
          <p:nvPr userDrawn="1"/>
        </p:nvPicPr>
        <p:blipFill>
          <a:blip r:embed="rId3" cstate="screen">
            <a:alphaModFix amt="54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21420000">
            <a:off x="1744089" y="6184814"/>
            <a:ext cx="1126681" cy="48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EDC2888-59E3-7440-9896-4A8645F9749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3075" y="5568395"/>
            <a:ext cx="513180" cy="921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38510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w Pl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813E119-9FD7-D446-B03F-ED372D4DE5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8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908"/>
          <a:stretch/>
        </p:blipFill>
        <p:spPr>
          <a:xfrm>
            <a:off x="0" y="219456"/>
            <a:ext cx="9144000" cy="66385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1"/>
          </p:nvPr>
        </p:nvSpPr>
        <p:spPr>
          <a:xfrm>
            <a:off x="428737" y="1764284"/>
            <a:ext cx="8286622" cy="2289556"/>
          </a:xfrm>
        </p:spPr>
        <p:txBody>
          <a:bodyPr/>
          <a:lstStyle>
            <a:lvl1pPr>
              <a:lnSpc>
                <a:spcPct val="100000"/>
              </a:lnSpc>
              <a:spcBef>
                <a:spcPts val="1100"/>
              </a:spcBef>
              <a:spcAft>
                <a:spcPts val="300"/>
              </a:spcAft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428737" y="1097179"/>
            <a:ext cx="8287396" cy="338554"/>
          </a:xfr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2200" b="0" i="0" spc="0">
                <a:solidFill>
                  <a:schemeClr val="bg2"/>
                </a:solidFill>
                <a:latin typeface="Salesforce Sans" panose="020B0505020202020203" pitchFamily="34" charset="77"/>
                <a:ea typeface="Salesforce Sans" panose="020B0505020202020203" pitchFamily="34" charset="77"/>
                <a:cs typeface="Salesforce Sans" panose="020B0505020202020203" pitchFamily="34" charset="77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</p:txBody>
      </p:sp>
      <p:pic>
        <p:nvPicPr>
          <p:cNvPr id="10" name="pasted-image.pdf" descr="pasted-image.pd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085" y="565460"/>
            <a:ext cx="476925" cy="44509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D34182B3-BC83-574F-BEFD-A10EC2325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9" y="6571832"/>
            <a:ext cx="4132068" cy="21385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pc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DE0D96-7C21-4589-BD0C-0F1AC3C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811451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_slide 2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62;p55">
            <a:extLst>
              <a:ext uri="{FF2B5EF4-FFF2-40B4-BE49-F238E27FC236}">
                <a16:creationId xmlns:a16="http://schemas.microsoft.com/office/drawing/2014/main" xmlns="" id="{B194211E-B6CF-124C-A97F-843FC114B6E9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7289" y="-4572"/>
            <a:ext cx="9158579" cy="686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4577" y="0"/>
            <a:ext cx="9158577" cy="6867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2E9877-22A5-7E47-ACD2-1589BC5FEB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82951" y="988291"/>
            <a:ext cx="3778098" cy="11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3200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wa_elkal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trailblazer.me/id/sankalou1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7158" y="3500438"/>
            <a:ext cx="8001056" cy="1007695"/>
          </a:xfrm>
        </p:spPr>
        <p:txBody>
          <a:bodyPr/>
          <a:lstStyle/>
          <a:p>
            <a: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4000" dirty="0" smtClean="0">
                <a:solidFill>
                  <a:schemeClr val="accent4">
                    <a:lumMod val="50000"/>
                  </a:schemeClr>
                </a:solidFill>
              </a:rPr>
              <a:t>P</a:t>
            </a:r>
            <a:r>
              <a:rPr lang="en" sz="4000" dirty="0" smtClean="0">
                <a:solidFill>
                  <a:schemeClr val="accent4">
                    <a:lumMod val="50000"/>
                  </a:schemeClr>
                </a:solidFill>
              </a:rPr>
              <a:t>arcours Développeur Salesforce</a:t>
            </a:r>
            <a:br>
              <a:rPr lang="en" sz="4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fr-FR" sz="3200" dirty="0" smtClean="0"/>
              <a:t>Testez l'implémentation d'une nouvelle fonctionnalité Java</a:t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fr-FR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0034" y="4298873"/>
            <a:ext cx="8559756" cy="41601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Marwa_e</a:t>
            </a:r>
            <a:r>
              <a:rPr smtClean="0">
                <a:hlinkClick r:id="rId3"/>
              </a:rPr>
              <a:t>lkal@hotmail.com</a:t>
            </a:r>
            <a:r>
              <a:rPr smtClean="0"/>
              <a:t> / </a:t>
            </a:r>
            <a:r>
              <a:rPr lang="fr-FR" dirty="0">
                <a:hlinkClick r:id="rId4"/>
              </a:rPr>
              <a:t>https://trailblazer.me/id/sankalou12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7"/>
          </p:nvPr>
        </p:nvSpPr>
        <p:spPr>
          <a:xfrm>
            <a:off x="500034" y="3929066"/>
            <a:ext cx="4836654" cy="2474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Kaloui Sanaa</a:t>
            </a:r>
            <a:endParaRPr lang="en-US" sz="1800" dirty="0"/>
          </a:p>
        </p:txBody>
      </p:sp>
      <p:pic>
        <p:nvPicPr>
          <p:cNvPr id="7" name="Image 6" descr="openclassroom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467" y="1"/>
            <a:ext cx="3296689" cy="1909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2348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6242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214422"/>
            <a:ext cx="8286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 smtClean="0"/>
          </a:p>
          <a:p>
            <a:endParaRPr lang="fr-FR" b="1" dirty="0" smtClean="0"/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428736"/>
            <a:ext cx="807246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Le but d'un test est de vérifier qu'une fonctionnalité fait ce que l'on attend d'elle.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les tests d'une application sont une phase très importante dans les cycles de  développement et de maintenance d'une application.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Ils permettent de détecter des bugs et de s'assurer que 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l'application réponde au cahier des charges et aux spécifications.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Ces tests peuvent prendre différentes formes :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6" y="1500174"/>
            <a:ext cx="89297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Un test unitaire est une suite d’opérations permettant de vérifier la validité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d’unités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individuelles d’une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application, indépendamment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les unes des autres.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Ils s’assurent qu’une méthode exposée à la manipulation par un utilisateur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fonctionne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bien de la façon dont elle a été conçue.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Ils sont la base sur laquelle les autres processus de tests doivent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être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construits pour assurer des fondations solides dans le cadre du </a:t>
            </a: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développement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d’une application.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tests unitaires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71678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Ya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deux types de tests d intégration: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les tests d'intégration composants : ils permettent de vérifier si plusieurs unités de code fonctionnent bien ensemble, dans un environnement de test assez proche du test unitaire.</a:t>
            </a:r>
          </a:p>
          <a:p>
            <a:pPr algn="ctr"/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les tests d'intégration système : ils permettent de vérifier le fonctionnement de plusieurs unités de code au sein d'une configuration d'application.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357422" y="714356"/>
            <a:ext cx="3574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tests d'intégration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2976" y="2000240"/>
            <a:ext cx="7976864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 autres types de tests :</a:t>
            </a:r>
          </a:p>
          <a:p>
            <a:endParaRPr lang="fr-FR" sz="2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tests fonctionnels, de régression, de performance ,de bout en bout </a:t>
            </a:r>
          </a:p>
          <a:p>
            <a:pPr algn="just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et les tests d’acceptation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36" y="1000108"/>
            <a:ext cx="8858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JUnit est un Framework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qui permettre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l'écriture et                          l'exécution de tests automatisés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JUnit permet de réaliser :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des TestCase qui sont des classes contenant des méthodes de         tests ;</a:t>
            </a: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des TestSuite qui permettent de lancer des suites de classes de type TestCase.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158" y="3929066"/>
            <a:ext cx="80010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D'autres Framework qui s'interfacent avec JUnit permettent de faire des types d'assertions spécifiques, par exemple :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 Mockito qui permet, entre autres, de faire des assertions sur des appels de méthodes et leurs arguments sans pour autant exécuter ces méthodes (grâce au principe du Mock).</a:t>
            </a:r>
          </a:p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14480" y="285728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JUnit 5 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24" y="428604"/>
            <a:ext cx="6996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modifications implémentées dans notre application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00100" y="1357298"/>
            <a:ext cx="7286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Dans la classe ParkingDataBaseIT: faut compléter les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tests d intégrations 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marqués avec des commentaires "TODO"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 ajout d un test d intégration dans la méthode testParkingACar() qui va vérifier qu'un ticket est effectivement enregistré dans la base de données et que la table de stationnement est mise à jour avec la disponibilité en utilisant la méthode assertThat d AssertJ. 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L'ajout d un test d intégration  dans la méthode testParkingLotExit() qui va vérifier que le tarif généré et l'heure de sortie sont correctement renseignés dans la base de données en utilisant aussi la méthode assertThat d AssertJ. 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24" y="428604"/>
            <a:ext cx="6996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modifications implémentées dans notre application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2910" y="1142984"/>
            <a:ext cx="78581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Ecrire le test unitaire qui vérifie que quand un utilisateur entre dans le parking après avoir entré son numéro de plaque d'immatriculation . L'usager sort du parking en donnant à nouveau son numéro de plaque. S’il  reste moins de 30 minutes, il n’a  rien à payer. Les frais devraient être de 0.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Implémenter  cette fonctionnalité dans le code.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Ajouter la possibilité de bénéficier d'une réduction de 5 % lorsque l ‘ utilisateur vient  régulièrement dans le parking.</a:t>
            </a:r>
          </a:p>
          <a:p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Ecrire des tests unitaire pour vérifie si l'utilisateur est récurrent ou pas 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ea typeface="Cambria" pitchFamily="18" charset="0"/>
                <a:cs typeface="Times New Roman" pitchFamily="18" charset="0"/>
              </a:rPr>
              <a:t> Ecrire des tests unitaires qui permet de calculer le temps de stationnement lorsque les voitures sont garées au garage plus de 24h 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Century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42910" y="57148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Conclusion</a:t>
            </a:r>
            <a:endParaRPr lang="fr-FR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14348" y="1619329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  <a:p>
            <a:endParaRPr lang="fr-FR" sz="2400" dirty="0" smtClean="0">
              <a:solidFill>
                <a:schemeClr val="accent1">
                  <a:lumMod val="75000"/>
                </a:schemeClr>
              </a:solidFill>
              <a:latin typeface="Centaur" pitchFamily="18" charset="0"/>
              <a:ea typeface="ＭＳ Ｐゴシック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572</Words>
  <PresentationFormat>Affichage à l'écran (4:3)</PresentationFormat>
  <Paragraphs>64</Paragraphs>
  <Slides>10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 Parcours Développeur Salesforce  Testez l'implémentation d'une nouvelle fonctionnalité Java       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Développeur Salesforce Mettez à jour l'application Digit Learning  </dc:title>
  <dc:creator>HP</dc:creator>
  <cp:lastModifiedBy>HP</cp:lastModifiedBy>
  <cp:revision>350</cp:revision>
  <dcterms:created xsi:type="dcterms:W3CDTF">2022-06-08T10:06:49Z</dcterms:created>
  <dcterms:modified xsi:type="dcterms:W3CDTF">2022-10-11T07:49:11Z</dcterms:modified>
</cp:coreProperties>
</file>