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p17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7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18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8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p19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9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/>
          <p:nvPr>
            <p:ph idx="2" type="sldImg"/>
          </p:nvPr>
        </p:nvSpPr>
        <p:spPr>
          <a:xfrm>
            <a:off x="379413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:notes"/>
          <p:cNvSpPr txBox="1"/>
          <p:nvPr>
            <p:ph idx="11" type="ftr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2" name="Google Shape;402;p20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/Relationships>
</file>

<file path=ppt/slideLayouts/_rels/slideLayout16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28.png"/><Relationship Id="rId1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27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43.png"/><Relationship Id="rId8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13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7.png"/><Relationship Id="rId8" Type="http://schemas.openxmlformats.org/officeDocument/2006/relationships/hyperlink" Target="https://softuni.bg/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4" y="1957233"/>
            <a:ext cx="2091669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5" name="Google Shape;1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7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147" name="Google Shape;147;p17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 rot="-650216">
            <a:off x="2039343" y="2479527"/>
            <a:ext cx="3406653" cy="711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7">
            <a:off x="378252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ftUni mascot with laptop" id="162" name="Google Shape;16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19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71" name="Google Shape;17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73" name="Google Shape;173;p20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174" name="Google Shape;174;p20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75" name="Google Shape;175;p20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0" name="Google Shape;180;p20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627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" name="Google Shape;182;p20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0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4" name="Google Shape;184;p20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85" name="Google Shape;185;p20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20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87" name="Google Shape;187;p20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20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20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90" name="Google Shape;190;p20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20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814772" y="48465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96" name="Google Shape;19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38882" y="840857"/>
            <a:ext cx="85575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07" name="Google Shape;207;p22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2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627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2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" name="Google Shape;218;p2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19" name="Google Shape;219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1" name="Google Shape;221;p22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2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814772" y="48330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23"/>
          <p:cNvSpPr/>
          <p:nvPr>
            <p:ph idx="2" type="pic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230" name="Google Shape;230;p2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34" name="Google Shape;2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7" name="Google Shape;37;p5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38" name="Google Shape;38;p5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44;p5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627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" name="Google Shape;46;p5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5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8" name="Google Shape;48;p5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49" name="Google Shape;49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" name="Google Shape;50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1" name="Google Shape;51;p5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" name="Google Shape;52;p5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" name="Google Shape;53;p5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54" name="Google Shape;54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56" name="Google Shape;56;p5"/>
          <p:cNvCxnSpPr>
            <a:stCxn id="40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3725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142876" y="897094"/>
            <a:ext cx="88581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6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62" name="Google Shape;6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67" name="Google Shape;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7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69" name="Google Shape;6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70" name="Google Shape;70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71" name="Google Shape;71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72" name="Google Shape;72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73" name="Google Shape;73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74" name="Google Shape;74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5" name="Google Shape;75;p7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7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7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7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7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7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7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7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83" name="Google Shape;83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7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85" name="Google Shape;85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um icon" id="88" name="Google Shape;88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89" name="Google Shape;89;p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5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90" name="Google Shape;90;p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91" name="Google Shape;91;p8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8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94" name="Google Shape;94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8"/>
          <p:cNvSpPr txBox="1"/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6" name="Google Shape;6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2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earn.unity.com/tutorial/creating-keyframed-animation-in-timeline-2019-3#" TargetMode="External"/><Relationship Id="rId4" Type="http://schemas.openxmlformats.org/officeDocument/2006/relationships/hyperlink" Target="https://learn.unity.com/tutorial/working-with-audio-components-2019-3" TargetMode="External"/><Relationship Id="rId9" Type="http://schemas.openxmlformats.org/officeDocument/2006/relationships/hyperlink" Target="http://docs.unity3d.com/Manual/class-BlendTree.html" TargetMode="External"/><Relationship Id="rId5" Type="http://schemas.openxmlformats.org/officeDocument/2006/relationships/hyperlink" Target="http://docs.unity3d.com/Manual/AnimationsImport.html" TargetMode="External"/><Relationship Id="rId6" Type="http://schemas.openxmlformats.org/officeDocument/2006/relationships/hyperlink" Target="http://docs.unity3d.com/Manual/ConfiguringtheAvatar.html" TargetMode="External"/><Relationship Id="rId7" Type="http://schemas.openxmlformats.org/officeDocument/2006/relationships/hyperlink" Target="http://docs.unity3d.com/Manual/class-AnimationClip.html" TargetMode="External"/><Relationship Id="rId8" Type="http://schemas.openxmlformats.org/officeDocument/2006/relationships/hyperlink" Target="http://docs.unity3d.com/Manual/EditingCurves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6568379" y="4605547"/>
            <a:ext cx="2213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Technical trainers</a:t>
            </a:r>
            <a:endParaRPr/>
          </a:p>
        </p:txBody>
      </p:sp>
      <p:sp>
        <p:nvSpPr>
          <p:cNvPr id="255" name="Google Shape;255;p26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SoftUni Team</a:t>
            </a:r>
            <a:endParaRPr/>
          </a:p>
        </p:txBody>
      </p:sp>
      <p:sp>
        <p:nvSpPr>
          <p:cNvPr id="256" name="Google Shape;256;p26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</a:pPr>
            <a:r>
              <a:rPr lang="en"/>
              <a:t>Animations &amp; Audio</a:t>
            </a:r>
            <a:endParaRPr/>
          </a:p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98"/>
              <a:t>Unity 3D Essentials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5793375" y="4191875"/>
            <a:ext cx="2988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8"/>
              <a:buFont typeface="Arial"/>
              <a:buNone/>
            </a:pPr>
            <a:r>
              <a:rPr b="1" i="0" lang="en" sz="1998" u="none" cap="none" strike="noStrike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b="1" i="0" sz="1998" u="none" cap="none" strike="noStrike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y Unity3d Transparent &amp; PNG Clipart #1738542 - PNG Images - PNGio" id="259" name="Google Shape;2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7" y="2090024"/>
            <a:ext cx="1389525" cy="1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States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Transitions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Transition Condition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Blending animations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Condition scripting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25" name="Google Shape;325;p3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Animator window</a:t>
            </a:r>
            <a:endParaRPr/>
          </a:p>
        </p:txBody>
      </p:sp>
      <p:pic>
        <p:nvPicPr>
          <p:cNvPr descr="http://docs.unity3d.com/uploads/Main/MecanimTransitionInspector.png" id="326" name="Google Shape;3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425" y="840850"/>
            <a:ext cx="2079250" cy="39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1104075" y="3717100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Audio</a:t>
            </a:r>
            <a:endParaRPr/>
          </a:p>
        </p:txBody>
      </p:sp>
      <p:sp>
        <p:nvSpPr>
          <p:cNvPr id="332" name="Google Shape;332;p36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8463" y="1366875"/>
            <a:ext cx="1327075" cy="13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Force To Mono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Load in background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Load Type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Compression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Sample Rate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39" name="Google Shape;339;p37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Audio Import</a:t>
            </a:r>
            <a:endParaRPr/>
          </a:p>
        </p:txBody>
      </p:sp>
      <p:pic>
        <p:nvPicPr>
          <p:cNvPr id="340" name="Google Shape;34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250" y="972000"/>
            <a:ext cx="3362200" cy="29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Clip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Audio Mixer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Play on Awake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Loop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Priority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Volume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Pitch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Spatial Blen</a:t>
            </a:r>
            <a:endParaRPr sz="2100"/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46" name="Google Shape;346;p38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Audio Source</a:t>
            </a:r>
            <a:endParaRPr/>
          </a:p>
        </p:txBody>
      </p:sp>
      <p:pic>
        <p:nvPicPr>
          <p:cNvPr id="347" name="Google Shape;34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023" y="1073248"/>
            <a:ext cx="3198325" cy="3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Audio Listener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Reverb Zone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53" name="Google Shape;353;p39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Listener &amp; Reverb zone</a:t>
            </a:r>
            <a:endParaRPr/>
          </a:p>
        </p:txBody>
      </p:sp>
      <p:pic>
        <p:nvPicPr>
          <p:cNvPr id="354" name="Google Shape;35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0738" y="906113"/>
            <a:ext cx="35528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idx="1" type="body"/>
          </p:nvPr>
        </p:nvSpPr>
        <p:spPr>
          <a:xfrm>
            <a:off x="465925" y="1448397"/>
            <a:ext cx="8212200" cy="3421800"/>
          </a:xfrm>
          <a:prstGeom prst="rect">
            <a:avLst/>
          </a:prstGeom>
          <a:solidFill>
            <a:srgbClr val="ACB4C3">
              <a:alpha val="13725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public AudioClip audioClip;</a:t>
            </a:r>
            <a:br>
              <a:rPr lang="en" sz="1000"/>
            </a:br>
            <a:r>
              <a:rPr lang="en" sz="1000"/>
              <a:t>public void ToggleAudioClip(bool playing)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	var audioSource = GetComponent&lt;AudioSource&gt;();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	audioSource.volume = 0.3f;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	audioSource.clip = audioClip;</a:t>
            </a:r>
            <a:endParaRPr sz="1000"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if (playing)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		audioSource.Play();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	else</a:t>
            </a:r>
            <a:endParaRPr sz="10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	audioSource.Stop();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</p:txBody>
      </p:sp>
      <p:sp>
        <p:nvSpPr>
          <p:cNvPr id="360" name="Google Shape;360;p40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Basic scripting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 txBox="1"/>
          <p:nvPr>
            <p:ph idx="1" type="body"/>
          </p:nvPr>
        </p:nvSpPr>
        <p:spPr>
          <a:xfrm>
            <a:off x="1457325" y="880675"/>
            <a:ext cx="75969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Creating keyframed animation in timeline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Working with audio components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5"/>
              </a:rPr>
              <a:t>AnimationsImport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6"/>
              </a:rPr>
              <a:t>ConfiguringtheAvatar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7"/>
              </a:rPr>
              <a:t>AnimationClip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8"/>
              </a:rPr>
              <a:t>EditingCurves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9"/>
              </a:rPr>
              <a:t>BlendTree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66" name="Google Shape;366;p4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"/>
              <a:t>Useful Links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4" name="Google Shape;374;p42"/>
          <p:cNvGrpSpPr/>
          <p:nvPr/>
        </p:nvGrpSpPr>
        <p:grpSpPr>
          <a:xfrm>
            <a:off x="142786" y="970743"/>
            <a:ext cx="6892837" cy="4045830"/>
            <a:chOff x="472011" y="1508786"/>
            <a:chExt cx="3799800" cy="4865700"/>
          </a:xfrm>
        </p:grpSpPr>
        <p:sp>
          <p:nvSpPr>
            <p:cNvPr id="375" name="Google Shape;375;p42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546866" y="1696737"/>
              <a:ext cx="81600" cy="4489800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2"/>
            <p:cNvSpPr/>
            <p:nvPr/>
          </p:nvSpPr>
          <p:spPr>
            <a:xfrm rot="5400000">
              <a:off x="3742498" y="1912436"/>
              <a:ext cx="669900" cy="2385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352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8" name="Google Shape;37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63733" y="2943000"/>
            <a:ext cx="1736307" cy="18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2"/>
          <p:cNvSpPr txBox="1"/>
          <p:nvPr>
            <p:ph idx="1" type="body"/>
          </p:nvPr>
        </p:nvSpPr>
        <p:spPr>
          <a:xfrm>
            <a:off x="487860" y="1187596"/>
            <a:ext cx="6411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Animations &amp; Avatars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Animation and Animator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Audio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Useful links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380" name="Google Shape;380;p42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455416" y="395575"/>
            <a:ext cx="3327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5200">
                <a:solidFill>
                  <a:srgbClr val="234465"/>
                </a:solidFill>
              </a:rPr>
              <a:t>Questions?</a:t>
            </a:r>
            <a:endParaRPr sz="5200"/>
          </a:p>
        </p:txBody>
      </p:sp>
      <p:sp>
        <p:nvSpPr>
          <p:cNvPr id="388" name="Google Shape;388;p43"/>
          <p:cNvSpPr txBox="1"/>
          <p:nvPr>
            <p:ph type="title"/>
          </p:nvPr>
        </p:nvSpPr>
        <p:spPr>
          <a:xfrm>
            <a:off x="2616449" y="4041125"/>
            <a:ext cx="6089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3600">
                <a:solidFill>
                  <a:srgbClr val="234465"/>
                </a:solidFill>
              </a:rPr>
              <a:t>Email : dstrashilov@gmail.com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44"/>
          <p:cNvSpPr txBox="1"/>
          <p:nvPr>
            <p:ph idx="1" type="body"/>
          </p:nvPr>
        </p:nvSpPr>
        <p:spPr>
          <a:xfrm>
            <a:off x="142802" y="951751"/>
            <a:ext cx="88638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This course (slides, examples, demos, exercises, homework, documents, videos and other assets) is </a:t>
            </a:r>
            <a:r>
              <a:rPr b="1" lang="en"/>
              <a:t>copyrighted content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Unauthorized copy, reproduction or use is illegal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SoftUni – https://about.softuni.bg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Software University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descr="License" id="397" name="Google Shape;39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767" y="3334091"/>
            <a:ext cx="1448233" cy="15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4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License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142847" y="893600"/>
            <a:ext cx="88557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Animations &amp; Avatars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Animation and Animator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Audio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Useful links</a:t>
            </a:r>
            <a:endParaRPr sz="2400"/>
          </a:p>
          <a:p>
            <a:pPr indent="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400"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drawing of a cartoon character  Description generated with high confidence"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19647" y="1028700"/>
            <a:ext cx="2679122" cy="328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45"/>
          <p:cNvSpPr txBox="1"/>
          <p:nvPr>
            <p:ph idx="4294967295" type="body"/>
          </p:nvPr>
        </p:nvSpPr>
        <p:spPr>
          <a:xfrm>
            <a:off x="142803" y="884250"/>
            <a:ext cx="65217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– High-Quality Education, Profession and Job for Software Developers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" sz="2300"/>
              <a:t>,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" sz="2300"/>
              <a:t>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Foundation</a:t>
            </a:r>
            <a:endParaRPr sz="2400"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softuni.foundation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@ Facebook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Forums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7"/>
              </a:rPr>
              <a:t>forum.softuni.bg</a:t>
            </a:r>
            <a:endParaRPr sz="2300"/>
          </a:p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96911" y="61241"/>
            <a:ext cx="5480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sz="2300"/>
              <a:t>Trainings @ Software University (SoftUni)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142802" y="1053000"/>
            <a:ext cx="88638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Arial"/>
              <a:buNone/>
            </a:pPr>
            <a:r>
              <a:rPr b="1" lang="en" sz="8600">
                <a:solidFill>
                  <a:schemeClr val="lt1"/>
                </a:solidFill>
              </a:rPr>
              <a:t>sli.do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rPr b="1" lang="en" sz="8600"/>
              <a:t>#Unity3D-Basics</a:t>
            </a:r>
            <a:endParaRPr b="1" sz="8600"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t/>
            </a:r>
            <a:endParaRPr sz="800"/>
          </a:p>
        </p:txBody>
      </p:sp>
      <p:sp>
        <p:nvSpPr>
          <p:cNvPr id="278" name="Google Shape;278;p28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Have a Question?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Animations &amp; Avatars</a:t>
            </a:r>
            <a:endParaRPr/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0850" y="1073250"/>
            <a:ext cx="1102300" cy="18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Types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lphaLcPeriod"/>
            </a:pPr>
            <a:r>
              <a:rPr lang="en" sz="2100"/>
              <a:t>Sequence of Images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lphaLcPeriod"/>
            </a:pPr>
            <a:r>
              <a:rPr lang="en" sz="2100"/>
              <a:t>Sequence of transform/component data</a:t>
            </a:r>
            <a:endParaRPr sz="2100"/>
          </a:p>
          <a:p>
            <a:pPr indent="-3619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romanLcPeriod"/>
            </a:pPr>
            <a:r>
              <a:rPr lang="en" sz="2100"/>
              <a:t>What is KeyPoint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Unity Created vs Pre-Unity Created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Sprite animation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Transform/component keypoints sequence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Using avatars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291" name="Google Shape;291;p3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Animations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Avatars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Human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Non-human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Rig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Different parts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Muscles/Joint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297" name="Google Shape;297;p3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Avatars &amp; Rig</a:t>
            </a:r>
            <a:endParaRPr/>
          </a:p>
        </p:txBody>
      </p:sp>
      <p:pic>
        <p:nvPicPr>
          <p:cNvPr descr="http://docs.unity3d.com/uploads/Main/MecanimAvatarMappingValid.png" id="298" name="Google Shape;2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9225" y="737675"/>
            <a:ext cx="1883150" cy="394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Import settings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Clips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Timeline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Transform data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04" name="Google Shape;304;p32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Manage imported animations</a:t>
            </a:r>
            <a:endParaRPr/>
          </a:p>
        </p:txBody>
      </p:sp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2450" y="941625"/>
            <a:ext cx="2426099" cy="378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Animations &amp; Animator</a:t>
            </a:r>
            <a:endParaRPr/>
          </a:p>
        </p:txBody>
      </p:sp>
      <p:sp>
        <p:nvSpPr>
          <p:cNvPr id="311" name="Google Shape;311;p33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3"/>
          <p:cNvSpPr/>
          <p:nvPr/>
        </p:nvSpPr>
        <p:spPr>
          <a:xfrm rot="5400000">
            <a:off x="4039875" y="1528875"/>
            <a:ext cx="1275750" cy="921375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Basic control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Keypoints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Curves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Events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Clip event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Animation event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18" name="Google Shape;318;p34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Animation Window</a:t>
            </a:r>
            <a:endParaRPr/>
          </a:p>
        </p:txBody>
      </p:sp>
      <p:pic>
        <p:nvPicPr>
          <p:cNvPr id="319" name="Google Shape;3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3025" y="1099050"/>
            <a:ext cx="4101600" cy="17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