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1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2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p14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15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5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/>
          <p:nvPr>
            <p:ph idx="2" type="sldImg"/>
          </p:nvPr>
        </p:nvSpPr>
        <p:spPr>
          <a:xfrm>
            <a:off x="379413" y="685800"/>
            <a:ext cx="6097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41.png"/><Relationship Id="rId1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11" Type="http://schemas.openxmlformats.org/officeDocument/2006/relationships/image" Target="../media/image14.png"/><Relationship Id="rId10" Type="http://schemas.openxmlformats.org/officeDocument/2006/relationships/image" Target="../media/image17.png"/><Relationship Id="rId9" Type="http://schemas.openxmlformats.org/officeDocument/2006/relationships/image" Target="../media/image3.png"/><Relationship Id="rId5" Type="http://schemas.openxmlformats.org/officeDocument/2006/relationships/image" Target="../media/image33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49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.png"/><Relationship Id="rId9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softuni.bg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140" name="Google Shape;140;p16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155" name="Google Shape;15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1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64" name="Google Shape;16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66" name="Google Shape;166;p19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167" name="Google Shape;167;p19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9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19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19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7" name="Google Shape;177;p19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78" name="Google Shape;178;p19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9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80" name="Google Shape;180;p19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19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19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83" name="Google Shape;183;p19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9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89" name="Google Shape;18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20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93" name="Google Shape;1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3725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7" name="Google Shape;37;p5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38" name="Google Shape;38;p5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44;p5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" name="Google Shape;46;p5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5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" name="Google Shape;48;p5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9" name="Google Shape;49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1" name="Google Shape;51;p5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" name="Google Shape;52;p5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" name="Google Shape;53;p5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54" name="Google Shape;54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56" name="Google Shape;56;p5"/>
          <p:cNvCxnSpPr>
            <a:stCxn id="40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60" name="Google Shape;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6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62" name="Google Shape;6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63" name="Google Shape;63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64" name="Google Shape;64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65" name="Google Shape;65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66" name="Google Shape;66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67" name="Google Shape;67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8" name="Google Shape;68;p6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6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6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6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6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6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6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76" name="Google Shape;76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6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78" name="Google Shape;7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81" name="Google Shape;81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82" name="Google Shape;82;p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83" name="Google Shape;83;p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84" name="Google Shape;84;p7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7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87" name="Google Shape;87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7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8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ppstoreconnect.apple.com/" TargetMode="External"/><Relationship Id="rId4" Type="http://schemas.openxmlformats.org/officeDocument/2006/relationships/hyperlink" Target="https://play.google.com/apps/publish" TargetMode="External"/><Relationship Id="rId5" Type="http://schemas.openxmlformats.org/officeDocument/2006/relationships/hyperlink" Target="https://semver.org/" TargetMode="External"/><Relationship Id="rId6" Type="http://schemas.openxmlformats.org/officeDocument/2006/relationships/hyperlink" Target="https://docs.unity3d.com/Manual/SpecialFolders.html" TargetMode="External"/><Relationship Id="rId7" Type="http://schemas.openxmlformats.org/officeDocument/2006/relationships/hyperlink" Target="https://docs.unity3d.com/Manual/UnityCloudBuildiOS.html" TargetMode="External"/><Relationship Id="rId8" Type="http://schemas.openxmlformats.org/officeDocument/2006/relationships/hyperlink" Target="https://docs.unity3d.com/Manual/PlatformDependentCompilation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.jpg"/><Relationship Id="rId22" Type="http://schemas.openxmlformats.org/officeDocument/2006/relationships/image" Target="../media/image48.png"/><Relationship Id="rId21" Type="http://schemas.openxmlformats.org/officeDocument/2006/relationships/hyperlink" Target="https://www.softwaregroup.com/" TargetMode="External"/><Relationship Id="rId24" Type="http://schemas.openxmlformats.org/officeDocument/2006/relationships/image" Target="../media/image42.png"/><Relationship Id="rId23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ostbank.bg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pokerstarscareers.com/" TargetMode="External"/><Relationship Id="rId26" Type="http://schemas.openxmlformats.org/officeDocument/2006/relationships/image" Target="../media/image46.png"/><Relationship Id="rId25" Type="http://schemas.openxmlformats.org/officeDocument/2006/relationships/hyperlink" Target="https://createx.bg/" TargetMode="External"/><Relationship Id="rId5" Type="http://schemas.openxmlformats.org/officeDocument/2006/relationships/hyperlink" Target="https://www.coca-colahellenic.com/" TargetMode="External"/><Relationship Id="rId6" Type="http://schemas.openxmlformats.org/officeDocument/2006/relationships/image" Target="../media/image34.png"/><Relationship Id="rId7" Type="http://schemas.openxmlformats.org/officeDocument/2006/relationships/hyperlink" Target="https://bg.it.schwarz/schwarz-it-bulgaria" TargetMode="External"/><Relationship Id="rId8" Type="http://schemas.openxmlformats.org/officeDocument/2006/relationships/image" Target="../media/image39.png"/><Relationship Id="rId11" Type="http://schemas.openxmlformats.org/officeDocument/2006/relationships/hyperlink" Target="https://de.draftkings.com/" TargetMode="External"/><Relationship Id="rId10" Type="http://schemas.openxmlformats.org/officeDocument/2006/relationships/image" Target="../media/image28.jpg"/><Relationship Id="rId13" Type="http://schemas.openxmlformats.org/officeDocument/2006/relationships/hyperlink" Target="https://indeavr.com/" TargetMode="External"/><Relationship Id="rId12" Type="http://schemas.openxmlformats.org/officeDocument/2006/relationships/image" Target="../media/image37.png"/><Relationship Id="rId15" Type="http://schemas.openxmlformats.org/officeDocument/2006/relationships/hyperlink" Target="https://www.pharvision.ai/" TargetMode="External"/><Relationship Id="rId14" Type="http://schemas.openxmlformats.org/officeDocument/2006/relationships/image" Target="../media/image47.png"/><Relationship Id="rId17" Type="http://schemas.openxmlformats.org/officeDocument/2006/relationships/hyperlink" Target="https://www.superhosting.bg/" TargetMode="External"/><Relationship Id="rId16" Type="http://schemas.openxmlformats.org/officeDocument/2006/relationships/image" Target="../media/image44.jpg"/><Relationship Id="rId19" Type="http://schemas.openxmlformats.org/officeDocument/2006/relationships/hyperlink" Target="https://smartit.bg/" TargetMode="External"/><Relationship Id="rId18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255" name="Google Shape;255;p26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SoftUni Team</a:t>
            </a:r>
            <a:endParaRPr/>
          </a:p>
        </p:txBody>
      </p:sp>
      <p:sp>
        <p:nvSpPr>
          <p:cNvPr id="256" name="Google Shape;256;p26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rPr lang="en"/>
              <a:t>Mobile Game Release</a:t>
            </a:r>
            <a:endParaRPr/>
          </a:p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98"/>
              <a:t>Unity 3D Basics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8"/>
              <a:buFont typeface="Arial"/>
              <a:buNone/>
            </a:pPr>
            <a:r>
              <a:rPr b="1" i="0" lang="en" sz="1998" u="none" cap="none" strike="noStrike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i="0" sz="1998" u="none" cap="none" strike="noStrike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259" name="Google Shape;2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1457325" y="880675"/>
            <a:ext cx="75969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App Store Connect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Publish google app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5"/>
              </a:rPr>
              <a:t>Semantic versioning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6"/>
              </a:rPr>
              <a:t>Special Folders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7"/>
              </a:rPr>
              <a:t>Unity Build iOS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8"/>
              </a:rPr>
              <a:t>Platform Dependent Compilation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27" name="Google Shape;327;p3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"/>
              <a:t>Useful Links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5" name="Google Shape;335;p36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336" name="Google Shape;336;p36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352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9" name="Google Shape;3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4572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Preparing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Standalone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Windows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Linux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Mac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Mobile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iOS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Android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Consoles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Xbox Series X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41" name="Google Shape;341;p36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349" name="Google Shape;349;p37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</a:pPr>
            <a:r>
              <a:rPr b="1" lang="en"/>
              <a:t>SoftUni Diamond Partners</a:t>
            </a:r>
            <a:endParaRPr/>
          </a:p>
        </p:txBody>
      </p:sp>
      <p:pic>
        <p:nvPicPr>
          <p:cNvPr descr="Graphical user interface, text, application&#10;&#10;Description automatically generated" id="355" name="Google Shape;355;p3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23051" l="8432" r="19064" t="2384"/>
          <a:stretch/>
        </p:blipFill>
        <p:spPr>
          <a:xfrm>
            <a:off x="445879" y="2075517"/>
            <a:ext cx="1663391" cy="819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 with low confidence" id="356" name="Google Shape;356;p3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5568" y="719739"/>
            <a:ext cx="1567128" cy="12299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357" name="Google Shape;357;p38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38097" y="1019250"/>
            <a:ext cx="1534354" cy="1886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 with low confidence" id="358" name="Google Shape;358;p38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80992" y="2021321"/>
            <a:ext cx="3566305" cy="657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359" name="Google Shape;359;p38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60743" y="900590"/>
            <a:ext cx="1368137" cy="957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 with low confidence" id="360" name="Google Shape;360;p38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33089" y="1259473"/>
            <a:ext cx="1782206" cy="401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361" name="Google Shape;361;p38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31480" l="15754" r="15211" t="27513"/>
          <a:stretch/>
        </p:blipFill>
        <p:spPr>
          <a:xfrm>
            <a:off x="631489" y="4316981"/>
            <a:ext cx="1278293" cy="569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ogo&#10;&#10;Description automatically generated" id="362" name="Google Shape;362;p38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58277" y="3196249"/>
            <a:ext cx="1370603" cy="819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363" name="Google Shape;363;p38">
            <a:hlinkClick r:id="rId19"/>
          </p:cNvPr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726992" y="2763080"/>
            <a:ext cx="2445458" cy="137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364" name="Google Shape;364;p38">
            <a:hlinkClick r:id="rId21"/>
          </p:cNvPr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633089" y="3074035"/>
            <a:ext cx="2783915" cy="99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365" name="Google Shape;365;p38">
            <a:hlinkClick r:id="rId23"/>
          </p:cNvPr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015773" y="4124250"/>
            <a:ext cx="1993392" cy="68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ogo&#10;&#10;Description automatically generated" id="366" name="Google Shape;366;p38">
            <a:hlinkClick r:id="rId25"/>
          </p:cNvPr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3128228" y="4124250"/>
            <a:ext cx="1793561" cy="85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39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This course (slides, examples, demos, exercises, homework, documents, videos and other assets) is </a:t>
            </a:r>
            <a:r>
              <a:rPr b="1" lang="en"/>
              <a:t>copyrighted content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Unauthorized copy, reproduction or use is illegal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SoftUni – https://about.softuni.bg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Software University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375" name="Google Shape;37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License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0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/>
              <a:t>,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385" name="Google Shape;385;p40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142847" y="893600"/>
            <a:ext cx="8855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1. Preparing</a:t>
            </a:r>
            <a:endParaRPr sz="2200"/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2. Standalone</a:t>
            </a:r>
            <a:endParaRPr sz="2200"/>
          </a:p>
          <a:p>
            <a:pPr indent="-457200" lvl="0" marL="100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Windows</a:t>
            </a:r>
            <a:endParaRPr sz="2200"/>
          </a:p>
          <a:p>
            <a:pPr indent="-457200" lvl="0" marL="100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Linux</a:t>
            </a:r>
            <a:endParaRPr sz="2200"/>
          </a:p>
          <a:p>
            <a:pPr indent="-457200" lvl="0" marL="100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Mac</a:t>
            </a:r>
            <a:endParaRPr sz="2200"/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3. Mobile</a:t>
            </a:r>
            <a:endParaRPr sz="2200"/>
          </a:p>
          <a:p>
            <a:pPr indent="-457200" lvl="0" marL="100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iOS</a:t>
            </a:r>
            <a:endParaRPr sz="2200"/>
          </a:p>
          <a:p>
            <a:pPr indent="-457200" lvl="0" marL="100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Android</a:t>
            </a:r>
            <a:endParaRPr sz="2200"/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4. Consoles</a:t>
            </a:r>
            <a:endParaRPr sz="2200"/>
          </a:p>
          <a:p>
            <a:pPr indent="-457200" lvl="0" marL="100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Xbox Series X</a:t>
            </a:r>
            <a:endParaRPr sz="2200"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rawing of a cartoon character  Description generated with high confidence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</a:pPr>
            <a:r>
              <a:rPr b="1" lang="en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" sz="8600"/>
              <a:t>#Unity3D-Basics</a:t>
            </a:r>
            <a:endParaRPr b="1" sz="8600"/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012950" y="3714064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Preparation</a:t>
            </a:r>
            <a:endParaRPr sz="2400"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velopment, forming, formulation, planning, preparation icon - Download on  Iconfinder"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5866" y="884022"/>
            <a:ext cx="2212268" cy="221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1399500" y="840850"/>
            <a:ext cx="50457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 sz="2600"/>
              <a:t>Install platform addon</a:t>
            </a:r>
            <a:endParaRPr sz="26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 sz="2600"/>
              <a:t>Conditional Compilation</a:t>
            </a:r>
            <a:endParaRPr sz="26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 sz="2600"/>
              <a:t>Project Settings</a:t>
            </a:r>
            <a:endParaRPr sz="26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 sz="2600"/>
              <a:t>Scenes in Build</a:t>
            </a:r>
            <a:endParaRPr sz="26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 sz="2600"/>
              <a:t>Target Platform</a:t>
            </a:r>
            <a:endParaRPr sz="26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 sz="2600"/>
              <a:t>Compression Method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Preparation</a:t>
            </a:r>
            <a:endParaRPr/>
          </a:p>
        </p:txBody>
      </p:sp>
      <p:pic>
        <p:nvPicPr>
          <p:cNvPr id="292" name="Google Shape;2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550" y="922781"/>
            <a:ext cx="3604375" cy="296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1012950" y="3735328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Build</a:t>
            </a:r>
            <a:endParaRPr sz="2400"/>
          </a:p>
        </p:txBody>
      </p:sp>
      <p:sp>
        <p:nvSpPr>
          <p:cNvPr id="298" name="Google Shape;298;p31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uild Icon Png #107377 - Free Icons Library" id="299" name="Google Shape;2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3367" y="623777"/>
            <a:ext cx="2492446" cy="2492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1399500" y="840850"/>
            <a:ext cx="4075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 sz="2600"/>
              <a:t>Windows</a:t>
            </a:r>
            <a:endParaRPr sz="26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 sz="2600"/>
              <a:t>Linux</a:t>
            </a:r>
            <a:endParaRPr sz="26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 sz="2600"/>
              <a:t>Mac</a:t>
            </a:r>
            <a:endParaRPr sz="26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 sz="2600"/>
              <a:t>Platform specific settings</a:t>
            </a:r>
            <a:endParaRPr sz="2600"/>
          </a:p>
        </p:txBody>
      </p:sp>
      <p:sp>
        <p:nvSpPr>
          <p:cNvPr id="305" name="Google Shape;305;p32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Standalone</a:t>
            </a:r>
            <a:endParaRPr/>
          </a:p>
        </p:txBody>
      </p:sp>
      <p:pic>
        <p:nvPicPr>
          <p:cNvPr id="306" name="Google Shape;3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9636" y="1010487"/>
            <a:ext cx="3614801" cy="312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1399500" y="840850"/>
            <a:ext cx="40443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 sz="2600"/>
              <a:t>Android</a:t>
            </a:r>
            <a:endParaRPr sz="26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Debug - APK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Release - app bundle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Logcat from UPM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 sz="2600"/>
              <a:t>iOS</a:t>
            </a:r>
            <a:endParaRPr sz="26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XCode project -----&gt;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 sz="2600"/>
              <a:t>Platform specific settings</a:t>
            </a:r>
            <a:endParaRPr sz="2600"/>
          </a:p>
        </p:txBody>
      </p:sp>
      <p:sp>
        <p:nvSpPr>
          <p:cNvPr id="312" name="Google Shape;312;p33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Mobile</a:t>
            </a: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3800" y="1265401"/>
            <a:ext cx="3614198" cy="2512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1326675" y="649674"/>
            <a:ext cx="3972300" cy="4312185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Get Microsoft developer account ($19)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Get a hardware (~$500)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Install Microsoft Xbox GDK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Install Unity3D GameCore - XboxOne addon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Build and run for target Xbox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SzPts val="2000"/>
              <a:buChar char="▪"/>
            </a:pPr>
            <a:r>
              <a:rPr lang="en" sz="2000"/>
              <a:t>Start Xbox One Manager (installed with GDK)</a:t>
            </a:r>
            <a:endParaRPr sz="2000"/>
          </a:p>
        </p:txBody>
      </p:sp>
      <p:sp>
        <p:nvSpPr>
          <p:cNvPr id="319" name="Google Shape;319;p3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Consoles - Xbox One Series X</a:t>
            </a:r>
            <a:endParaRPr/>
          </a:p>
        </p:txBody>
      </p:sp>
      <p:pic>
        <p:nvPicPr>
          <p:cNvPr id="320" name="Google Shape;3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200" y="3213550"/>
            <a:ext cx="3972275" cy="19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1447" y="1226700"/>
            <a:ext cx="3767027" cy="19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