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9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30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1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3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3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31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.png"/><Relationship Id="rId9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36.png"/><Relationship Id="rId8" Type="http://schemas.openxmlformats.org/officeDocument/2006/relationships/hyperlink" Target="https://softuni.bg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1" Type="http://schemas.openxmlformats.org/officeDocument/2006/relationships/image" Target="../media/image11.png"/><Relationship Id="rId10" Type="http://schemas.openxmlformats.org/officeDocument/2006/relationships/image" Target="../media/image20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34" name="Google Shape;134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35" name="Google Shape;135;p1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36" name="Google Shape;136;p1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37" name="Google Shape;137;p1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1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0" name="Google Shape;14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12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48" name="Google Shape;148;p1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49" name="Google Shape;149;p1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1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" name="Google Shape;158;p1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59" name="Google Shape;159;p1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1" name="Google Shape;161;p12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64" name="Google Shape;164;p1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59" name="Google Shape;59;p7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Google Shape;60;p7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" name="Google Shape;65;p7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67;p7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7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" name="Google Shape;69;p7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0" name="Google Shape;70;p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2" name="Google Shape;72;p7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" name="Google Shape;73;p7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75" name="Google Shape;75;p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84" name="Google Shape;84;p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85" name="Google Shape;85;p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4" name="Google Shape;94;p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95" name="Google Shape;95;p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7" name="Google Shape;97;p8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00" name="Google Shape;100;p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02" name="Google Shape;102;p8"/>
          <p:cNvCxnSpPr>
            <a:stCxn id="86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08" name="Google Shape;1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0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115" name="Google Shape;11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16" name="Google Shape;11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17" name="Google Shape;117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18" name="Google Shape;11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19" name="Google Shape;11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20" name="Google Shape;12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0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0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0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0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0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29" name="Google Shape;129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0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31" name="Google Shape;131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unity3d.com/Manual/ExecutionOrder.html#FirstSceneLoa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ee3d.com/" TargetMode="External"/><Relationship Id="rId4" Type="http://schemas.openxmlformats.org/officeDocument/2006/relationships/hyperlink" Target="https://github.com/keijiro?tab=repositories" TargetMode="External"/><Relationship Id="rId5" Type="http://schemas.openxmlformats.org/officeDocument/2006/relationships/hyperlink" Target="https://learn.unity.com/project/unit-1-driving-simulation?uv=2020.3&amp;pathwayId=5f7e17e1edbc2a5ec21a20af&amp;missionId=5f71fe63edbc2a00200e9de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22" Type="http://schemas.openxmlformats.org/officeDocument/2006/relationships/image" Target="../media/image58.png"/><Relationship Id="rId21" Type="http://schemas.openxmlformats.org/officeDocument/2006/relationships/image" Target="../media/image55.png"/><Relationship Id="rId24" Type="http://schemas.openxmlformats.org/officeDocument/2006/relationships/hyperlink" Target="http://www.postbank.bg/" TargetMode="External"/><Relationship Id="rId23" Type="http://schemas.openxmlformats.org/officeDocument/2006/relationships/hyperlink" Target="https://www.indeavr.com/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://smartit.bg/" TargetMode="External"/><Relationship Id="rId26" Type="http://schemas.openxmlformats.org/officeDocument/2006/relationships/hyperlink" Target="https://www.softwaregroup.com/" TargetMode="External"/><Relationship Id="rId25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60.png"/><Relationship Id="rId7" Type="http://schemas.openxmlformats.org/officeDocument/2006/relationships/hyperlink" Target="http://www.postbank.bg/" TargetMode="External"/><Relationship Id="rId8" Type="http://schemas.openxmlformats.org/officeDocument/2006/relationships/image" Target="../media/image45.png"/><Relationship Id="rId11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3" Type="http://schemas.openxmlformats.org/officeDocument/2006/relationships/hyperlink" Target="https://coca-colahellenic.com/" TargetMode="External"/><Relationship Id="rId12" Type="http://schemas.openxmlformats.org/officeDocument/2006/relationships/image" Target="../media/image54.jpg"/><Relationship Id="rId15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Relationship Id="rId17" Type="http://schemas.openxmlformats.org/officeDocument/2006/relationships/hyperlink" Target="https://www.zuehlke.com/" TargetMode="External"/><Relationship Id="rId16" Type="http://schemas.openxmlformats.org/officeDocument/2006/relationships/image" Target="../media/image56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dexio.bg/" TargetMode="External"/><Relationship Id="rId4" Type="http://schemas.openxmlformats.org/officeDocument/2006/relationships/image" Target="../media/image51.png"/><Relationship Id="rId5" Type="http://schemas.openxmlformats.org/officeDocument/2006/relationships/hyperlink" Target="https://eee.bg/" TargetMode="External"/><Relationship Id="rId6" Type="http://schemas.openxmlformats.org/officeDocument/2006/relationships/image" Target="../media/image59.png"/><Relationship Id="rId7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nity3d.com/" TargetMode="External"/><Relationship Id="rId4" Type="http://schemas.openxmlformats.org/officeDocument/2006/relationships/hyperlink" Target="https://unity.com/releases/editor/whats-new/2022.1.2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</p:txBody>
      </p:sp>
      <p:sp>
        <p:nvSpPr>
          <p:cNvPr id="183" name="Google Shape;183;p14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4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4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4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Unity Basics</a:t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pic>
        <p:nvPicPr>
          <p:cNvPr descr="Unity Unity3d Transparent &amp; PNG Clipart #1738542 - PNG Images - PNGio"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82" y="2814418"/>
            <a:ext cx="1797001" cy="17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615109" y="4704825"/>
            <a:ext cx="10961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11823700" y="6507163"/>
            <a:ext cx="368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, sign  Description automatically generated"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952" y="1404036"/>
            <a:ext cx="2528095" cy="252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Game Object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MonoBehaviour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Components</a:t>
            </a:r>
            <a:endParaRPr/>
          </a:p>
          <a:p>
            <a:pPr indent="-144589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000" y="1919949"/>
            <a:ext cx="2921899" cy="3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421" y="3450527"/>
            <a:ext cx="5968719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  Description automatically generated"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452" y="117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Cartesian coordinate system (Vector 3)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and world position (child/parent)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 (Euler/Quaternion)</a:t>
            </a:r>
            <a:endParaRPr/>
          </a:p>
        </p:txBody>
      </p:sp>
      <p:sp>
        <p:nvSpPr>
          <p:cNvPr id="280" name="Google Shape;280;p2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Coordinate System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000" y="2754000"/>
            <a:ext cx="3101361" cy="3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  Description automatically generated" id="288" name="Google Shape;2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0" y="990160"/>
            <a:ext cx="15750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  Description automatically generated" id="289" name="Google Shape;2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976" y="2678167"/>
            <a:ext cx="1354047" cy="135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Defines what player see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Properties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Multiple cameras</a:t>
            </a:r>
            <a:endParaRPr/>
          </a:p>
        </p:txBody>
      </p:sp>
      <p:sp>
        <p:nvSpPr>
          <p:cNvPr id="296" name="Google Shape;296;p2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00" y="1989000"/>
            <a:ext cx="5095855" cy="41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Lights and Shadows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lock  Description automatically generated"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998" y="1385091"/>
            <a:ext cx="2592004" cy="25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Lights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Shadow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Performance/Baking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Quality Settings</a:t>
            </a:r>
            <a:endParaRPr/>
          </a:p>
        </p:txBody>
      </p:sp>
      <p:sp>
        <p:nvSpPr>
          <p:cNvPr id="311" name="Google Shape;311;p3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Lights and Shadows</a:t>
            </a:r>
            <a:endParaRPr/>
          </a:p>
        </p:txBody>
      </p:sp>
      <p:pic>
        <p:nvPicPr>
          <p:cNvPr descr="http://docs.unity3d.com/uploads/Main/LightInspectorV3.png"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00" y="1989000"/>
            <a:ext cx="3555000" cy="34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  Description automatically generated"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952" y="1134000"/>
            <a:ext cx="1628095" cy="1628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  Description automatically generated" id="320" name="Google Shape;3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451" y="2762095"/>
            <a:ext cx="1403095" cy="140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Shaders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Materials</a:t>
            </a:r>
            <a:endParaRPr/>
          </a:p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000" y="1269000"/>
            <a:ext cx="4018500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041" lvl="0" marL="51404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What is Unity?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Interface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Scene, Hierarchy and Assets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Game Objects and Components</a:t>
            </a:r>
            <a:endParaRPr sz="3400"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Coordinate System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Cameras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Lights, Shadows, Shaders and Materials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MonoBehaviour basics</a:t>
            </a:r>
            <a:endParaRPr/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MonoBehaviour basics</a:t>
            </a:r>
            <a:endParaRPr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  Description automatically generated"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976" y="1314000"/>
            <a:ext cx="2614048" cy="26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17497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Execution Order: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Awake and Start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OnEnable and OnDisable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FixedUpdate, Update, LateUpdate</a:t>
            </a:r>
            <a:endParaRPr/>
          </a:p>
          <a:p>
            <a:pPr indent="-43167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All event functions</a:t>
            </a:r>
            <a:endParaRPr/>
          </a:p>
        </p:txBody>
      </p:sp>
      <p:sp>
        <p:nvSpPr>
          <p:cNvPr id="342" name="Google Shape;342;p34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849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Translate() - Transform.Translate(X,Y,Z) - move the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Rotate() - Transform.Rotate(X,Y,Z) - rotate to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LocalScale - Transform.localScale = Vector3.One</a:t>
            </a:r>
            <a:endParaRPr/>
          </a:p>
          <a:p>
            <a:pPr indent="0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Activate/Deactivate Game Object 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FixedUpdate, Update, Late Update won’t be called 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Destroy 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Removes it from the scene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OnDestroy callback gets called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Capture Input 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Use Input System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sz="3398"/>
              <a:t>Keyboard.current.AnyKey.IsPressed</a:t>
            </a:r>
            <a:endParaRPr/>
          </a:p>
        </p:txBody>
      </p:sp>
      <p:sp>
        <p:nvSpPr>
          <p:cNvPr id="357" name="Google Shape;357;p36"/>
          <p:cNvSpPr txBox="1"/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63" name="Google Shape;363;p3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  Description automatically generated"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111" y="1224000"/>
            <a:ext cx="2417777" cy="241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621225" y="2141275"/>
            <a:ext cx="10949400" cy="44799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// Update is called once per frame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void LateUpdate ()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if (sphere != null)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this.transform.LookAt(sphere);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if (Vector3.Distance(this.transform.position, sphere.position) &gt; minDistance)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	this.transform.Translate(0f, 0f, followSpeed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73" name="Google Shape;373;p38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74" name="Google Shape;374;p38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follow an object based on distance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621225" y="2141275"/>
            <a:ext cx="10949400" cy="35919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void Update ()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if (Input.GetKey(KeyCode.UpArrow))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this.transform.Translate(0f, 0f, speed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else if (Input.GetKey(KeyCode.DownArrow))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this.transform.Translate(0f, 0f, speed * -1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83" name="Google Shape;383;p39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move an object via keyboard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2041766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Free 3d Models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Open source shaders</a:t>
            </a:r>
            <a:endParaRPr>
              <a:solidFill>
                <a:schemeClr val="lt1"/>
              </a:solidFill>
            </a:endParaRPr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Unity Learn - Lesson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4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41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98" name="Google Shape;398;p41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>
            <p:ph idx="1" type="body"/>
          </p:nvPr>
        </p:nvSpPr>
        <p:spPr>
          <a:xfrm>
            <a:off x="650480" y="1583461"/>
            <a:ext cx="8548875" cy="46810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What is Unity?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Interface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Scene, Hierarchy and Assets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Game Objects and Components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Coordinate System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Cameras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Lights, Shadows, Shaders and Materials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MonoBehaviour basics</a:t>
            </a:r>
            <a:endParaRPr sz="3145">
              <a:solidFill>
                <a:schemeClr val="lt2"/>
              </a:solidFill>
            </a:endParaRPr>
          </a:p>
        </p:txBody>
      </p:sp>
      <p:sp>
        <p:nvSpPr>
          <p:cNvPr id="403" name="Google Shape;403;p4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b="1" lang="en-US" sz="115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#Unity3D-Basics</a:t>
            </a:r>
            <a:endParaRPr b="1" sz="11500"/>
          </a:p>
        </p:txBody>
      </p:sp>
      <p:sp>
        <p:nvSpPr>
          <p:cNvPr id="206" name="Google Shape;206;p1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419" name="Google Shape;41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39" r="2511" t="0"/>
          <a:stretch/>
        </p:blipFill>
        <p:spPr>
          <a:xfrm>
            <a:off x="8047702" y="2547480"/>
            <a:ext cx="3624607" cy="100944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4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4428390" y="1394260"/>
            <a:ext cx="3333747" cy="96654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4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8949" l="-20749" r="-23889" t="-8951"/>
          <a:stretch/>
        </p:blipFill>
        <p:spPr>
          <a:xfrm>
            <a:off x="753672" y="5306518"/>
            <a:ext cx="3654992" cy="1134606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8047702" y="1394258"/>
            <a:ext cx="3624607" cy="988894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4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18612" y="4078083"/>
            <a:ext cx="2553730" cy="236304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4" name="Google Shape;424;p43"/>
          <p:cNvSpPr txBox="1"/>
          <p:nvPr/>
        </p:nvSpPr>
        <p:spPr>
          <a:xfrm>
            <a:off x="11751557" y="6506199"/>
            <a:ext cx="367318" cy="296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5062" l="5838" r="4136" t="5064"/>
          <a:stretch/>
        </p:blipFill>
        <p:spPr>
          <a:xfrm>
            <a:off x="753672" y="3834175"/>
            <a:ext cx="3654992" cy="123048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6" name="Google Shape;426;p43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08664" y="2606295"/>
            <a:ext cx="1600370" cy="1230488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7" name="Google Shape;427;p4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63241" y="2617597"/>
            <a:ext cx="1600370" cy="120788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43">
            <a:hlinkClick r:id="rId19"/>
          </p:cNvPr>
          <p:cNvPicPr preferRelativeResize="0"/>
          <p:nvPr/>
        </p:nvPicPr>
        <p:blipFill rotWithShape="1">
          <a:blip r:embed="rId20">
            <a:alphaModFix/>
          </a:blip>
          <a:srcRect b="-8808" l="-1863" r="-3982" t="-5711"/>
          <a:stretch/>
        </p:blipFill>
        <p:spPr>
          <a:xfrm>
            <a:off x="8046226" y="5306520"/>
            <a:ext cx="3624607" cy="113460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43"/>
          <p:cNvPicPr preferRelativeResize="0"/>
          <p:nvPr/>
        </p:nvPicPr>
        <p:blipFill rotWithShape="1">
          <a:blip r:embed="rId21">
            <a:alphaModFix/>
          </a:blip>
          <a:srcRect b="-8312" l="-4372" r="-2923" t="-4131"/>
          <a:stretch/>
        </p:blipFill>
        <p:spPr>
          <a:xfrm>
            <a:off x="753672" y="1394259"/>
            <a:ext cx="3390629" cy="216266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30" name="Google Shape;430;p43"/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descr="Logo  Description automatically generated" id="431" name="Google Shape;431;p4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43"/>
            <p:cNvSpPr/>
            <p:nvPr/>
          </p:nvSpPr>
          <p:spPr>
            <a:xfrm>
              <a:off x="8064168" y="3699000"/>
              <a:ext cx="3608116" cy="139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417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t/>
              </a:r>
              <a:endParaRPr b="1" i="0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3" name="Google Shape;433;p43">
            <a:hlinkClick r:id="rId23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4427954" y="1393728"/>
            <a:ext cx="3334615" cy="96679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4" name="Google Shape;434;p43">
            <a:hlinkClick r:id="rId24"/>
          </p:cNvPr>
          <p:cNvPicPr preferRelativeResize="0"/>
          <p:nvPr/>
        </p:nvPicPr>
        <p:blipFill rotWithShape="1">
          <a:blip r:embed="rId8">
            <a:alphaModFix/>
          </a:blip>
          <a:srcRect b="-8949" l="-20749" r="-23889" t="-8951"/>
          <a:stretch/>
        </p:blipFill>
        <p:spPr>
          <a:xfrm>
            <a:off x="752280" y="5307007"/>
            <a:ext cx="3655944" cy="113490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5" name="Google Shape;435;p43">
            <a:hlinkClick r:id="rId25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8048209" y="1393728"/>
            <a:ext cx="3625551" cy="98915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6" name="Google Shape;436;p43">
            <a:hlinkClick r:id="rId26"/>
          </p:cNvPr>
          <p:cNvPicPr preferRelativeResize="0"/>
          <p:nvPr/>
        </p:nvPicPr>
        <p:blipFill rotWithShape="1">
          <a:blip r:embed="rId20">
            <a:alphaModFix/>
          </a:blip>
          <a:srcRect b="-8808" l="-1863" r="-3982" t="-5711"/>
          <a:stretch/>
        </p:blipFill>
        <p:spPr>
          <a:xfrm>
            <a:off x="8046733" y="5307007"/>
            <a:ext cx="3625551" cy="113490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Educational Partners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11751557" y="6506199"/>
            <a:ext cx="367318" cy="296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44"/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447" name="Google Shape;447;p4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44"/>
            <p:cNvSpPr/>
            <p:nvPr/>
          </p:nvSpPr>
          <p:spPr>
            <a:xfrm>
              <a:off x="5961000" y="3789000"/>
              <a:ext cx="4680000" cy="207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1417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44"/>
          <p:cNvGrpSpPr/>
          <p:nvPr/>
        </p:nvGrpSpPr>
        <p:grpSpPr>
          <a:xfrm>
            <a:off x="674700" y="1874837"/>
            <a:ext cx="5037446" cy="1395000"/>
            <a:chOff x="3081000" y="1921500"/>
            <a:chExt cx="4950000" cy="1395000"/>
          </a:xfrm>
        </p:grpSpPr>
        <p:sp>
          <p:nvSpPr>
            <p:cNvPr id="450" name="Google Shape;450;p44"/>
            <p:cNvSpPr/>
            <p:nvPr/>
          </p:nvSpPr>
          <p:spPr>
            <a:xfrm>
              <a:off x="3081000" y="1921500"/>
              <a:ext cx="4950000" cy="139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1" name="Google Shape;451;p4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Google Shape;452;p44"/>
          <p:cNvGrpSpPr/>
          <p:nvPr/>
        </p:nvGrpSpPr>
        <p:grpSpPr>
          <a:xfrm>
            <a:off x="7131000" y="2002500"/>
            <a:ext cx="4113596" cy="3753000"/>
            <a:chOff x="7131000" y="2137500"/>
            <a:chExt cx="4113596" cy="3753000"/>
          </a:xfrm>
        </p:grpSpPr>
        <p:sp>
          <p:nvSpPr>
            <p:cNvPr id="453" name="Google Shape;453;p44"/>
            <p:cNvSpPr/>
            <p:nvPr/>
          </p:nvSpPr>
          <p:spPr>
            <a:xfrm>
              <a:off x="7131000" y="2934000"/>
              <a:ext cx="4113596" cy="216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" name="Google Shape;454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11298" y="2137500"/>
              <a:ext cx="3753000" cy="3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5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63" name="Google Shape;4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/>
          <p:nvPr>
            <p:ph idx="1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60363" lvl="0" marL="360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– High-Quality Education, Profession and Job for Software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about.softuni.bg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softuni.org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Foundation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softuni.foundation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@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facebook.com/SoftwareUniversity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0" marL="360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University Forums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0363" lvl="1" marL="803275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forum.softuni.bg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6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What is Unity?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Icon - Free Download, PNG and Vector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000" y="1134000"/>
            <a:ext cx="2835000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Multi-platform Game Engine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https://www.unity3d.com</a:t>
            </a:r>
            <a:r>
              <a:rPr lang="en-US"/>
              <a:t>)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C# scripting language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Built-in Visual Studio integration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Custom modifiable editor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b="1" lang="en-US"/>
              <a:t>Huge </a:t>
            </a:r>
            <a:r>
              <a:rPr lang="en-US"/>
              <a:t>library of resources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Unity 3D version used - 2021.3.22f1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US"/>
              <a:t>)</a:t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Unity 3D?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  Description automatically generated"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52" y="1449000"/>
            <a:ext cx="2438095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Console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Animator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Asset Store</a:t>
            </a:r>
            <a:endParaRPr sz="3400"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 sz="3400"/>
              <a:t>Package Manager</a:t>
            </a:r>
            <a:endParaRPr sz="3400"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 sz="3400"/>
              <a:t>Profiler</a:t>
            </a:r>
            <a:endParaRPr sz="3400"/>
          </a:p>
        </p:txBody>
      </p:sp>
      <p:sp>
        <p:nvSpPr>
          <p:cNvPr id="233" name="Google Shape;233;p20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Scene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Game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Inspector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Project</a:t>
            </a:r>
            <a:endParaRPr sz="3400"/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Scene, Hierarchy and Assets</a:t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, table, mug  Description automatically generated"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25" y="1385091"/>
            <a:ext cx="2438350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  Description automatically generated" id="242" name="Google Shape;2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476" y="2169000"/>
            <a:ext cx="1039048" cy="10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Parent/Child relation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Scene 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Assets hierarchy </a:t>
            </a:r>
            <a:endParaRPr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Scene, Hierarchy and Assets</a:t>
            </a:r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000" y="1989000"/>
            <a:ext cx="4275000" cy="429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