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33.png"/><Relationship Id="rId1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1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45" name="Google Shape;45;p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6" name="Google Shape;46;p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51;p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627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53;p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5" name="Google Shape;55;p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6" name="Google Shape;56;p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8" name="Google Shape;58;p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" name="Google Shape;59;p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61" name="Google Shape;61;p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3" name="Google Shape;63;p6"/>
          <p:cNvCxnSpPr>
            <a:stCxn id="47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.unity.com/tutorial/object-pooling#" TargetMode="External"/><Relationship Id="rId4" Type="http://schemas.openxmlformats.org/officeDocument/2006/relationships/hyperlink" Target="https://www.youtube.com/watch?v=4I0vonyqMi8" TargetMode="External"/><Relationship Id="rId9" Type="http://schemas.openxmlformats.org/officeDocument/2006/relationships/hyperlink" Target="https://docs.microsoft.com/en-us/windows/mixed-reality/develop/unity/performance-recommendations-for-unity?fbclid=IwAR2USwKW5Nz7min9K1tki6OpRpE6tFvzhBUACnSDcygWFvM4aPtus9EYYT0" TargetMode="External"/><Relationship Id="rId5" Type="http://schemas.openxmlformats.org/officeDocument/2006/relationships/hyperlink" Target="https://docs.unity3d.com/Manual/LogFiles.html" TargetMode="External"/><Relationship Id="rId6" Type="http://schemas.openxmlformats.org/officeDocument/2006/relationships/hyperlink" Target="https://docs.unity3d.com/Manual/PlatformDependentCompilation.html" TargetMode="External"/><Relationship Id="rId7" Type="http://schemas.openxmlformats.org/officeDocument/2006/relationships/hyperlink" Target="https://docs.unity3d.com/ScriptReference/MenuItem.html" TargetMode="External"/><Relationship Id="rId8" Type="http://schemas.openxmlformats.org/officeDocument/2006/relationships/hyperlink" Target="https://www.youtube.com/c/InfallibleCo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Advanced Scripting</a:t>
            </a:r>
            <a:br>
              <a:rPr lang="en"/>
            </a:br>
            <a:r>
              <a:rPr lang="en"/>
              <a:t>Optimizations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All business logic in one place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One object rules them all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Subscribe entry point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Decoupled independent scripts</a:t>
            </a:r>
            <a:endParaRPr sz="2200"/>
          </a:p>
        </p:txBody>
      </p:sp>
      <p:sp>
        <p:nvSpPr>
          <p:cNvPr id="327" name="Google Shape;327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Game Manager logic</a:t>
            </a:r>
            <a:endParaRPr/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6698" y="1087500"/>
            <a:ext cx="3287299" cy="18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Pre-Made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Filled in at the Awake/Start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Dynamically add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Instantiate when empty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 pooling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3250" y="1120663"/>
            <a:ext cx="25527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When?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GetComponent&lt;&gt;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Awake/Start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Cache components lookups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088" y="1504288"/>
            <a:ext cx="3648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Callings in the Update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OnBecameVisible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Lambda &amp; Linq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Use same material across GOs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Keep layer collision matrix updated to your needs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Bulk operations spread in frames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Coroutines</a:t>
            </a:r>
            <a:endParaRPr sz="22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Always destroy (Deactivate) GO when not needed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Collections that have static size -&gt; arrays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461325" y="3396938"/>
            <a:ext cx="8221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361" name="Google Shape;3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333" y="918000"/>
            <a:ext cx="1813332" cy="18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Object pooling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Game Manager - Controlling the flow of your game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LogFiles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PlatformDependentCompilation</a:t>
            </a:r>
            <a:endParaRPr sz="21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MenuItem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8"/>
              </a:rPr>
              <a:t>Youtube channel - InfallibleCode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9"/>
              </a:rPr>
              <a:t>Performance recommendations for Unity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6" name="Google Shape;376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Advanced Methods in Unity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Performance Techniques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Code Practices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81" name="Google Shape;381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8" name="Google Shape;3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Advanced Methods in Unity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Performance Techniques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Code Practices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8" name="Google Shape;408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Advanced Methods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25" y="1340825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65900" y="1203450"/>
            <a:ext cx="8212200" cy="36363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private Coroutine moveCoroutine;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public bool IsAlive { get; set; } = true;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private void Start()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body = GetComponent&lt;Rigidbody&gt;();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moveCoroutine = StartCoroutine(MoveCoroutine());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private IEnumerator MoveCoroutine()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while (IsAlive)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body.AddRelativeForce(new Vector3(0, 0, speed), ForceMode.Acceleration);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    yield return new WaitForFixedUpdate();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Coroutines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465925" y="890225"/>
            <a:ext cx="8212200" cy="41325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public </a:t>
            </a:r>
            <a:r>
              <a:rPr lang="en" sz="1300"/>
              <a:t>UnityEvent&lt;string&gt;</a:t>
            </a:r>
            <a:r>
              <a:rPr lang="en" sz="1100"/>
              <a:t> onObstacleHit;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private void OnCollisionEnter(Collision collision)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if (collision.gameObject.tag.Contains(“FuelBarrel”))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    onObstacleHit.Invoke(collision.gameObject.name);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Unity Event</a:t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546" y="978400"/>
            <a:ext cx="2639675" cy="2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465900" y="1244250"/>
            <a:ext cx="8212200" cy="34470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MenuItem (Hotkeys)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SerializeField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Serializable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Tooltip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▪"/>
            </a:pPr>
            <a:r>
              <a:rPr b="0" lang="en" sz="2500">
                <a:latin typeface="Calibri"/>
                <a:ea typeface="Calibri"/>
                <a:cs typeface="Calibri"/>
                <a:sym typeface="Calibri"/>
              </a:rPr>
              <a:t>ExecuteInEditMode</a:t>
            </a:r>
            <a:endParaRPr b="0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Editor Attributes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300" y="3617188"/>
            <a:ext cx="2576665" cy="2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0200" y="2720025"/>
            <a:ext cx="3708775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4178" y="2005875"/>
            <a:ext cx="3914797" cy="6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5707" y="1291725"/>
            <a:ext cx="4183268" cy="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465900" y="1681525"/>
            <a:ext cx="8212200" cy="2725500"/>
          </a:xfrm>
          <a:prstGeom prst="rect">
            <a:avLst/>
          </a:prstGeom>
          <a:solidFill>
            <a:srgbClr val="ACB4C3">
              <a:alpha val="13725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uint highScore = (uint) PlayerPrefs.GetInt(ScoreString);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if (currentScore &gt; highScore)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highScore = currentScore;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    PlayerPrefs.SetInt(ScoreString, (int) currentScore);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Player Prefs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Performance Optimizations</a:t>
            </a:r>
            <a:endParaRPr/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875" y="1327500"/>
            <a:ext cx="1244250" cy="1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