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oftuni.org/" TargetMode="Externa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11" Type="http://schemas.openxmlformats.org/officeDocument/2006/relationships/image" Target="../media/image8.png"/><Relationship Id="rId10" Type="http://schemas.openxmlformats.org/officeDocument/2006/relationships/image" Target="../media/image30.png"/><Relationship Id="rId9" Type="http://schemas.openxmlformats.org/officeDocument/2006/relationships/image" Target="../media/image15.png"/><Relationship Id="rId5" Type="http://schemas.openxmlformats.org/officeDocument/2006/relationships/image" Target="../media/image27.png"/><Relationship Id="rId6" Type="http://schemas.openxmlformats.org/officeDocument/2006/relationships/image" Target="../media/image4.png"/><Relationship Id="rId7" Type="http://schemas.openxmlformats.org/officeDocument/2006/relationships/image" Target="../media/image21.png"/><Relationship Id="rId8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9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22.png"/><Relationship Id="rId8" Type="http://schemas.openxmlformats.org/officeDocument/2006/relationships/hyperlink" Target="https://softuni.bg/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3" y="1957233"/>
            <a:ext cx="2091670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0" y="0"/>
            <a:ext cx="865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1255171" y="840857"/>
            <a:ext cx="77412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31" name="Google Shape;13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1" cy="51823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33" name="Google Shape;133;p11"/>
          <p:cNvGrpSpPr/>
          <p:nvPr/>
        </p:nvGrpSpPr>
        <p:grpSpPr>
          <a:xfrm>
            <a:off x="294657" y="2571773"/>
            <a:ext cx="1141558" cy="1808955"/>
            <a:chOff x="3928039" y="1792355"/>
            <a:chExt cx="1830300" cy="2900361"/>
          </a:xfrm>
        </p:grpSpPr>
        <p:grpSp>
          <p:nvGrpSpPr>
            <p:cNvPr id="134" name="Google Shape;134;p11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" name="Google Shape;140;p11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411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" name="Google Shape;142;p11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1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4" name="Google Shape;144;p11"/>
            <p:cNvGrpSpPr/>
            <p:nvPr/>
          </p:nvGrpSpPr>
          <p:grpSpPr>
            <a:xfrm>
              <a:off x="4203422" y="2479220"/>
              <a:ext cx="436768" cy="448542"/>
              <a:chOff x="2320371" y="2903541"/>
              <a:chExt cx="332472" cy="302680"/>
            </a:xfrm>
          </p:grpSpPr>
          <p:cxnSp>
            <p:nvCxnSpPr>
              <p:cNvPr id="145" name="Google Shape;145;p11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1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47" name="Google Shape;147;p11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11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11"/>
            <p:cNvGrpSpPr/>
            <p:nvPr/>
          </p:nvGrpSpPr>
          <p:grpSpPr>
            <a:xfrm flipH="1">
              <a:off x="5035118" y="2479220"/>
              <a:ext cx="436768" cy="448542"/>
              <a:chOff x="2320371" y="2903541"/>
              <a:chExt cx="332472" cy="302680"/>
            </a:xfrm>
          </p:grpSpPr>
          <p:cxnSp>
            <p:nvCxnSpPr>
              <p:cNvPr id="150" name="Google Shape;150;p11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1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8814772" y="484650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56" name="Google Shape;15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12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12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8814772" y="483300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3426751" y="1015400"/>
            <a:ext cx="55698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p13"/>
          <p:cNvSpPr/>
          <p:nvPr>
            <p:ph idx="2" type="pic"/>
          </p:nvPr>
        </p:nvSpPr>
        <p:spPr>
          <a:xfrm>
            <a:off x="142804" y="1016308"/>
            <a:ext cx="29169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166" name="Google Shape;166;p1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70" name="Google Shape;1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4" name="Google Shape;17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0" y="2556372"/>
            <a:ext cx="1688293" cy="22833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6" name="Google Shape;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42802" y="897094"/>
            <a:ext cx="88635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142876" y="897094"/>
            <a:ext cx="88584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43" name="Google Shape;4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38882" y="840857"/>
            <a:ext cx="85575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0" name="Google Shape;50;p7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51" name="Google Shape;51;p7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52" name="Google Shape;52;p7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7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7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7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7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" name="Google Shape;57;p7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411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" name="Google Shape;59;p7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7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1" name="Google Shape;61;p7"/>
            <p:cNvGrpSpPr/>
            <p:nvPr/>
          </p:nvGrpSpPr>
          <p:grpSpPr>
            <a:xfrm>
              <a:off x="4203422" y="2479220"/>
              <a:ext cx="436768" cy="448542"/>
              <a:chOff x="2320371" y="2903541"/>
              <a:chExt cx="332472" cy="302680"/>
            </a:xfrm>
          </p:grpSpPr>
          <p:cxnSp>
            <p:nvCxnSpPr>
              <p:cNvPr id="62" name="Google Shape;62;p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4" name="Google Shape;64;p7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" name="Google Shape;65;p7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" name="Google Shape;66;p7"/>
            <p:cNvGrpSpPr/>
            <p:nvPr/>
          </p:nvGrpSpPr>
          <p:grpSpPr>
            <a:xfrm flipH="1">
              <a:off x="5035118" y="2479220"/>
              <a:ext cx="436768" cy="448542"/>
              <a:chOff x="2320371" y="2903541"/>
              <a:chExt cx="332472" cy="302680"/>
            </a:xfrm>
          </p:grpSpPr>
          <p:cxnSp>
            <p:nvCxnSpPr>
              <p:cNvPr id="67" name="Google Shape;67;p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" name="Google Shape;68;p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72" name="Google Shape;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6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8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74" name="Google Shape;7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75" name="Google Shape;75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76" name="Google Shape;76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77" name="Google Shape;77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78" name="Google Shape;78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79" name="Google Shape;79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0" name="Google Shape;80;p8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8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8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8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88" name="Google Shape;88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90" name="Google Shape;90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1" cy="51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93" name="Google Shape;93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94" name="Google Shape;94;p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6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95" name="Google Shape;95;p9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96" name="Google Shape;96;p9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99" name="Google Shape;99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9"/>
          <p:cNvSpPr txBox="1"/>
          <p:nvPr>
            <p:ph type="title"/>
          </p:nvPr>
        </p:nvSpPr>
        <p:spPr>
          <a:xfrm>
            <a:off x="129214" y="81655"/>
            <a:ext cx="7307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0" y="0"/>
            <a:ext cx="865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1399500" y="840857"/>
            <a:ext cx="75969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05" name="Google Shape;10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1" cy="51823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07" name="Google Shape;107;p10"/>
          <p:cNvGrpSpPr/>
          <p:nvPr/>
        </p:nvGrpSpPr>
        <p:grpSpPr>
          <a:xfrm>
            <a:off x="138694" y="1401079"/>
            <a:ext cx="1453075" cy="2302597"/>
            <a:chOff x="3928039" y="1792355"/>
            <a:chExt cx="1830300" cy="2900361"/>
          </a:xfrm>
        </p:grpSpPr>
        <p:grpSp>
          <p:nvGrpSpPr>
            <p:cNvPr id="108" name="Google Shape;108;p10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09" name="Google Shape;109;p10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" name="Google Shape;114;p10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411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" name="Google Shape;116;p10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0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8" name="Google Shape;118;p10"/>
            <p:cNvGrpSpPr/>
            <p:nvPr/>
          </p:nvGrpSpPr>
          <p:grpSpPr>
            <a:xfrm>
              <a:off x="4203422" y="2479220"/>
              <a:ext cx="436768" cy="448542"/>
              <a:chOff x="2320371" y="2903541"/>
              <a:chExt cx="332472" cy="302680"/>
            </a:xfrm>
          </p:grpSpPr>
          <p:cxnSp>
            <p:nvCxnSpPr>
              <p:cNvPr id="119" name="Google Shape;119;p1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1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1" name="Google Shape;121;p10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10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123;p10"/>
            <p:cNvGrpSpPr/>
            <p:nvPr/>
          </p:nvGrpSpPr>
          <p:grpSpPr>
            <a:xfrm flipH="1">
              <a:off x="5035118" y="2479220"/>
              <a:ext cx="436768" cy="448542"/>
              <a:chOff x="2320371" y="2903541"/>
              <a:chExt cx="332472" cy="302680"/>
            </a:xfrm>
          </p:grpSpPr>
          <p:cxnSp>
            <p:nvCxnSpPr>
              <p:cNvPr id="124" name="Google Shape;124;p1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p1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26" name="Google Shape;126;p10"/>
          <p:cNvCxnSpPr>
            <a:stCxn id="110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install Unity 3D</a:t>
            </a:r>
            <a:endParaRPr/>
          </a:p>
        </p:txBody>
      </p:sp>
      <p:sp>
        <p:nvSpPr>
          <p:cNvPr id="181" name="Google Shape;181;p15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  <a:buSzPts val="2700"/>
              <a:buNone/>
            </a:pPr>
            <a:r>
              <a:rPr lang="en"/>
              <a:t>SoftUni Unity 3D Basics Course</a:t>
            </a:r>
            <a:endParaRPr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https://softuni.org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5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Software University</a:t>
            </a:r>
            <a:endParaRPr/>
          </a:p>
        </p:txBody>
      </p:sp>
      <p:sp>
        <p:nvSpPr>
          <p:cNvPr id="184" name="Google Shape;184;p15"/>
          <p:cNvSpPr txBox="1"/>
          <p:nvPr>
            <p:ph idx="3" type="body"/>
          </p:nvPr>
        </p:nvSpPr>
        <p:spPr>
          <a:xfrm>
            <a:off x="414800" y="4210873"/>
            <a:ext cx="22356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Technical trainers</a:t>
            </a:r>
            <a:endParaRPr/>
          </a:p>
        </p:txBody>
      </p:sp>
      <p:sp>
        <p:nvSpPr>
          <p:cNvPr id="185" name="Google Shape;185;p15"/>
          <p:cNvSpPr txBox="1"/>
          <p:nvPr>
            <p:ph idx="4" type="body"/>
          </p:nvPr>
        </p:nvSpPr>
        <p:spPr>
          <a:xfrm>
            <a:off x="414800" y="3818777"/>
            <a:ext cx="2235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400"/>
              <a:t>SoftUni Team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 sz="1650">
                <a:highlight>
                  <a:srgbClr val="FFFFFF"/>
                </a:highlight>
              </a:rPr>
              <a:t>Go to </a:t>
            </a:r>
            <a:r>
              <a:rPr lang="en" sz="1650" u="sng">
                <a:solidFill>
                  <a:srgbClr val="F2AC44"/>
                </a:solidFill>
                <a:highlight>
                  <a:srgbClr val="FFFFFF"/>
                </a:highlight>
              </a:rPr>
              <a:t>https://public-cdn.cloud.unity3d.com/hub/prod/UnityHubSetup.exe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What is UnityHub?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Manage editors' and platforms installation.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Access to your local projects.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Manage Unity licenses.</a:t>
            </a:r>
            <a:endParaRPr sz="1800"/>
          </a:p>
        </p:txBody>
      </p:sp>
      <p:sp>
        <p:nvSpPr>
          <p:cNvPr id="191" name="Google Shape;191;p16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Download Unity 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idx="1" type="body"/>
          </p:nvPr>
        </p:nvSpPr>
        <p:spPr>
          <a:xfrm>
            <a:off x="142802" y="897094"/>
            <a:ext cx="88635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Start Unity Hub</a:t>
            </a:r>
            <a:endParaRPr sz="1200"/>
          </a:p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Go to Installs</a:t>
            </a:r>
            <a:endParaRPr sz="1200"/>
          </a:p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Press “Install Editor”</a:t>
            </a:r>
            <a:endParaRPr sz="1200"/>
          </a:p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Choose Unity version 2021.3.22f1 LTS</a:t>
            </a:r>
            <a:br>
              <a:rPr lang="en" sz="1200"/>
            </a:br>
            <a:r>
              <a:rPr lang="en" sz="1200"/>
              <a:t> (Long Term Support)</a:t>
            </a:r>
            <a:endParaRPr sz="1200"/>
          </a:p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Check the following modules </a:t>
            </a:r>
            <a:endParaRPr sz="1200"/>
          </a:p>
          <a:p>
            <a:pPr indent="-304800" lvl="1" marL="9144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Android Build Support</a:t>
            </a:r>
            <a:endParaRPr sz="1200"/>
          </a:p>
          <a:p>
            <a:pPr indent="-304800" lvl="2" marL="13716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Android SDK &amp; NDK tool</a:t>
            </a:r>
            <a:endParaRPr sz="1200"/>
          </a:p>
          <a:p>
            <a:pPr indent="-304800" lvl="2" marL="13716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OpenJDK</a:t>
            </a:r>
            <a:endParaRPr sz="1200"/>
          </a:p>
          <a:p>
            <a:pPr indent="-304800" lvl="2" marL="13716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If you don’t have Visual Studio Community </a:t>
            </a:r>
            <a:br>
              <a:rPr lang="en" sz="1200"/>
            </a:br>
            <a:r>
              <a:rPr lang="en" sz="1200"/>
              <a:t>make sure you check it as well</a:t>
            </a:r>
            <a:endParaRPr sz="1200"/>
          </a:p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you plan to build for iOS (Apple App Store) additionally check iOS Build Support</a:t>
            </a:r>
            <a:endParaRPr sz="1200"/>
          </a:p>
        </p:txBody>
      </p:sp>
      <p:sp>
        <p:nvSpPr>
          <p:cNvPr id="197" name="Google Shape;197;p17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Installing the Unity Engine and its modules</a:t>
            </a:r>
            <a:endParaRPr/>
          </a:p>
        </p:txBody>
      </p:sp>
      <p:pic>
        <p:nvPicPr>
          <p:cNvPr id="198" name="Google Shape;1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825" y="1062700"/>
            <a:ext cx="4480526" cy="26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775" y="2445900"/>
            <a:ext cx="3787525" cy="21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147575" y="1028700"/>
            <a:ext cx="88257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Blue bar indicates the progress. It might take up to 10min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You can have multiple versions of the Unity Editor with different platform for each version.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Each project can use separate version </a:t>
            </a:r>
            <a:endParaRPr sz="1400"/>
          </a:p>
        </p:txBody>
      </p:sp>
      <p:sp>
        <p:nvSpPr>
          <p:cNvPr id="205" name="Google Shape;205;p18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Wait for the installation to complete</a:t>
            </a:r>
            <a:endParaRPr/>
          </a:p>
        </p:txBody>
      </p:sp>
      <p:pic>
        <p:nvPicPr>
          <p:cNvPr id="206" name="Google Shape;2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050" y="1941775"/>
            <a:ext cx="4646175" cy="32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