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3" name="Google Shape;593;p14:notes"/>
          <p:cNvSpPr txBox="1"/>
          <p:nvPr>
            <p:ph idx="12" type="sldNum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8" name="Google Shape;60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5" name="Google Shape;615;p17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7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9" name="Google Shape;629;p18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18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7" name="Google Shape;637;p19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9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:notes"/>
          <p:cNvSpPr/>
          <p:nvPr>
            <p:ph idx="2" type="sldImg"/>
          </p:nvPr>
        </p:nvSpPr>
        <p:spPr>
          <a:xfrm>
            <a:off x="379413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7" name="Google Shape;647;p20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0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7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7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24.png"/><Relationship Id="rId1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44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50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5" Type="http://schemas.openxmlformats.org/officeDocument/2006/relationships/image" Target="../media/image39.png"/><Relationship Id="rId6" Type="http://schemas.openxmlformats.org/officeDocument/2006/relationships/image" Target="../media/image32.png"/><Relationship Id="rId7" Type="http://schemas.openxmlformats.org/officeDocument/2006/relationships/image" Target="../media/image31.png"/><Relationship Id="rId8" Type="http://schemas.openxmlformats.org/officeDocument/2006/relationships/image" Target="../media/image42.png"/></Relationships>
</file>

<file path=ppt/slideLayouts/_rels/slideLayout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3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34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0.png"/><Relationship Id="rId5" Type="http://schemas.openxmlformats.org/officeDocument/2006/relationships/image" Target="../media/image38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36.png"/><Relationship Id="rId8" Type="http://schemas.openxmlformats.org/officeDocument/2006/relationships/hyperlink" Target="https://softuni.bg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1.png"/><Relationship Id="rId3" Type="http://schemas.openxmlformats.org/officeDocument/2006/relationships/image" Target="../media/image43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3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5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5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5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5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5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5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5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5.jpg"/></Relationships>
</file>

<file path=ppt/slideLayouts/_rels/slideLayout38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52.png"/><Relationship Id="rId12" Type="http://schemas.openxmlformats.org/officeDocument/2006/relationships/image" Target="../media/image4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6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8.png"/><Relationship Id="rId3" Type="http://schemas.openxmlformats.org/officeDocument/2006/relationships/image" Target="../media/image3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4.png"/><Relationship Id="rId3" Type="http://schemas.openxmlformats.org/officeDocument/2006/relationships/image" Target="../media/image3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9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9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.png"/><Relationship Id="rId9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3.png"/><Relationship Id="rId8" Type="http://schemas.openxmlformats.org/officeDocument/2006/relationships/hyperlink" Target="https://softuni.bg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3" y="1957233"/>
            <a:ext cx="2091670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1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2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2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8" name="Google Shape;138;p12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3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50" name="Google Shape;150;p1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7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172" name="Google Shape;172;p18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/>
          <p:nvPr/>
        </p:nvSpPr>
        <p:spPr>
          <a:xfrm rot="-650216">
            <a:off x="2039493" y="2479499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5">
            <a:off x="378251" y="1513506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187" name="Google Shape;1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47575" y="1028703"/>
            <a:ext cx="6786900" cy="3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20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90" name="Google Shape;1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5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814772" y="484650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96" name="Google Shape;19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8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235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257" name="Google Shape;25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59" name="Google Shape;259;p27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260" name="Google Shape;260;p27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61" name="Google Shape;261;p27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6" name="Google Shape;266;p27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8" name="Google Shape;268;p27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27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70" name="Google Shape;270;p27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71" name="Google Shape;271;p2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p2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73" name="Google Shape;273;p27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4" name="Google Shape;274;p27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5" name="Google Shape;275;p27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76" name="Google Shape;276;p2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2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78" name="Google Shape;278;p27"/>
          <p:cNvCxnSpPr>
            <a:stCxn id="262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2" name="Google Shape;282;p2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83" name="Google Shape;28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288" name="Google Shape;2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29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290" name="Google Shape;290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291" name="Google Shape;291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292" name="Google Shape;292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293" name="Google Shape;293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294" name="Google Shape;294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295" name="Google Shape;295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6" name="Google Shape;296;p29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29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29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29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29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29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29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29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304" name="Google Shape;304;p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" name="Google Shape;305;p29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306" name="Google Shape;306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309" name="Google Shape;309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310" name="Google Shape;310;p3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311" name="Google Shape;311;p3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312" name="Google Shape;312;p30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4" name="Google Shape;314;p30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15" name="Google Shape;315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319" name="Google Shape;31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1" name="Google Shape;321;p31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322" name="Google Shape;3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323" name="Google Shape;323;p3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5" name="Google Shape;325;p31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6" name="Google Shape;326;p31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31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8" name="Google Shape;328;p31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239802" y="650813"/>
            <a:ext cx="2664600" cy="266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32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32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32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34" name="Google Shape;334;p32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7" name="Google Shape;337;p33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33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3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40" name="Google Shape;340;p3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p3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" name="Google Shape;344;p3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46" name="Google Shape;346;p3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3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52" name="Google Shape;352;p3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Google Shape;355;p36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Google Shape;356;p36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58" name="Google Shape;358;p3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37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37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37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64" name="Google Shape;364;p37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Google Shape;367;p38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38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8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70" name="Google Shape;370;p38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3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3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3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376" name="Google Shape;376;p3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40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380" name="Google Shape;380;p40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0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0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0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0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0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0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0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0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0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0"/>
            <a:ext cx="865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38" name="Google Shape;38;p5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44;p5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235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Google Shape;46;p5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5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" name="Google Shape;48;p5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9" name="Google Shape;49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1" name="Google Shape;51;p5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" name="Google Shape;52;p5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Google Shape;53;p5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54" name="Google Shape;54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56" name="Google Shape;56;p5"/>
          <p:cNvCxnSpPr>
            <a:stCxn id="40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395" name="Google Shape;39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7" name="Google Shape;397;p42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98" name="Google Shape;3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2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3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3" name="Google Shape;403;p43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44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4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408" name="Google Shape;40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10" name="Google Shape;410;p44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411" name="Google Shape;411;p44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412" name="Google Shape;412;p44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44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44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7" name="Google Shape;417;p44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4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9" name="Google Shape;419;p44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44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21" name="Google Shape;421;p44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22" name="Google Shape;422;p44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3" name="Google Shape;423;p44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24" name="Google Shape;424;p44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5" name="Google Shape;425;p44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6" name="Google Shape;426;p44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27" name="Google Shape;427;p44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p44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5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45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433" name="Google Shape;43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5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5" name="Google Shape;435;p45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6" name="Google Shape;436;p45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437" name="Google Shape;43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5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46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2" name="Google Shape;442;p46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3" name="Google Shape;443;p46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444" name="Google Shape;444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6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47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7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0" name="Google Shape;450;p47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451" name="Google Shape;451;p47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452" name="Google Shape;452;p47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453" name="Google Shape;453;p47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7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7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7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7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8" name="Google Shape;458;p47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7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0" name="Google Shape;460;p47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47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62" name="Google Shape;462;p47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63" name="Google Shape;463;p4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4" name="Google Shape;464;p4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65" name="Google Shape;465;p47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6" name="Google Shape;466;p47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7" name="Google Shape;467;p47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68" name="Google Shape;468;p4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4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48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3" name="Google Shape;473;p48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474" name="Google Shape;474;p48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478" name="Google Shape;47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482" name="Google Shape;482;p49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49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49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Google Shape;485;p49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49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49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49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3333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142876" y="897094"/>
            <a:ext cx="88584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6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62" name="Google Shape;6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0" y="0"/>
            <a:ext cx="865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68" name="Google Shape;6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70" name="Google Shape;70;p7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71" name="Google Shape;71;p7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72" name="Google Shape;72;p7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7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" name="Google Shape;77;p7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8235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" name="Google Shape;79;p7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7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1" name="Google Shape;81;p7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82" name="Google Shape;82;p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4" name="Google Shape;84;p7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" name="Google Shape;85;p7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6;p7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87" name="Google Shape;87;p7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7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92" name="Google Shape;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8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94" name="Google Shape;9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95" name="Google Shape;9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96" name="Google Shape;9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97" name="Google Shape;97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98" name="Google Shape;98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99" name="Google Shape;99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0" name="Google Shape;100;p8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8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8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8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8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8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8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8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108" name="Google Shape;108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8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110" name="Google Shape;110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8814772" y="4880250"/>
            <a:ext cx="275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113" name="Google Shape;113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114" name="Google Shape;114;p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6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15" name="Google Shape;115;p9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4" cy="1105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116" name="Google Shape;116;p9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19" name="Google Shape;119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8677069" y="4893753"/>
            <a:ext cx="321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46.xml"/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250" name="Google Shape;250;p26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6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5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ty3d.com/learn/tutorials/modules/beginner/physics" TargetMode="External"/><Relationship Id="rId4" Type="http://schemas.openxmlformats.org/officeDocument/2006/relationships/hyperlink" Target="http://docs.unity3d.com/Manual/class-PhysicsManager.html" TargetMode="External"/><Relationship Id="rId5" Type="http://schemas.openxmlformats.org/officeDocument/2006/relationships/hyperlink" Target="http://docs.unity3d.com/ScriptReference/Collision.html" TargetMode="External"/><Relationship Id="rId6" Type="http://schemas.openxmlformats.org/officeDocument/2006/relationships/hyperlink" Target="http://docs.unity3d.com/Manual/class-Rigidbody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6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494" name="Google Shape;494;p50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495" name="Google Shape;495;p50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496" name="Google Shape;496;p50"/>
          <p:cNvSpPr txBox="1"/>
          <p:nvPr>
            <p:ph idx="6" type="subTitle"/>
          </p:nvPr>
        </p:nvSpPr>
        <p:spPr>
          <a:xfrm>
            <a:off x="415636" y="943704"/>
            <a:ext cx="8312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rPr lang="en"/>
              <a:t>Collisions &amp; Physics</a:t>
            </a:r>
            <a:endParaRPr/>
          </a:p>
        </p:txBody>
      </p:sp>
      <p:sp>
        <p:nvSpPr>
          <p:cNvPr id="497" name="Google Shape;497;p50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98"/>
              <a:t>Unity 3D Essentials</a:t>
            </a:r>
            <a:endParaRPr/>
          </a:p>
        </p:txBody>
      </p:sp>
      <p:sp>
        <p:nvSpPr>
          <p:cNvPr id="498" name="Google Shape;498;p50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8"/>
              <a:buFont typeface="Arial"/>
              <a:buNone/>
            </a:pPr>
            <a:r>
              <a:rPr b="1" i="0" lang="en" sz="1998" u="none" cap="none" strike="noStrik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i="0" sz="1998" u="none" cap="none" strike="noStrike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499" name="Google Shape;49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9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Dynamic Friction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Static Friction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Bounciness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Friction Combine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Bounce Combine</a:t>
            </a:r>
            <a:endParaRPr sz="2100"/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</p:txBody>
      </p:sp>
      <p:sp>
        <p:nvSpPr>
          <p:cNvPr id="565" name="Google Shape;565;p5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Physic Materials</a:t>
            </a:r>
            <a:endParaRPr/>
          </a:p>
        </p:txBody>
      </p:sp>
      <p:pic>
        <p:nvPicPr>
          <p:cNvPr id="566" name="Google Shape;56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0188" y="1260488"/>
            <a:ext cx="30384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0"/>
          <p:cNvSpPr txBox="1"/>
          <p:nvPr>
            <p:ph idx="1" type="body"/>
          </p:nvPr>
        </p:nvSpPr>
        <p:spPr>
          <a:xfrm>
            <a:off x="1399500" y="737675"/>
            <a:ext cx="72150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" sz="1900"/>
              <a:t>Origin	</a:t>
            </a:r>
            <a:endParaRPr sz="19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" sz="1900"/>
              <a:t>Direction	</a:t>
            </a:r>
            <a:endParaRPr sz="19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" sz="1900"/>
              <a:t>Max Distance	</a:t>
            </a:r>
            <a:endParaRPr sz="19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" sz="1900"/>
              <a:t>Layer Mask	</a:t>
            </a:r>
            <a:endParaRPr sz="19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▪"/>
            </a:pPr>
            <a:r>
              <a:rPr lang="en" sz="1900"/>
              <a:t>Hit Trigger?</a:t>
            </a:r>
            <a:endParaRPr sz="1900"/>
          </a:p>
        </p:txBody>
      </p:sp>
      <p:sp>
        <p:nvSpPr>
          <p:cNvPr id="572" name="Google Shape;572;p6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Raycast</a:t>
            </a:r>
            <a:endParaRPr/>
          </a:p>
        </p:txBody>
      </p:sp>
      <p:pic>
        <p:nvPicPr>
          <p:cNvPr id="573" name="Google Shape;57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0151" y="804275"/>
            <a:ext cx="2512225" cy="402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574" name="Google Shape;574;p60"/>
          <p:cNvSpPr/>
          <p:nvPr/>
        </p:nvSpPr>
        <p:spPr>
          <a:xfrm>
            <a:off x="1287725" y="3062525"/>
            <a:ext cx="4891800" cy="170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0"/>
          <p:cNvSpPr txBox="1"/>
          <p:nvPr/>
        </p:nvSpPr>
        <p:spPr>
          <a:xfrm>
            <a:off x="1287725" y="3062525"/>
            <a:ext cx="4891800" cy="17022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en" sz="125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RaycastHit hit;</a:t>
            </a:r>
            <a:endParaRPr b="1" i="0" sz="1250" u="none" cap="none" strike="noStrike">
              <a:solidFill>
                <a:schemeClr val="dk1"/>
              </a:solidFill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en" sz="125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if(Physics.Raycast(transform.position, transform.forward, out hit, 20f))</a:t>
            </a:r>
            <a:endParaRPr b="1" i="0" sz="1250" u="none" cap="none" strike="noStrike">
              <a:solidFill>
                <a:schemeClr val="dk1"/>
              </a:solidFill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en" sz="125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b="1" i="0" sz="1250" u="none" cap="none" strike="noStrike">
              <a:solidFill>
                <a:schemeClr val="dk1"/>
              </a:solidFill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en" sz="125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	Debug.Log("hit : " + hit.collider.name);</a:t>
            </a:r>
            <a:endParaRPr b="1" i="0" sz="1250" u="none" cap="none" strike="noStrike">
              <a:solidFill>
                <a:schemeClr val="dk1"/>
              </a:solidFill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en" sz="1250" u="none" cap="none" strike="noStrike">
                <a:solidFill>
                  <a:schemeClr val="dk1"/>
                </a:solidFill>
                <a:highlight>
                  <a:srgbClr val="F0F0F0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1250" u="none" cap="none" strike="noStrike">
              <a:solidFill>
                <a:schemeClr val="dk1"/>
              </a:solidFill>
              <a:highlight>
                <a:srgbClr val="F0F0F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Rigidbody, RB scripting &amp; Joints</a:t>
            </a:r>
            <a:endParaRPr sz="2400"/>
          </a:p>
        </p:txBody>
      </p:sp>
      <p:sp>
        <p:nvSpPr>
          <p:cNvPr id="581" name="Google Shape;581;p61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" name="Google Shape;58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188" y="1286275"/>
            <a:ext cx="1461625" cy="14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2"/>
          <p:cNvSpPr txBox="1"/>
          <p:nvPr>
            <p:ph idx="1" type="body"/>
          </p:nvPr>
        </p:nvSpPr>
        <p:spPr>
          <a:xfrm>
            <a:off x="1399500" y="737675"/>
            <a:ext cx="72150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Mass	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Drag	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Angular Drag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IsKinematic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 Gravity	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Interpolate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Collision Detection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Constrains</a:t>
            </a:r>
            <a:endParaRPr sz="17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Freeze Position</a:t>
            </a:r>
            <a:endParaRPr sz="15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Freeze Rotation</a:t>
            </a:r>
            <a:endParaRPr sz="1500"/>
          </a:p>
        </p:txBody>
      </p:sp>
      <p:sp>
        <p:nvSpPr>
          <p:cNvPr id="588" name="Google Shape;588;p62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Rigidbody</a:t>
            </a:r>
            <a:endParaRPr/>
          </a:p>
        </p:txBody>
      </p:sp>
      <p:pic>
        <p:nvPicPr>
          <p:cNvPr id="589" name="Google Shape;58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6675" y="1410400"/>
            <a:ext cx="2659675" cy="173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3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63"/>
          <p:cNvSpPr txBox="1"/>
          <p:nvPr>
            <p:ph idx="1" type="body"/>
          </p:nvPr>
        </p:nvSpPr>
        <p:spPr>
          <a:xfrm>
            <a:off x="465919" y="1605956"/>
            <a:ext cx="8212200" cy="3274200"/>
          </a:xfrm>
          <a:prstGeom prst="rect">
            <a:avLst/>
          </a:prstGeom>
          <a:solidFill>
            <a:srgbClr val="ACB4C3">
              <a:alpha val="13333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public class RigidBodyExample : MonoBehaviour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{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   public float thrust = 1.0f;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   public Rigidbody rb;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   void Start()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   {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		rb = GetComponent&lt;Rigidbody&gt;();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		rb.AddForce(transform.forward * thrust);    }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		Debug.Log(rb.Velocity)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		rb.MovePosition/Rotation(Vector3);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597" name="Google Shape;597;p63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Rigidbody scripting</a:t>
            </a:r>
            <a:endParaRPr/>
          </a:p>
        </p:txBody>
      </p:sp>
      <p:sp>
        <p:nvSpPr>
          <p:cNvPr id="598" name="Google Shape;598;p63"/>
          <p:cNvSpPr txBox="1"/>
          <p:nvPr>
            <p:ph idx="2" type="body"/>
          </p:nvPr>
        </p:nvSpPr>
        <p:spPr>
          <a:xfrm>
            <a:off x="142875" y="897094"/>
            <a:ext cx="885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23850" lvl="0" marL="3429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/>
              <a:t>Basic methods &amp; properties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 txBox="1"/>
          <p:nvPr>
            <p:ph idx="1" type="body"/>
          </p:nvPr>
        </p:nvSpPr>
        <p:spPr>
          <a:xfrm>
            <a:off x="1399500" y="737675"/>
            <a:ext cx="72150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What is Joint?	</a:t>
            </a:r>
            <a:endParaRPr sz="19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Joint types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Fixed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Spring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Hinge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Character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Configurable</a:t>
            </a:r>
            <a:endParaRPr sz="1900"/>
          </a:p>
        </p:txBody>
      </p:sp>
      <p:sp>
        <p:nvSpPr>
          <p:cNvPr id="604" name="Google Shape;604;p6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Joints</a:t>
            </a:r>
            <a:endParaRPr/>
          </a:p>
        </p:txBody>
      </p:sp>
      <p:pic>
        <p:nvPicPr>
          <p:cNvPr id="605" name="Google Shape;60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303" y="1043500"/>
            <a:ext cx="2396325" cy="362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5"/>
          <p:cNvSpPr txBox="1"/>
          <p:nvPr>
            <p:ph idx="1" type="body"/>
          </p:nvPr>
        </p:nvSpPr>
        <p:spPr>
          <a:xfrm>
            <a:off x="1457325" y="880675"/>
            <a:ext cx="75969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4172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35"/>
              <a:buChar char="▪"/>
            </a:pPr>
            <a:r>
              <a:rPr lang="en" sz="2135" u="sng">
                <a:solidFill>
                  <a:schemeClr val="hlink"/>
                </a:solidFill>
                <a:hlinkClick r:id="rId3"/>
              </a:rPr>
              <a:t>http://unity3d.com/learn/tutorials/modules/beginner/physics</a:t>
            </a:r>
            <a:endParaRPr sz="2135">
              <a:solidFill>
                <a:schemeClr val="accent1"/>
              </a:solidFill>
            </a:endParaRPr>
          </a:p>
          <a:p>
            <a:pPr indent="-3641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35"/>
              <a:buChar char="▪"/>
            </a:pPr>
            <a:r>
              <a:rPr lang="en" sz="2135" u="sng">
                <a:solidFill>
                  <a:schemeClr val="hlink"/>
                </a:solidFill>
                <a:hlinkClick r:id="rId4"/>
              </a:rPr>
              <a:t>http://docs.unity3d.com/Manual/class-PhysicsManager.html</a:t>
            </a:r>
            <a:endParaRPr sz="2135">
              <a:solidFill>
                <a:schemeClr val="accent1"/>
              </a:solidFill>
            </a:endParaRPr>
          </a:p>
          <a:p>
            <a:pPr indent="-3641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35"/>
              <a:buChar char="▪"/>
            </a:pPr>
            <a:r>
              <a:rPr lang="en" sz="2135" u="sng">
                <a:solidFill>
                  <a:schemeClr val="hlink"/>
                </a:solidFill>
                <a:hlinkClick r:id="rId5"/>
              </a:rPr>
              <a:t>http://docs.unity3d.com/ScriptReference/Collision.html</a:t>
            </a:r>
            <a:endParaRPr sz="2135">
              <a:solidFill>
                <a:schemeClr val="accent1"/>
              </a:solidFill>
            </a:endParaRPr>
          </a:p>
          <a:p>
            <a:pPr indent="-3641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35"/>
              <a:buChar char="▪"/>
            </a:pPr>
            <a:r>
              <a:rPr lang="en" sz="2135" u="sng">
                <a:solidFill>
                  <a:schemeClr val="hlink"/>
                </a:solidFill>
                <a:hlinkClick r:id="rId6"/>
              </a:rPr>
              <a:t>http://docs.unity3d.com/Manual/class-Rigidbody.html</a:t>
            </a:r>
            <a:endParaRPr sz="2135">
              <a:solidFill>
                <a:schemeClr val="accent1"/>
              </a:solidFill>
            </a:endParaRPr>
          </a:p>
          <a:p>
            <a:pPr indent="-3641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35"/>
              <a:buChar char="▪"/>
            </a:pPr>
            <a:r>
              <a:rPr lang="en" sz="2135">
                <a:solidFill>
                  <a:schemeClr val="accent1"/>
                </a:solidFill>
              </a:rPr>
              <a:t>https://youtu.be/f4xikqJdkwM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611" name="Google Shape;611;p6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9" name="Google Shape;619;p66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620" name="Google Shape;620;p66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392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66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3" name="Google Shape;62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66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Collider types, Collision types &amp; Detection types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Physics Manager, Materials, Raycast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Rigidbody, Rigidbody scripting &amp; Joints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Useful links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625" name="Google Shape;625;p66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7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633" name="Google Shape;633;p67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Google Shape;641;p68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b="1" lang="en"/>
              <a:t>copyrighted content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642" name="Google Shape;642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1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07" name="Google Shape;507;p51"/>
          <p:cNvSpPr txBox="1"/>
          <p:nvPr>
            <p:ph idx="1" type="body"/>
          </p:nvPr>
        </p:nvSpPr>
        <p:spPr>
          <a:xfrm>
            <a:off x="142847" y="893600"/>
            <a:ext cx="8855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Collider types, Collision types &amp; Detection types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Physics Manager, Physics Materials, Raycast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Rigidbody, Rigidbody scripting &amp; Joints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Useful links</a:t>
            </a:r>
            <a:endParaRPr sz="2400"/>
          </a:p>
        </p:txBody>
      </p:sp>
      <p:sp>
        <p:nvSpPr>
          <p:cNvPr id="508" name="Google Shape;508;p51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rawing of a cartoon character  Description generated with high confidence" id="509" name="Google Shape;50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9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1" name="Google Shape;651;p69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652" name="Google Shape;652;p69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52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b="1" lang="en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" sz="8600"/>
              <a:t>#Unity3D-Basics</a:t>
            </a:r>
            <a:endParaRPr b="1" sz="8600"/>
          </a:p>
        </p:txBody>
      </p:sp>
      <p:sp>
        <p:nvSpPr>
          <p:cNvPr id="518" name="Google Shape;518;p52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3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Collider types, Collision types &amp; Detection types</a:t>
            </a:r>
            <a:endParaRPr/>
          </a:p>
        </p:txBody>
      </p:sp>
      <p:sp>
        <p:nvSpPr>
          <p:cNvPr id="524" name="Google Shape;524;p53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0" y="9960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Common Collider Types</a:t>
            </a:r>
            <a:endParaRPr sz="21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lphaLcPeriod"/>
            </a:pPr>
            <a:r>
              <a:rPr lang="en" sz="1900"/>
              <a:t>Box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lphaLcPeriod"/>
            </a:pPr>
            <a:r>
              <a:rPr lang="en" sz="1900"/>
              <a:t>Sphere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lphaLcPeriod"/>
            </a:pPr>
            <a:r>
              <a:rPr lang="en" sz="1900"/>
              <a:t>Capsule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lphaLcPeriod"/>
            </a:pPr>
            <a:r>
              <a:rPr lang="en" sz="1900"/>
              <a:t>Mesh</a:t>
            </a:r>
            <a:endParaRPr sz="19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531" name="Google Shape;531;p5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Collider Types</a:t>
            </a:r>
            <a:endParaRPr/>
          </a:p>
        </p:txBody>
      </p:sp>
      <p:pic>
        <p:nvPicPr>
          <p:cNvPr id="532" name="Google Shape;5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425" y="1170425"/>
            <a:ext cx="2336374" cy="24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Collisions</a:t>
            </a:r>
            <a:endParaRPr sz="21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Is Trigger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Material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Center, Size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Rigidbody</a:t>
            </a:r>
            <a:endParaRPr sz="19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538" name="Google Shape;538;p5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Collisions</a:t>
            </a:r>
            <a:endParaRPr/>
          </a:p>
        </p:txBody>
      </p:sp>
      <p:pic>
        <p:nvPicPr>
          <p:cNvPr id="539" name="Google Shape;53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6949" y="1346437"/>
            <a:ext cx="3224200" cy="21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IsTrigger -&gt; False</a:t>
            </a:r>
            <a:endParaRPr sz="19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void </a:t>
            </a:r>
            <a:r>
              <a:rPr lang="en" sz="1700"/>
              <a:t>OnCollisionEnter</a:t>
            </a:r>
            <a:r>
              <a:rPr lang="en" sz="1700"/>
              <a:t>(Collision collision)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void OnCollisionExit(Collision collision)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void OnCollisionStay(Collision collision)</a:t>
            </a:r>
            <a:endParaRPr sz="1700"/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/>
              <a:t>IsTrigger -&gt; True</a:t>
            </a:r>
            <a:endParaRPr sz="19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void </a:t>
            </a:r>
            <a:r>
              <a:rPr lang="en" sz="1700"/>
              <a:t>OnTriggerEnter(Collider collider)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void OnTriggerExit(Collider collider)</a:t>
            </a:r>
            <a:endParaRPr sz="1700"/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void OnTriggerStay(Collider collider)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</p:txBody>
      </p:sp>
      <p:sp>
        <p:nvSpPr>
          <p:cNvPr id="545" name="Google Shape;545;p5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Detection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Physics Manager, Materials, Raycast &amp; Joints</a:t>
            </a:r>
            <a:endParaRPr sz="2400"/>
          </a:p>
        </p:txBody>
      </p:sp>
      <p:sp>
        <p:nvSpPr>
          <p:cNvPr id="551" name="Google Shape;551;p57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2" name="Google Shape;55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0" y="10257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8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Gravity Vector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Default Material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Bounce Threshold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Sleep Threshold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Solver Iteration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▪"/>
            </a:pPr>
            <a:r>
              <a:rPr lang="en" sz="2100"/>
              <a:t>Layer Matrix</a:t>
            </a:r>
            <a:endParaRPr sz="1900"/>
          </a:p>
        </p:txBody>
      </p:sp>
      <p:sp>
        <p:nvSpPr>
          <p:cNvPr id="558" name="Google Shape;558;p58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Physics Manager</a:t>
            </a:r>
            <a:endParaRPr/>
          </a:p>
        </p:txBody>
      </p:sp>
      <p:pic>
        <p:nvPicPr>
          <p:cNvPr id="559" name="Google Shape;55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7050" y="1067625"/>
            <a:ext cx="4953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