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2" name="Google Shape;45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9" name="Google Shape;459;p18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8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-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3" name="Google Shape;473;p19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9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:notes"/>
          <p:cNvSpPr/>
          <p:nvPr>
            <p:ph idx="2" type="sldImg"/>
          </p:nvPr>
        </p:nvSpPr>
        <p:spPr>
          <a:xfrm>
            <a:off x="379413" y="685800"/>
            <a:ext cx="6097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:notes"/>
          <p:cNvSpPr txBox="1"/>
          <p:nvPr>
            <p:ph idx="11" type="ftr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:notes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1" name="Google Shape;481;p20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0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7" name="Google Shape;507;p21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1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5" name="Google Shape;525;p22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2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5" name="Google Shape;535;p23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3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3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-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15.xml.rels><?xml version="1.0" encoding="UTF-8" standalone="yes"?><Relationships xmlns="http://schemas.openxmlformats.org/package/2006/relationships"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3" Type="http://schemas.openxmlformats.org/officeDocument/2006/relationships/image" Target="../media/image22.png"/><Relationship Id="rId1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about.softuni.bg/" TargetMode="Externa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11" Type="http://schemas.openxmlformats.org/officeDocument/2006/relationships/image" Target="../media/image4.png"/><Relationship Id="rId10" Type="http://schemas.openxmlformats.org/officeDocument/2006/relationships/image" Target="../media/image41.png"/><Relationship Id="rId9" Type="http://schemas.openxmlformats.org/officeDocument/2006/relationships/image" Target="../media/image18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um.softuni.bg/" TargetMode="External"/><Relationship Id="rId3" Type="http://schemas.openxmlformats.org/officeDocument/2006/relationships/image" Target="../media/image29.png"/><Relationship Id="rId4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.png"/><Relationship Id="rId9" Type="http://schemas.openxmlformats.org/officeDocument/2006/relationships/image" Target="../media/image11.png"/><Relationship Id="rId5" Type="http://schemas.openxmlformats.org/officeDocument/2006/relationships/image" Target="../media/image21.png"/><Relationship Id="rId6" Type="http://schemas.openxmlformats.org/officeDocument/2006/relationships/hyperlink" Target="https://softuni.org/" TargetMode="External"/><Relationship Id="rId7" Type="http://schemas.openxmlformats.org/officeDocument/2006/relationships/image" Target="../media/image15.png"/><Relationship Id="rId8" Type="http://schemas.openxmlformats.org/officeDocument/2006/relationships/hyperlink" Target="https://softuni.bg/" TargetMode="Externa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027007"/>
            <a:ext cx="9146400" cy="1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logo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3345" y="3888000"/>
            <a:ext cx="2813654" cy="9732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body"/>
          </p:nvPr>
        </p:nvSpPr>
        <p:spPr>
          <a:xfrm>
            <a:off x="6531379" y="4598147"/>
            <a:ext cx="2213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300"/>
              <a:buNone/>
              <a:defRPr b="1" sz="13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6531379" y="4317471"/>
            <a:ext cx="22137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500"/>
              <a:buNone/>
              <a:defRPr b="1" sz="15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Uni mascot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636694" y="1957233"/>
            <a:ext cx="2091669" cy="22637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5" name="Google Shape;15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958" y="4438925"/>
            <a:ext cx="1372731" cy="47112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" name="Google Shape;18;p2"/>
          <p:cNvSpPr/>
          <p:nvPr>
            <p:ph idx="5" type="pic"/>
          </p:nvPr>
        </p:nvSpPr>
        <p:spPr>
          <a:xfrm>
            <a:off x="414811" y="2055685"/>
            <a:ext cx="3482100" cy="14523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2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1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2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3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14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Content">
  <p:cSld name="8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15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15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 1">
  <p:cSld name="Questions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1147337" y="4800601"/>
            <a:ext cx="78639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algn="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16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140" name="Google Shape;140;p16">
            <a:hlinkClick r:id="rId3"/>
          </p:cNvPr>
          <p:cNvSpPr txBox="1"/>
          <p:nvPr/>
        </p:nvSpPr>
        <p:spPr>
          <a:xfrm rot="322337">
            <a:off x="7551762" y="1690136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-US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>
            <a:hlinkClick r:id="rId4"/>
          </p:cNvPr>
          <p:cNvSpPr txBox="1"/>
          <p:nvPr/>
        </p:nvSpPr>
        <p:spPr>
          <a:xfrm rot="-969807">
            <a:off x="5677587" y="3255928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-US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-US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>
            <a:hlinkClick r:id="rId6"/>
          </p:cNvPr>
          <p:cNvSpPr txBox="1"/>
          <p:nvPr/>
        </p:nvSpPr>
        <p:spPr>
          <a:xfrm rot="-624257">
            <a:off x="4572024" y="4581943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>
            <a:hlinkClick r:id="rId7"/>
          </p:cNvPr>
          <p:cNvSpPr txBox="1"/>
          <p:nvPr/>
        </p:nvSpPr>
        <p:spPr>
          <a:xfrm rot="567739">
            <a:off x="6868791" y="3024503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400"/>
              <a:buFont typeface="Calibri"/>
              <a:buNone/>
            </a:pPr>
            <a:r>
              <a:rPr b="1" i="0" lang="en-US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>
            <a:hlinkClick r:id="rId8"/>
          </p:cNvPr>
          <p:cNvSpPr txBox="1"/>
          <p:nvPr/>
        </p:nvSpPr>
        <p:spPr>
          <a:xfrm rot="222700">
            <a:off x="5286821" y="1920196"/>
            <a:ext cx="245615" cy="346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>
            <a:hlinkClick r:id="rId9"/>
          </p:cNvPr>
          <p:cNvSpPr txBox="1"/>
          <p:nvPr/>
        </p:nvSpPr>
        <p:spPr>
          <a:xfrm rot="-624257">
            <a:off x="8818249" y="1740728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>
            <a:hlinkClick r:id="rId10"/>
          </p:cNvPr>
          <p:cNvSpPr txBox="1"/>
          <p:nvPr/>
        </p:nvSpPr>
        <p:spPr>
          <a:xfrm rot="557986">
            <a:off x="8833189" y="2585801"/>
            <a:ext cx="191213" cy="207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-US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>
            <a:hlinkClick r:id="rId11"/>
          </p:cNvPr>
          <p:cNvSpPr txBox="1"/>
          <p:nvPr/>
        </p:nvSpPr>
        <p:spPr>
          <a:xfrm rot="571955">
            <a:off x="8354576" y="4219429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6"/>
          <p:cNvSpPr/>
          <p:nvPr/>
        </p:nvSpPr>
        <p:spPr>
          <a:xfrm rot="-650216">
            <a:off x="2039343" y="2479527"/>
            <a:ext cx="3406653" cy="711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2600"/>
              <a:buFont typeface="Noto Sans Symbols"/>
              <a:buNone/>
            </a:pPr>
            <a:r>
              <a:rPr b="1" i="0" lang="en-US" sz="5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339249" y="239894"/>
            <a:ext cx="1659087" cy="41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632287">
            <a:off x="378252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oftUni mascot with laptop" id="155" name="Google Shape;15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137001" y="2556372"/>
            <a:ext cx="1688292" cy="2283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147575" y="1028703"/>
            <a:ext cx="67869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4000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  <a:defRPr sz="2700">
                <a:solidFill>
                  <a:schemeClr val="dk1"/>
                </a:solidFill>
              </a:defRPr>
            </a:lvl1pPr>
            <a:lvl2pPr indent="-3937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  <a:defRPr sz="2600"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7" name="Google Shape;157;p18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58" name="Google Shape;1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Example">
  <p:cSld name="Important Examp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1255171" y="840857"/>
            <a:ext cx="77412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164" name="Google Shape;16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66" name="Google Shape;166;p19"/>
          <p:cNvGrpSpPr/>
          <p:nvPr/>
        </p:nvGrpSpPr>
        <p:grpSpPr>
          <a:xfrm>
            <a:off x="294658" y="2571773"/>
            <a:ext cx="1141558" cy="1808955"/>
            <a:chOff x="3928039" y="1792355"/>
            <a:chExt cx="1830300" cy="2900361"/>
          </a:xfrm>
        </p:grpSpPr>
        <p:grpSp>
          <p:nvGrpSpPr>
            <p:cNvPr id="167" name="Google Shape;167;p19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168" name="Google Shape;168;p19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9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9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9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3" name="Google Shape;173;p19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8627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5" name="Google Shape;175;p19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p19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7" name="Google Shape;177;p19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78" name="Google Shape;178;p19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9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80" name="Google Shape;180;p19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1" name="Google Shape;181;p19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2" name="Google Shape;182;p19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83" name="Google Shape;183;p19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4" name="Google Shape;184;p19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>
  <p:cSld name="Comparison Slide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1" y="4698000"/>
            <a:ext cx="9144000" cy="44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8814772" y="48465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871238" y="3618499"/>
            <a:ext cx="1401600" cy="1401600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89" name="Google Shape;18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12413" y="3905080"/>
            <a:ext cx="719175" cy="88865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4842000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20"/>
          <p:cNvSpPr txBox="1"/>
          <p:nvPr>
            <p:ph idx="2" type="body"/>
          </p:nvPr>
        </p:nvSpPr>
        <p:spPr>
          <a:xfrm>
            <a:off x="142802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2" name="Google Shape;192;p20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93" name="Google Shape;19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42802" y="897094"/>
            <a:ext cx="88638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465925" y="1448365"/>
            <a:ext cx="8212200" cy="1022100"/>
          </a:xfrm>
          <a:prstGeom prst="rect">
            <a:avLst/>
          </a:prstGeom>
          <a:solidFill>
            <a:srgbClr val="ACB4C3">
              <a:alpha val="13725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2" type="body"/>
          </p:nvPr>
        </p:nvSpPr>
        <p:spPr>
          <a:xfrm>
            <a:off x="142876" y="897094"/>
            <a:ext cx="8858100" cy="4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9" name="Google Shape;199;p21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00" name="Google Shape;20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0" y="0"/>
            <a:ext cx="32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438882" y="840857"/>
            <a:ext cx="85575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type="title"/>
          </p:nvPr>
        </p:nvSpPr>
        <p:spPr>
          <a:xfrm>
            <a:off x="438882" y="75563"/>
            <a:ext cx="85575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07" name="Google Shape;207;p22"/>
          <p:cNvGrpSpPr/>
          <p:nvPr/>
        </p:nvGrpSpPr>
        <p:grpSpPr>
          <a:xfrm>
            <a:off x="81572" y="4193838"/>
            <a:ext cx="481369" cy="762795"/>
            <a:chOff x="3928039" y="1792355"/>
            <a:chExt cx="1830300" cy="2900361"/>
          </a:xfrm>
        </p:grpSpPr>
        <p:grpSp>
          <p:nvGrpSpPr>
            <p:cNvPr id="208" name="Google Shape;208;p22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209" name="Google Shape;209;p22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4" name="Google Shape;214;p22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8627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" name="Google Shape;216;p22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22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8" name="Google Shape;218;p22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19" name="Google Shape;219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21" name="Google Shape;221;p22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22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22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24" name="Google Shape;224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idx="12" type="sldNum"/>
          </p:nvPr>
        </p:nvSpPr>
        <p:spPr>
          <a:xfrm>
            <a:off x="8814772" y="48330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3426751" y="1015400"/>
            <a:ext cx="55695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9" name="Google Shape;229;p23"/>
          <p:cNvSpPr/>
          <p:nvPr>
            <p:ph idx="2" type="pic"/>
          </p:nvPr>
        </p:nvSpPr>
        <p:spPr>
          <a:xfrm>
            <a:off x="142804" y="1016308"/>
            <a:ext cx="2917200" cy="4024800"/>
          </a:xfrm>
          <a:prstGeom prst="rect">
            <a:avLst/>
          </a:prstGeom>
          <a:solidFill>
            <a:srgbClr val="E5E5E5"/>
          </a:solidFill>
          <a:ln>
            <a:noFill/>
          </a:ln>
        </p:spPr>
      </p:sp>
      <p:sp>
        <p:nvSpPr>
          <p:cNvPr id="230" name="Google Shape;230;p23"/>
          <p:cNvSpPr/>
          <p:nvPr/>
        </p:nvSpPr>
        <p:spPr>
          <a:xfrm>
            <a:off x="3095833" y="1311749"/>
            <a:ext cx="180000" cy="25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3059831" y="1016305"/>
            <a:ext cx="36000" cy="412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1" y="5041112"/>
            <a:ext cx="9144000" cy="10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34" name="Google Shape;23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 1">
  <p:cSld name="Presentation Title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ctrTitle"/>
          </p:nvPr>
        </p:nvSpPr>
        <p:spPr>
          <a:xfrm>
            <a:off x="3275663" y="235726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3100"/>
              <a:buFont typeface="Calibri"/>
              <a:buNone/>
              <a:defRPr b="1" i="0" sz="41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Font typeface="Noto Sans Symbols"/>
              <a:buNone/>
              <a:defRPr b="0" i="0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idx="2" type="body"/>
          </p:nvPr>
        </p:nvSpPr>
        <p:spPr>
          <a:xfrm>
            <a:off x="570458" y="3123062"/>
            <a:ext cx="239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600"/>
              <a:buFont typeface="Noto Sans Symbols"/>
              <a:buNone/>
              <a:defRPr b="1" i="0" sz="21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24"/>
          <p:cNvSpPr/>
          <p:nvPr>
            <p:ph idx="3" type="pic"/>
          </p:nvPr>
        </p:nvSpPr>
        <p:spPr>
          <a:xfrm>
            <a:off x="3275663" y="3143250"/>
            <a:ext cx="5538300" cy="142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24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300"/>
              <a:buFont typeface="Noto Sans Symbols"/>
              <a:buNone/>
              <a:defRPr b="1" i="0" sz="17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24"/>
          <p:cNvSpPr txBox="1"/>
          <p:nvPr>
            <p:ph idx="5" type="body"/>
          </p:nvPr>
        </p:nvSpPr>
        <p:spPr>
          <a:xfrm>
            <a:off x="570458" y="3758753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500" u="none" cap="none" strike="noStrike">
                <a:solidFill>
                  <a:srgbClr val="FAE4B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24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Google Shape;244;p24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900"/>
              <a:buFont typeface="Noto Sans Symbols"/>
              <a:buNone/>
              <a:defRPr b="1" i="0" sz="12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7" name="Google Shape;247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8" name="Google Shape;2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2_Title and Conten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idx="12" type="sldNum"/>
          </p:nvPr>
        </p:nvSpPr>
        <p:spPr>
          <a:xfrm>
            <a:off x="8814772" y="4880250"/>
            <a:ext cx="275561" cy="222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p27"/>
          <p:cNvSpPr txBox="1"/>
          <p:nvPr>
            <p:ph idx="1" type="body"/>
          </p:nvPr>
        </p:nvSpPr>
        <p:spPr>
          <a:xfrm>
            <a:off x="142802" y="897094"/>
            <a:ext cx="8863572" cy="414657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27"/>
          <p:cNvSpPr/>
          <p:nvPr/>
        </p:nvSpPr>
        <p:spPr>
          <a:xfrm>
            <a:off x="0" y="0"/>
            <a:ext cx="9147600" cy="8215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1799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59" name="Google Shape;25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3"/>
            <a:ext cx="1436778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7"/>
          <p:cNvSpPr txBox="1"/>
          <p:nvPr>
            <p:ph type="title"/>
          </p:nvPr>
        </p:nvSpPr>
        <p:spPr>
          <a:xfrm>
            <a:off x="142804" y="75562"/>
            <a:ext cx="7286696" cy="66199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8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64" name="Google Shape;264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0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6" name="Google Shape;276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31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3" name="Google Shape;283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Slide">
  <p:cSld name="Section 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3239802" y="650813"/>
            <a:ext cx="2664300" cy="266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461332" y="4189437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461332" y="3528619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2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89" name="Google Shape;289;p32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0" name="Google Shape;290;p32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91" name="Google Shape;291;p32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2" name="Google Shape;292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35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07" name="Google Shape;307;p35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308" name="Google Shape;308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36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6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315" name="Google Shape;315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37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1" name="Google Shape;321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38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7" name="Google Shape;327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3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7" name="Google Shape;37;p5"/>
          <p:cNvGrpSpPr/>
          <p:nvPr/>
        </p:nvGrpSpPr>
        <p:grpSpPr>
          <a:xfrm>
            <a:off x="138693" y="1401079"/>
            <a:ext cx="1453075" cy="2302597"/>
            <a:chOff x="3928039" y="1792355"/>
            <a:chExt cx="1830300" cy="2900361"/>
          </a:xfrm>
        </p:grpSpPr>
        <p:grpSp>
          <p:nvGrpSpPr>
            <p:cNvPr id="38" name="Google Shape;38;p5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39" name="Google Shape;39;p5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" name="Google Shape;44;p5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8627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" name="Google Shape;46;p5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5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8" name="Google Shape;48;p5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49" name="Google Shape;49;p5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" name="Google Shape;50;p5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51" name="Google Shape;51;p5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" name="Google Shape;52;p5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" name="Google Shape;53;p5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54" name="Google Shape;54;p5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" name="Google Shape;55;p5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56" name="Google Shape;56;p5"/>
          <p:cNvCxnSpPr>
            <a:stCxn id="40" idx="2"/>
          </p:cNvCxnSpPr>
          <p:nvPr/>
        </p:nvCxnSpPr>
        <p:spPr>
          <a:xfrm rot="10800000">
            <a:off x="505304" y="3152965"/>
            <a:ext cx="716400" cy="0"/>
          </a:xfrm>
          <a:prstGeom prst="straightConnector1">
            <a:avLst/>
          </a:prstGeom>
          <a:solidFill>
            <a:srgbClr val="464646"/>
          </a:solidFill>
          <a:ln cap="flat" cmpd="sng" w="381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4778499"/>
            <a:ext cx="9146400" cy="3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83250" y="4841068"/>
            <a:ext cx="89775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https://about.softuni.bg</a:t>
            </a:r>
            <a:r>
              <a:rPr b="0" i="0" lang="en-US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b="0" i="0" sz="1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mascot with open hand" id="60" name="Google Shape;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939" y="2174123"/>
            <a:ext cx="1838705" cy="2219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6"/>
          <p:cNvGrpSpPr/>
          <p:nvPr/>
        </p:nvGrpSpPr>
        <p:grpSpPr>
          <a:xfrm>
            <a:off x="2499162" y="1276855"/>
            <a:ext cx="6236181" cy="2657836"/>
            <a:chOff x="3332216" y="1702473"/>
            <a:chExt cx="8314909" cy="3543782"/>
          </a:xfrm>
        </p:grpSpPr>
        <p:pic>
          <p:nvPicPr>
            <p:cNvPr descr="SoftUni Kids logo" id="62" name="Google Shape;62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Foundation logo" id="63" name="Google Shape;63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Digital logo" id="64" name="Google Shape;64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Creative logo" id="65" name="Google Shape;65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Svetlina logo" id="66" name="Google Shape;66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ware University logo" id="67" name="Google Shape;67;p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8" name="Google Shape;68;p6"/>
            <p:cNvCxnSpPr/>
            <p:nvPr/>
          </p:nvCxnSpPr>
          <p:spPr>
            <a:xfrm>
              <a:off x="110771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" name="Google Shape;69;p6"/>
            <p:cNvCxnSpPr/>
            <p:nvPr/>
          </p:nvCxnSpPr>
          <p:spPr>
            <a:xfrm>
              <a:off x="963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Google Shape;70;p6"/>
            <p:cNvCxnSpPr/>
            <p:nvPr/>
          </p:nvCxnSpPr>
          <p:spPr>
            <a:xfrm>
              <a:off x="819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6"/>
            <p:cNvCxnSpPr/>
            <p:nvPr/>
          </p:nvCxnSpPr>
          <p:spPr>
            <a:xfrm>
              <a:off x="675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" name="Google Shape;72;p6"/>
            <p:cNvCxnSpPr/>
            <p:nvPr/>
          </p:nvCxnSpPr>
          <p:spPr>
            <a:xfrm>
              <a:off x="53099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6"/>
            <p:cNvCxnSpPr/>
            <p:nvPr/>
          </p:nvCxnSpPr>
          <p:spPr>
            <a:xfrm>
              <a:off x="3915327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6"/>
            <p:cNvCxnSpPr/>
            <p:nvPr/>
          </p:nvCxnSpPr>
          <p:spPr>
            <a:xfrm>
              <a:off x="3915327" y="3335565"/>
              <a:ext cx="7161900" cy="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6"/>
            <p:cNvCxnSpPr/>
            <p:nvPr/>
          </p:nvCxnSpPr>
          <p:spPr>
            <a:xfrm>
              <a:off x="7496220" y="309299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SoftUni logo" id="76" name="Google Shape;76;p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" name="Google Shape;77;p6"/>
          <p:cNvSpPr txBox="1"/>
          <p:nvPr>
            <p:ph type="title"/>
          </p:nvPr>
        </p:nvSpPr>
        <p:spPr>
          <a:xfrm>
            <a:off x="607221" y="527433"/>
            <a:ext cx="44373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Software University logo" id="78" name="Google Shape;78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Slide">
  <p:cSld name="About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orum icon" id="81" name="Google Shape;81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3263" y="3937167"/>
            <a:ext cx="727617" cy="724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logo" id="82" name="Google Shape;82;p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0588" y="2767453"/>
            <a:ext cx="752965" cy="763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83" name="Google Shape;83;p7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10051" y="1255500"/>
            <a:ext cx="894040" cy="11054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mascot" id="84" name="Google Shape;84;p7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6468" y="1938217"/>
            <a:ext cx="2049716" cy="272324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7"/>
          <p:cNvSpPr txBox="1"/>
          <p:nvPr>
            <p:ph idx="1" type="body"/>
          </p:nvPr>
        </p:nvSpPr>
        <p:spPr>
          <a:xfrm>
            <a:off x="114307" y="889730"/>
            <a:ext cx="6516300" cy="4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619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 sz="2100"/>
            </a:lvl1pPr>
            <a:lvl2pPr indent="-36195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7"/>
          <p:cNvSpPr/>
          <p:nvPr/>
        </p:nvSpPr>
        <p:spPr>
          <a:xfrm>
            <a:off x="0" y="0"/>
            <a:ext cx="91464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87" name="Google Shape;87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7"/>
          <p:cNvSpPr txBox="1"/>
          <p:nvPr>
            <p:ph type="title"/>
          </p:nvPr>
        </p:nvSpPr>
        <p:spPr>
          <a:xfrm>
            <a:off x="129214" y="81655"/>
            <a:ext cx="73068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8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8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8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9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00" name="Google Shape;100;p9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0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Uni Background" id="6" name="Google Shape;6;p1"/>
          <p:cNvPicPr preferRelativeResize="0"/>
          <p:nvPr/>
        </p:nvPicPr>
        <p:blipFill rotWithShape="1">
          <a:blip r:embed="rId1">
            <a:alphaModFix/>
          </a:blip>
          <a:srcRect b="1671" l="0" r="0" t="0"/>
          <a:stretch/>
        </p:blipFill>
        <p:spPr>
          <a:xfrm>
            <a:off x="0" y="1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idx="1" type="body"/>
          </p:nvPr>
        </p:nvSpPr>
        <p:spPr>
          <a:xfrm>
            <a:off x="142803" y="854133"/>
            <a:ext cx="88536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42804" y="75563"/>
            <a:ext cx="8853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Google Shape;253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2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learn.unity.com/project/creative-core-ui" TargetMode="External"/><Relationship Id="rId4" Type="http://schemas.openxmlformats.org/officeDocument/2006/relationships/hyperlink" Target="https://docs.unity3d.com/2020.1/Documentation/Manual/UICanvas.html" TargetMode="External"/><Relationship Id="rId5" Type="http://schemas.openxmlformats.org/officeDocument/2006/relationships/hyperlink" Target="https://docs.unity3d.com/2020.1/Documentation/Manual/UIBasicLayout.html" TargetMode="External"/><Relationship Id="rId6" Type="http://schemas.openxmlformats.org/officeDocument/2006/relationships/hyperlink" Target="https://docs.unity3d.com/Packages/com.unity.ugui@1.0/manual/EventSystem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9.png"/></Relationships>
</file>

<file path=ppt/slides/_rels/slide20.xml.rels><?xml version="1.0" encoding="UTF-8" standalone="yes"?><Relationships xmlns="http://schemas.openxmlformats.org/package/2006/relationships"><Relationship Id="rId20" Type="http://schemas.openxmlformats.org/officeDocument/2006/relationships/image" Target="../media/image35.png"/><Relationship Id="rId22" Type="http://schemas.openxmlformats.org/officeDocument/2006/relationships/image" Target="../media/image43.png"/><Relationship Id="rId21" Type="http://schemas.openxmlformats.org/officeDocument/2006/relationships/image" Target="../media/image42.png"/><Relationship Id="rId24" Type="http://schemas.openxmlformats.org/officeDocument/2006/relationships/hyperlink" Target="http://www.postbank.bg/" TargetMode="External"/><Relationship Id="rId23" Type="http://schemas.openxmlformats.org/officeDocument/2006/relationships/hyperlink" Target="https://www.indeavr.com/en" TargetMode="External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infragistics.com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://smartit.bg/" TargetMode="External"/><Relationship Id="rId26" Type="http://schemas.openxmlformats.org/officeDocument/2006/relationships/hyperlink" Target="https://www.softwaregroup.com/" TargetMode="External"/><Relationship Id="rId25" Type="http://schemas.openxmlformats.org/officeDocument/2006/relationships/hyperlink" Target="http://smartit.bg/" TargetMode="External"/><Relationship Id="rId5" Type="http://schemas.openxmlformats.org/officeDocument/2006/relationships/hyperlink" Target="https://www.indeavr.com/en" TargetMode="External"/><Relationship Id="rId6" Type="http://schemas.openxmlformats.org/officeDocument/2006/relationships/image" Target="../media/image40.png"/><Relationship Id="rId7" Type="http://schemas.openxmlformats.org/officeDocument/2006/relationships/hyperlink" Target="http://www.postbank.bg/" TargetMode="External"/><Relationship Id="rId8" Type="http://schemas.openxmlformats.org/officeDocument/2006/relationships/image" Target="../media/image32.png"/><Relationship Id="rId11" Type="http://schemas.openxmlformats.org/officeDocument/2006/relationships/hyperlink" Target="https://motion-software.com/" TargetMode="External"/><Relationship Id="rId10" Type="http://schemas.openxmlformats.org/officeDocument/2006/relationships/image" Target="../media/image47.png"/><Relationship Id="rId13" Type="http://schemas.openxmlformats.org/officeDocument/2006/relationships/hyperlink" Target="https://coca-colahellenic.com/" TargetMode="External"/><Relationship Id="rId12" Type="http://schemas.openxmlformats.org/officeDocument/2006/relationships/image" Target="../media/image51.jpg"/><Relationship Id="rId15" Type="http://schemas.openxmlformats.org/officeDocument/2006/relationships/hyperlink" Target="https://www.xs-software.com/" TargetMode="External"/><Relationship Id="rId14" Type="http://schemas.openxmlformats.org/officeDocument/2006/relationships/image" Target="../media/image54.png"/><Relationship Id="rId17" Type="http://schemas.openxmlformats.org/officeDocument/2006/relationships/hyperlink" Target="https://www.zuehlke.com/" TargetMode="External"/><Relationship Id="rId16" Type="http://schemas.openxmlformats.org/officeDocument/2006/relationships/image" Target="../media/image49.png"/><Relationship Id="rId19" Type="http://schemas.openxmlformats.org/officeDocument/2006/relationships/hyperlink" Target="https://www.softwaregroup.com/" TargetMode="External"/><Relationship Id="rId18" Type="http://schemas.openxmlformats.org/officeDocument/2006/relationships/image" Target="../media/image5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odexio.bg/" TargetMode="External"/><Relationship Id="rId4" Type="http://schemas.openxmlformats.org/officeDocument/2006/relationships/image" Target="../media/image53.png"/><Relationship Id="rId5" Type="http://schemas.openxmlformats.org/officeDocument/2006/relationships/hyperlink" Target="https://eee.bg/" TargetMode="External"/><Relationship Id="rId6" Type="http://schemas.openxmlformats.org/officeDocument/2006/relationships/image" Target="../media/image55.png"/><Relationship Id="rId7" Type="http://schemas.openxmlformats.org/officeDocument/2006/relationships/image" Target="../media/image5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oftuni.bg/" TargetMode="External"/><Relationship Id="rId4" Type="http://schemas.openxmlformats.org/officeDocument/2006/relationships/image" Target="../media/image4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softuni.org/" TargetMode="External"/><Relationship Id="rId5" Type="http://schemas.openxmlformats.org/officeDocument/2006/relationships/hyperlink" Target="https://softuni.foundation/" TargetMode="External"/><Relationship Id="rId6" Type="http://schemas.openxmlformats.org/officeDocument/2006/relationships/hyperlink" Target="https://www.facebook.com/SoftwareUniversity" TargetMode="External"/><Relationship Id="rId7" Type="http://schemas.openxmlformats.org/officeDocument/2006/relationships/hyperlink" Target="https://forum.softuni.b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 txBox="1"/>
          <p:nvPr>
            <p:ph idx="1" type="body"/>
          </p:nvPr>
        </p:nvSpPr>
        <p:spPr>
          <a:xfrm>
            <a:off x="6568379" y="4605547"/>
            <a:ext cx="22134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endParaRPr/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335" name="Google Shape;335;p39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Technical trainers</a:t>
            </a:r>
            <a:endParaRPr/>
          </a:p>
        </p:txBody>
      </p:sp>
      <p:sp>
        <p:nvSpPr>
          <p:cNvPr id="336" name="Google Shape;336;p39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337" name="Google Shape;337;p39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700"/>
              <a:buNone/>
            </a:pPr>
            <a:r>
              <a:rPr lang="en-US"/>
              <a:t>Game User Interface</a:t>
            </a:r>
            <a:endParaRPr/>
          </a:p>
        </p:txBody>
      </p:sp>
      <p:sp>
        <p:nvSpPr>
          <p:cNvPr id="338" name="Google Shape;338;p39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798"/>
              <a:t>Unity 3D Essentials</a:t>
            </a:r>
            <a:endParaRPr/>
          </a:p>
        </p:txBody>
      </p:sp>
      <p:sp>
        <p:nvSpPr>
          <p:cNvPr id="339" name="Google Shape;339;p39"/>
          <p:cNvSpPr txBox="1"/>
          <p:nvPr/>
        </p:nvSpPr>
        <p:spPr>
          <a:xfrm>
            <a:off x="5793375" y="4191875"/>
            <a:ext cx="29883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8"/>
              <a:buFont typeface="Arial"/>
              <a:buNone/>
            </a:pPr>
            <a:r>
              <a:rPr b="1" i="0" lang="en-US" sz="1998" u="none" cap="none" strike="noStrike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  <a:endParaRPr b="1" i="0" sz="1998" u="none" cap="none" strike="noStrike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ity Unity3d Transparent &amp; PNG Clipart #1738542 - PNG Images - PNGio" id="340" name="Google Shape;34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877" y="2090024"/>
            <a:ext cx="1389525" cy="13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 txBox="1"/>
          <p:nvPr>
            <p:ph idx="1" type="body"/>
          </p:nvPr>
        </p:nvSpPr>
        <p:spPr>
          <a:xfrm>
            <a:off x="1441541" y="662088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sz="2200"/>
              <a:t>UI Image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000"/>
              <a:t>Imported sprite (2D). Supports slicing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sz="2200"/>
              <a:t>UI Button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000"/>
              <a:t>Combination of Image &amp; OnClick detection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sz="2200"/>
              <a:t>UI Text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sz="2200"/>
              <a:t>UI Slider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000"/>
              <a:t>Draggable UI Image with limits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sz="2200"/>
              <a:t>UI Scroll Rect</a:t>
            </a:r>
            <a:endParaRPr sz="2200"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000"/>
              <a:t>Supports inertia &amp; other effects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000"/>
              <a:t>Vertical and/or horizontal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000"/>
              <a:t>Can be dynamically filled</a:t>
            </a:r>
            <a:endParaRPr sz="2000"/>
          </a:p>
        </p:txBody>
      </p:sp>
      <p:sp>
        <p:nvSpPr>
          <p:cNvPr id="409" name="Google Shape;409;p48"/>
          <p:cNvSpPr txBox="1"/>
          <p:nvPr>
            <p:ph type="title"/>
          </p:nvPr>
        </p:nvSpPr>
        <p:spPr>
          <a:xfrm>
            <a:off x="992293" y="-12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Most used UI components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9"/>
          <p:cNvSpPr txBox="1"/>
          <p:nvPr>
            <p:ph idx="1" type="body"/>
          </p:nvPr>
        </p:nvSpPr>
        <p:spPr>
          <a:xfrm>
            <a:off x="1420521" y="659288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sz="2200"/>
              <a:t>UI Mask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000"/>
              <a:t>Hide children based on the passed picture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sz="2200"/>
              <a:t>Raw Image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000"/>
              <a:t>Like UI Image, but simpler and lighter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sz="2200"/>
              <a:t>Input Field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000"/>
              <a:t>Clickable UI Text with input box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sz="2200"/>
              <a:t>Check Box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000"/>
              <a:t>Clickable Image with flag for on/off state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sz="2200"/>
              <a:t>UI Events &amp; Triggers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000"/>
              <a:t>Up/Down/Click &amp; other detection components</a:t>
            </a:r>
            <a:endParaRPr sz="2000"/>
          </a:p>
        </p:txBody>
      </p:sp>
      <p:sp>
        <p:nvSpPr>
          <p:cNvPr id="415" name="Google Shape;415;p49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Most used UI components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0"/>
          <p:cNvSpPr txBox="1"/>
          <p:nvPr>
            <p:ph idx="1" type="subTitle"/>
          </p:nvPr>
        </p:nvSpPr>
        <p:spPr>
          <a:xfrm>
            <a:off x="461332" y="4189437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-387350" lvl="0" marL="45720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21" name="Google Shape;421;p50"/>
          <p:cNvSpPr txBox="1"/>
          <p:nvPr>
            <p:ph type="title"/>
          </p:nvPr>
        </p:nvSpPr>
        <p:spPr>
          <a:xfrm>
            <a:off x="461332" y="3528619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UI Helpers</a:t>
            </a:r>
            <a:endParaRPr/>
          </a:p>
        </p:txBody>
      </p:sp>
      <p:sp>
        <p:nvSpPr>
          <p:cNvPr id="422" name="Google Shape;422;p50"/>
          <p:cNvSpPr txBox="1"/>
          <p:nvPr>
            <p:ph idx="12" type="sldNum"/>
          </p:nvPr>
        </p:nvSpPr>
        <p:spPr>
          <a:xfrm>
            <a:off x="8682533" y="4879974"/>
            <a:ext cx="461468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0"/>
          <p:cNvSpPr/>
          <p:nvPr/>
        </p:nvSpPr>
        <p:spPr>
          <a:xfrm>
            <a:off x="4161300" y="1539350"/>
            <a:ext cx="821400" cy="880800"/>
          </a:xfrm>
          <a:prstGeom prst="plus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1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Vertical Layout Group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300"/>
              <a:t>Auto order vertically all children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300"/>
              <a:t>Control order params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Horizontal Layout Groups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300"/>
              <a:t>Auto order horizontally all children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300"/>
              <a:t>Control order params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Layout Element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300"/>
              <a:t>Override control from parent</a:t>
            </a:r>
            <a:endParaRPr/>
          </a:p>
          <a:p>
            <a:pPr indent="-2286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sp>
        <p:nvSpPr>
          <p:cNvPr id="429" name="Google Shape;429;p51"/>
          <p:cNvSpPr txBox="1"/>
          <p:nvPr>
            <p:ph type="title"/>
          </p:nvPr>
        </p:nvSpPr>
        <p:spPr>
          <a:xfrm>
            <a:off x="972718" y="42071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Common UI Helpers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2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sz="2400"/>
              <a:t>Content Size Fitter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200"/>
              <a:t>Children controls overall size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sz="2400"/>
              <a:t>Grid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200"/>
              <a:t>Same as Vertical/Horizontal layout group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200"/>
              <a:t>Orders in grid form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sz="2400"/>
              <a:t>Aspect Ratio fitter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200"/>
              <a:t>Lock the UI item according to its ratio no matter what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sz="2400"/>
              <a:t>Canvas Group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200"/>
              <a:t>Parent canvas dictating alpha </a:t>
            </a:r>
            <a:endParaRPr sz="2200"/>
          </a:p>
        </p:txBody>
      </p:sp>
      <p:sp>
        <p:nvSpPr>
          <p:cNvPr id="435" name="Google Shape;435;p52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Common UI Helpers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3"/>
          <p:cNvSpPr txBox="1"/>
          <p:nvPr>
            <p:ph idx="1" type="subTitle"/>
          </p:nvPr>
        </p:nvSpPr>
        <p:spPr>
          <a:xfrm>
            <a:off x="461332" y="4189437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-387350" lvl="0" marL="45720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41" name="Google Shape;441;p53"/>
          <p:cNvSpPr txBox="1"/>
          <p:nvPr>
            <p:ph type="title"/>
          </p:nvPr>
        </p:nvSpPr>
        <p:spPr>
          <a:xfrm>
            <a:off x="461332" y="3528619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Lab</a:t>
            </a:r>
            <a:endParaRPr/>
          </a:p>
        </p:txBody>
      </p:sp>
      <p:sp>
        <p:nvSpPr>
          <p:cNvPr id="442" name="Google Shape;442;p53"/>
          <p:cNvSpPr txBox="1"/>
          <p:nvPr>
            <p:ph idx="12" type="sldNum"/>
          </p:nvPr>
        </p:nvSpPr>
        <p:spPr>
          <a:xfrm>
            <a:off x="8786649" y="4879974"/>
            <a:ext cx="357352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3" name="Google Shape;44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4000" y="1317875"/>
            <a:ext cx="1353775" cy="1353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9780000" dist="28575">
              <a:srgbClr val="000000">
                <a:alpha val="70588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4"/>
          <p:cNvSpPr txBox="1"/>
          <p:nvPr>
            <p:ph idx="1" type="body"/>
          </p:nvPr>
        </p:nvSpPr>
        <p:spPr>
          <a:xfrm>
            <a:off x="142802" y="897094"/>
            <a:ext cx="88638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Add a game "Start menu".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Add a UI slider to indicate the car's integrity.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Add a UI text to track the current score.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Add a UI image and use it for the "game over" splash screen.</a:t>
            </a:r>
            <a:endParaRPr/>
          </a:p>
        </p:txBody>
      </p:sp>
      <p:sp>
        <p:nvSpPr>
          <p:cNvPr id="449" name="Google Shape;449;p54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Add a UI Button that will: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5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Creative Core: UI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u="sng">
                <a:solidFill>
                  <a:schemeClr val="hlink"/>
                </a:solidFill>
                <a:hlinkClick r:id="rId4"/>
              </a:rPr>
              <a:t>Canvas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u="sng">
                <a:solidFill>
                  <a:schemeClr val="hlink"/>
                </a:solidFill>
                <a:hlinkClick r:id="rId5"/>
              </a:rPr>
              <a:t>UIBasicLayout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u="sng">
                <a:solidFill>
                  <a:schemeClr val="hlink"/>
                </a:solidFill>
                <a:hlinkClick r:id="rId6"/>
              </a:rPr>
              <a:t>EventSystem</a:t>
            </a:r>
            <a:endParaRPr/>
          </a:p>
        </p:txBody>
      </p:sp>
      <p:sp>
        <p:nvSpPr>
          <p:cNvPr id="455" name="Google Shape;455;p55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Useful Links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6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63" name="Google Shape;463;p56"/>
          <p:cNvGrpSpPr/>
          <p:nvPr/>
        </p:nvGrpSpPr>
        <p:grpSpPr>
          <a:xfrm>
            <a:off x="142786" y="970743"/>
            <a:ext cx="6892837" cy="4045830"/>
            <a:chOff x="472011" y="1508786"/>
            <a:chExt cx="3799800" cy="4865700"/>
          </a:xfrm>
        </p:grpSpPr>
        <p:sp>
          <p:nvSpPr>
            <p:cNvPr id="464" name="Google Shape;464;p56"/>
            <p:cNvSpPr/>
            <p:nvPr/>
          </p:nvSpPr>
          <p:spPr>
            <a:xfrm>
              <a:off x="472011" y="1508786"/>
              <a:ext cx="3799800" cy="4865700"/>
            </a:xfrm>
            <a:prstGeom prst="roundRect">
              <a:avLst>
                <a:gd fmla="val 3968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56"/>
            <p:cNvSpPr/>
            <p:nvPr/>
          </p:nvSpPr>
          <p:spPr>
            <a:xfrm>
              <a:off x="546866" y="1696737"/>
              <a:ext cx="81600" cy="4489800"/>
            </a:xfrm>
            <a:prstGeom prst="roundRect">
              <a:avLst>
                <a:gd fmla="val 50000" name="adj"/>
              </a:avLst>
            </a:pr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56"/>
            <p:cNvSpPr/>
            <p:nvPr/>
          </p:nvSpPr>
          <p:spPr>
            <a:xfrm rot="5400000">
              <a:off x="3742498" y="1912436"/>
              <a:ext cx="669900" cy="238500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2">
                <a:alpha val="22352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67" name="Google Shape;46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163733" y="2943000"/>
            <a:ext cx="1736307" cy="187912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56"/>
          <p:cNvSpPr txBox="1"/>
          <p:nvPr>
            <p:ph idx="1" type="body"/>
          </p:nvPr>
        </p:nvSpPr>
        <p:spPr>
          <a:xfrm>
            <a:off x="487860" y="1187596"/>
            <a:ext cx="6411600" cy="3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chemeClr val="lt2"/>
                </a:solidFill>
              </a:rPr>
              <a:t>UI Basic Components</a:t>
            </a:r>
            <a:endParaRPr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chemeClr val="lt2"/>
                </a:solidFill>
              </a:rPr>
              <a:t>UI Most Used Methods</a:t>
            </a:r>
            <a:endParaRPr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chemeClr val="lt2"/>
                </a:solidFill>
              </a:rPr>
              <a:t>UI Helpers</a:t>
            </a:r>
            <a:endParaRPr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chemeClr val="lt2"/>
                </a:solidFill>
              </a:rPr>
              <a:t>Useful links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69" name="Google Shape;469;p56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7"/>
          <p:cNvSpPr txBox="1"/>
          <p:nvPr>
            <p:ph type="title"/>
          </p:nvPr>
        </p:nvSpPr>
        <p:spPr>
          <a:xfrm>
            <a:off x="455416" y="395575"/>
            <a:ext cx="33279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-US" sz="5200">
                <a:solidFill>
                  <a:srgbClr val="234465"/>
                </a:solidFill>
              </a:rPr>
              <a:t>Questions?</a:t>
            </a:r>
            <a:endParaRPr sz="5200"/>
          </a:p>
        </p:txBody>
      </p:sp>
      <p:sp>
        <p:nvSpPr>
          <p:cNvPr id="477" name="Google Shape;477;p57"/>
          <p:cNvSpPr txBox="1"/>
          <p:nvPr>
            <p:ph type="title"/>
          </p:nvPr>
        </p:nvSpPr>
        <p:spPr>
          <a:xfrm>
            <a:off x="2616449" y="4041125"/>
            <a:ext cx="6089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-US" sz="3600">
                <a:solidFill>
                  <a:srgbClr val="234465"/>
                </a:solidFill>
              </a:rPr>
              <a:t>Email : dstrashilov@gmail.com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40"/>
          <p:cNvSpPr txBox="1"/>
          <p:nvPr>
            <p:ph idx="1" type="body"/>
          </p:nvPr>
        </p:nvSpPr>
        <p:spPr>
          <a:xfrm>
            <a:off x="142802" y="897094"/>
            <a:ext cx="88638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UI Basic Components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UI Most Used Controls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UI Helpers to Shape the Layout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Useful Links</a:t>
            </a:r>
            <a:endParaRPr/>
          </a:p>
        </p:txBody>
      </p:sp>
      <p:sp>
        <p:nvSpPr>
          <p:cNvPr id="349" name="Google Shape;349;p40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Table of Contents</a:t>
            </a:r>
            <a:endParaRPr/>
          </a:p>
        </p:txBody>
      </p:sp>
      <p:pic>
        <p:nvPicPr>
          <p:cNvPr descr="A drawing of a cartoon character  Description generated with high confidence" id="350" name="Google Shape;35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319647" y="1028700"/>
            <a:ext cx="2679122" cy="3288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8"/>
          <p:cNvSpPr txBox="1"/>
          <p:nvPr>
            <p:ph idx="12" type="sldNum"/>
          </p:nvPr>
        </p:nvSpPr>
        <p:spPr>
          <a:xfrm>
            <a:off x="8814772" y="4880250"/>
            <a:ext cx="275561" cy="2227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5" name="Google Shape;485;p58"/>
          <p:cNvSpPr txBox="1"/>
          <p:nvPr>
            <p:ph type="title"/>
          </p:nvPr>
        </p:nvSpPr>
        <p:spPr>
          <a:xfrm>
            <a:off x="142804" y="75562"/>
            <a:ext cx="7286696" cy="661991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SoftUni Diamond Partners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6" name="Google Shape;486;p5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439" r="2511" t="0"/>
          <a:stretch/>
        </p:blipFill>
        <p:spPr>
          <a:xfrm>
            <a:off x="6035777" y="1910610"/>
            <a:ext cx="2718455" cy="75708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7" name="Google Shape;487;p58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5775" l="-8168" r="-5809" t="4939"/>
          <a:stretch/>
        </p:blipFill>
        <p:spPr>
          <a:xfrm>
            <a:off x="3321293" y="1045695"/>
            <a:ext cx="2500310" cy="72490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8" name="Google Shape;488;p58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-8949" l="-20749" r="-23889" t="-8951"/>
          <a:stretch/>
        </p:blipFill>
        <p:spPr>
          <a:xfrm>
            <a:off x="565254" y="3979888"/>
            <a:ext cx="2741244" cy="85095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9" name="Google Shape;489;p58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-16504" l="-8527" r="-13960" t="-16504"/>
          <a:stretch/>
        </p:blipFill>
        <p:spPr>
          <a:xfrm>
            <a:off x="6035777" y="1045693"/>
            <a:ext cx="2718455" cy="74167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0" name="Google Shape;490;p58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688959" y="3058563"/>
            <a:ext cx="1915298" cy="177228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1" name="Google Shape;491;p58"/>
          <p:cNvSpPr txBox="1"/>
          <p:nvPr/>
        </p:nvSpPr>
        <p:spPr>
          <a:xfrm>
            <a:off x="8813668" y="4879650"/>
            <a:ext cx="275489" cy="22269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fld id="{00000000-1234-1234-1234-123412341234}" type="slidenum">
              <a:rPr b="0" i="0" lang="en-US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Google Shape;492;p58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5062" l="5838" r="4136" t="5064"/>
          <a:stretch/>
        </p:blipFill>
        <p:spPr>
          <a:xfrm>
            <a:off x="565254" y="2875632"/>
            <a:ext cx="2741244" cy="92286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3" name="Google Shape;493;p58">
            <a:hlinkClick r:id="rId15"/>
          </p:cNvPr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306498" y="1954721"/>
            <a:ext cx="1200278" cy="922866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4" name="Google Shape;494;p58">
            <a:hlinkClick r:id="rId17"/>
          </p:cNvPr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622431" y="1963198"/>
            <a:ext cx="1200278" cy="90591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5" name="Google Shape;495;p58">
            <a:hlinkClick r:id="rId19"/>
          </p:cNvPr>
          <p:cNvPicPr preferRelativeResize="0"/>
          <p:nvPr/>
        </p:nvPicPr>
        <p:blipFill rotWithShape="1">
          <a:blip r:embed="rId20">
            <a:alphaModFix/>
          </a:blip>
          <a:srcRect b="-8808" l="-1863" r="-3982" t="-5711"/>
          <a:stretch/>
        </p:blipFill>
        <p:spPr>
          <a:xfrm>
            <a:off x="6034670" y="3979891"/>
            <a:ext cx="2718455" cy="85095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6" name="Google Shape;496;p58"/>
          <p:cNvPicPr preferRelativeResize="0"/>
          <p:nvPr/>
        </p:nvPicPr>
        <p:blipFill rotWithShape="1">
          <a:blip r:embed="rId21">
            <a:alphaModFix/>
          </a:blip>
          <a:srcRect b="-8312" l="-4372" r="-2923" t="-4131"/>
          <a:stretch/>
        </p:blipFill>
        <p:spPr>
          <a:xfrm>
            <a:off x="565254" y="1045695"/>
            <a:ext cx="2542972" cy="1622002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497" name="Google Shape;497;p58"/>
          <p:cNvGrpSpPr/>
          <p:nvPr/>
        </p:nvGrpSpPr>
        <p:grpSpPr>
          <a:xfrm>
            <a:off x="6034669" y="2897311"/>
            <a:ext cx="2718455" cy="922865"/>
            <a:chOff x="8064168" y="3699000"/>
            <a:chExt cx="3608116" cy="1395000"/>
          </a:xfrm>
        </p:grpSpPr>
        <p:pic>
          <p:nvPicPr>
            <p:cNvPr descr="Logo&#10;&#10;Description automatically generated" id="498" name="Google Shape;498;p58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9" name="Google Shape;499;p58"/>
            <p:cNvSpPr/>
            <p:nvPr/>
          </p:nvSpPr>
          <p:spPr>
            <a:xfrm>
              <a:off x="8064168" y="3699000"/>
              <a:ext cx="3608116" cy="1395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B1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99"/>
                <a:buFont typeface="Arial"/>
                <a:buNone/>
              </a:pPr>
              <a:r>
                <a:t/>
              </a:r>
              <a:endParaRPr b="1" i="0" sz="20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00" name="Google Shape;500;p58">
            <a:hlinkClick r:id="rId23"/>
          </p:cNvPr>
          <p:cNvPicPr preferRelativeResize="0"/>
          <p:nvPr/>
        </p:nvPicPr>
        <p:blipFill rotWithShape="1">
          <a:blip r:embed="rId6">
            <a:alphaModFix/>
          </a:blip>
          <a:srcRect b="5775" l="-8168" r="-5809" t="4939"/>
          <a:stretch/>
        </p:blipFill>
        <p:spPr>
          <a:xfrm>
            <a:off x="3320966" y="1045296"/>
            <a:ext cx="2500961" cy="72509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1" name="Google Shape;501;p58">
            <a:hlinkClick r:id="rId24"/>
          </p:cNvPr>
          <p:cNvPicPr preferRelativeResize="0"/>
          <p:nvPr/>
        </p:nvPicPr>
        <p:blipFill rotWithShape="1">
          <a:blip r:embed="rId8">
            <a:alphaModFix/>
          </a:blip>
          <a:srcRect b="-8949" l="-20749" r="-23889" t="-8951"/>
          <a:stretch/>
        </p:blipFill>
        <p:spPr>
          <a:xfrm>
            <a:off x="564210" y="3980255"/>
            <a:ext cx="2741958" cy="85117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2" name="Google Shape;502;p58">
            <a:hlinkClick r:id="rId25"/>
          </p:cNvPr>
          <p:cNvPicPr preferRelativeResize="0"/>
          <p:nvPr/>
        </p:nvPicPr>
        <p:blipFill rotWithShape="1">
          <a:blip r:embed="rId10">
            <a:alphaModFix/>
          </a:blip>
          <a:srcRect b="-16504" l="-8527" r="-13960" t="-16504"/>
          <a:stretch/>
        </p:blipFill>
        <p:spPr>
          <a:xfrm>
            <a:off x="6036157" y="1045296"/>
            <a:ext cx="2719163" cy="74186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3" name="Google Shape;503;p58">
            <a:hlinkClick r:id="rId26"/>
          </p:cNvPr>
          <p:cNvPicPr preferRelativeResize="0"/>
          <p:nvPr/>
        </p:nvPicPr>
        <p:blipFill rotWithShape="1">
          <a:blip r:embed="rId20">
            <a:alphaModFix/>
          </a:blip>
          <a:srcRect b="-8808" l="-1863" r="-3982" t="-5711"/>
          <a:stretch/>
        </p:blipFill>
        <p:spPr>
          <a:xfrm>
            <a:off x="6035050" y="3980256"/>
            <a:ext cx="2719163" cy="85117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9"/>
          <p:cNvSpPr txBox="1"/>
          <p:nvPr>
            <p:ph idx="12" type="sldNum"/>
          </p:nvPr>
        </p:nvSpPr>
        <p:spPr>
          <a:xfrm>
            <a:off x="8814772" y="4880250"/>
            <a:ext cx="275561" cy="2227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1" name="Google Shape;511;p59"/>
          <p:cNvSpPr txBox="1"/>
          <p:nvPr>
            <p:ph type="title"/>
          </p:nvPr>
        </p:nvSpPr>
        <p:spPr>
          <a:xfrm>
            <a:off x="142804" y="75562"/>
            <a:ext cx="7286696" cy="661991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-US"/>
              <a:t>Educational Partners</a:t>
            </a:r>
            <a:endParaRPr/>
          </a:p>
        </p:txBody>
      </p:sp>
      <p:sp>
        <p:nvSpPr>
          <p:cNvPr id="512" name="Google Shape;512;p59"/>
          <p:cNvSpPr txBox="1"/>
          <p:nvPr/>
        </p:nvSpPr>
        <p:spPr>
          <a:xfrm>
            <a:off x="8813668" y="4879650"/>
            <a:ext cx="275489" cy="22269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fld id="{00000000-1234-1234-1234-123412341234}" type="slidenum">
              <a:rPr b="0" i="0" lang="en-US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3" name="Google Shape;513;p59"/>
          <p:cNvGrpSpPr/>
          <p:nvPr/>
        </p:nvGrpSpPr>
        <p:grpSpPr>
          <a:xfrm>
            <a:off x="589500" y="3179250"/>
            <a:ext cx="3778085" cy="1562272"/>
            <a:chOff x="5961000" y="3789000"/>
            <a:chExt cx="4680431" cy="2083029"/>
          </a:xfrm>
        </p:grpSpPr>
        <p:pic>
          <p:nvPicPr>
            <p:cNvPr id="514" name="Google Shape;514;p59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5" name="Google Shape;515;p59"/>
            <p:cNvSpPr/>
            <p:nvPr/>
          </p:nvSpPr>
          <p:spPr>
            <a:xfrm>
              <a:off x="5961000" y="3789000"/>
              <a:ext cx="4680000" cy="20700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0B1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1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6" name="Google Shape;516;p59"/>
          <p:cNvGrpSpPr/>
          <p:nvPr/>
        </p:nvGrpSpPr>
        <p:grpSpPr>
          <a:xfrm>
            <a:off x="506025" y="1406128"/>
            <a:ext cx="3778085" cy="1046250"/>
            <a:chOff x="3081000" y="1921500"/>
            <a:chExt cx="4950000" cy="1395000"/>
          </a:xfrm>
        </p:grpSpPr>
        <p:sp>
          <p:nvSpPr>
            <p:cNvPr id="517" name="Google Shape;517;p59"/>
            <p:cNvSpPr/>
            <p:nvPr/>
          </p:nvSpPr>
          <p:spPr>
            <a:xfrm>
              <a:off x="3081000" y="1921500"/>
              <a:ext cx="4950000" cy="1395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1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8" name="Google Shape;518;p59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9" name="Google Shape;519;p59"/>
          <p:cNvGrpSpPr/>
          <p:nvPr/>
        </p:nvGrpSpPr>
        <p:grpSpPr>
          <a:xfrm>
            <a:off x="5126690" y="1475797"/>
            <a:ext cx="3085197" cy="2814750"/>
            <a:chOff x="7131000" y="2137500"/>
            <a:chExt cx="4113596" cy="3753000"/>
          </a:xfrm>
        </p:grpSpPr>
        <p:sp>
          <p:nvSpPr>
            <p:cNvPr id="520" name="Google Shape;520;p59"/>
            <p:cNvSpPr/>
            <p:nvPr/>
          </p:nvSpPr>
          <p:spPr>
            <a:xfrm>
              <a:off x="7131000" y="2934000"/>
              <a:ext cx="4113596" cy="216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1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1" name="Google Shape;521;p5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241836" y="2137500"/>
              <a:ext cx="3753000" cy="3753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0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9" name="Google Shape;529;p60"/>
          <p:cNvSpPr txBox="1"/>
          <p:nvPr>
            <p:ph idx="1" type="body"/>
          </p:nvPr>
        </p:nvSpPr>
        <p:spPr>
          <a:xfrm>
            <a:off x="142802" y="951751"/>
            <a:ext cx="88638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266700" lvl="0" marL="266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b="1" lang="en-US"/>
              <a:t>copyrighted content</a:t>
            </a:r>
            <a:endParaRPr/>
          </a:p>
          <a:p>
            <a:pPr indent="-26670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indent="-26670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-US"/>
              <a:t>© SoftUni – https://about.softuni.bg</a:t>
            </a:r>
            <a:endParaRPr/>
          </a:p>
          <a:p>
            <a:pPr indent="-26670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pic>
        <p:nvPicPr>
          <p:cNvPr descr="License" id="530" name="Google Shape;530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767" y="3334091"/>
            <a:ext cx="1448233" cy="1532659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60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1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9" name="Google Shape;539;p61"/>
          <p:cNvSpPr txBox="1"/>
          <p:nvPr>
            <p:ph idx="4294967295" type="body"/>
          </p:nvPr>
        </p:nvSpPr>
        <p:spPr>
          <a:xfrm>
            <a:off x="142803" y="884250"/>
            <a:ext cx="65217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 sz="2400"/>
              <a:t>Software University – High-Quality Education, Profession and Job for Software Developers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-US" sz="2300" u="sng">
                <a:solidFill>
                  <a:schemeClr val="hlink"/>
                </a:solidFill>
                <a:hlinkClick r:id="rId3"/>
              </a:rPr>
              <a:t>about.softuni.bg</a:t>
            </a:r>
            <a:r>
              <a:rPr lang="en-US" sz="2300"/>
              <a:t>, </a:t>
            </a:r>
            <a:r>
              <a:rPr lang="en-US" sz="2300" u="sng">
                <a:solidFill>
                  <a:schemeClr val="hlink"/>
                </a:solidFill>
                <a:hlinkClick r:id="rId4"/>
              </a:rPr>
              <a:t>softuni.org</a:t>
            </a:r>
            <a:r>
              <a:rPr lang="en-US" sz="2300"/>
              <a:t> 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 sz="2400"/>
              <a:t>Software University Foundation</a:t>
            </a:r>
            <a:endParaRPr sz="2400"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-US" sz="2300" u="sng">
                <a:solidFill>
                  <a:schemeClr val="hlink"/>
                </a:solidFill>
                <a:hlinkClick r:id="rId5"/>
              </a:rPr>
              <a:t>softuni.foundation</a:t>
            </a:r>
            <a:endParaRPr sz="2300"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 sz="2400"/>
              <a:t>Software University @ Facebook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-US" sz="2300" u="sng">
                <a:solidFill>
                  <a:schemeClr val="hlink"/>
                </a:solidFill>
                <a:hlinkClick r:id="rId6"/>
              </a:rPr>
              <a:t>facebook.com/SoftwareUniversity</a:t>
            </a:r>
            <a:endParaRPr sz="2300"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 sz="2400"/>
              <a:t>Software University Forums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-US" sz="2300" u="sng">
                <a:solidFill>
                  <a:schemeClr val="hlink"/>
                </a:solidFill>
                <a:hlinkClick r:id="rId7"/>
              </a:rPr>
              <a:t>forum.softuni.bg</a:t>
            </a:r>
            <a:endParaRPr sz="2300"/>
          </a:p>
        </p:txBody>
      </p:sp>
      <p:sp>
        <p:nvSpPr>
          <p:cNvPr id="540" name="Google Shape;540;p61"/>
          <p:cNvSpPr txBox="1"/>
          <p:nvPr>
            <p:ph type="title"/>
          </p:nvPr>
        </p:nvSpPr>
        <p:spPr>
          <a:xfrm>
            <a:off x="96911" y="61241"/>
            <a:ext cx="5480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-US" sz="2300"/>
              <a:t>Trainings @ Software University (SoftUni)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41"/>
          <p:cNvSpPr txBox="1"/>
          <p:nvPr>
            <p:ph idx="1" type="body"/>
          </p:nvPr>
        </p:nvSpPr>
        <p:spPr>
          <a:xfrm>
            <a:off x="142802" y="1053000"/>
            <a:ext cx="8863800" cy="3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0" marL="0" rt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8600"/>
              <a:buNone/>
            </a:pPr>
            <a:r>
              <a:rPr b="1" lang="en-US" sz="8600">
                <a:solidFill>
                  <a:schemeClr val="lt1"/>
                </a:solidFill>
              </a:rPr>
              <a:t>sli.do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</a:pPr>
            <a:r>
              <a:rPr b="1" lang="en-US" sz="8600"/>
              <a:t>#Unity-3D</a:t>
            </a:r>
            <a:endParaRPr b="1" sz="8600"/>
          </a:p>
        </p:txBody>
      </p:sp>
      <p:sp>
        <p:nvSpPr>
          <p:cNvPr id="359" name="Google Shape;359;p41"/>
          <p:cNvSpPr txBox="1"/>
          <p:nvPr>
            <p:ph type="title"/>
          </p:nvPr>
        </p:nvSpPr>
        <p:spPr>
          <a:xfrm>
            <a:off x="142802" y="167508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"/>
          <p:cNvSpPr txBox="1"/>
          <p:nvPr>
            <p:ph idx="1" type="subTitle"/>
          </p:nvPr>
        </p:nvSpPr>
        <p:spPr>
          <a:xfrm>
            <a:off x="461332" y="4189437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-387350" lvl="0" marL="45720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65" name="Google Shape;365;p42"/>
          <p:cNvSpPr txBox="1"/>
          <p:nvPr>
            <p:ph type="title"/>
          </p:nvPr>
        </p:nvSpPr>
        <p:spPr>
          <a:xfrm>
            <a:off x="461332" y="3528619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UI Basic Components</a:t>
            </a:r>
            <a:endParaRPr/>
          </a:p>
        </p:txBody>
      </p:sp>
      <p:sp>
        <p:nvSpPr>
          <p:cNvPr id="366" name="Google Shape;366;p42"/>
          <p:cNvSpPr txBox="1"/>
          <p:nvPr>
            <p:ph idx="12" type="sldNum"/>
          </p:nvPr>
        </p:nvSpPr>
        <p:spPr>
          <a:xfrm>
            <a:off x="8867775" y="4879975"/>
            <a:ext cx="276225" cy="2238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7" name="Google Shape;36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6013" y="1243300"/>
            <a:ext cx="1511974" cy="15119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  <a:reflection blurRad="0" dir="0" dist="0" endA="0" endPos="25000" fadeDir="5400012" kx="0" rotWithShape="0" algn="bl" stA="30000" stPos="0" sy="-100000" ky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 txBox="1"/>
          <p:nvPr>
            <p:ph idx="1" type="body"/>
          </p:nvPr>
        </p:nvSpPr>
        <p:spPr>
          <a:xfrm>
            <a:off x="1489364" y="840857"/>
            <a:ext cx="7507036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Render Mode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Pixel perfect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Sort Order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Target Display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Additional Shader Channels</a:t>
            </a:r>
            <a:endParaRPr/>
          </a:p>
        </p:txBody>
      </p:sp>
      <p:sp>
        <p:nvSpPr>
          <p:cNvPr id="373" name="Google Shape;373;p43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Canvas</a:t>
            </a:r>
            <a:endParaRPr/>
          </a:p>
        </p:txBody>
      </p:sp>
      <p:pic>
        <p:nvPicPr>
          <p:cNvPr id="374" name="Google Shape;37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3800" y="1242699"/>
            <a:ext cx="4677100" cy="11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/>
          <p:nvPr>
            <p:ph idx="1" type="body"/>
          </p:nvPr>
        </p:nvSpPr>
        <p:spPr>
          <a:xfrm>
            <a:off x="1440872" y="840857"/>
            <a:ext cx="7555527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Dictates how the canvas acts in different resolutions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Scale Modes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Reference Resolution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Match Modes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Pixel per unit</a:t>
            </a:r>
            <a:endParaRPr/>
          </a:p>
        </p:txBody>
      </p:sp>
      <p:sp>
        <p:nvSpPr>
          <p:cNvPr id="380" name="Google Shape;380;p44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Canvas Scaler</a:t>
            </a:r>
            <a:endParaRPr/>
          </a:p>
        </p:txBody>
      </p:sp>
      <p:pic>
        <p:nvPicPr>
          <p:cNvPr id="381" name="Google Shape;38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4150" y="1624175"/>
            <a:ext cx="3601600" cy="12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5"/>
          <p:cNvSpPr txBox="1"/>
          <p:nvPr>
            <p:ph idx="1" type="body"/>
          </p:nvPr>
        </p:nvSpPr>
        <p:spPr>
          <a:xfrm>
            <a:off x="1524000" y="840857"/>
            <a:ext cx="74724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Manipulation Tool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Anchors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Position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Pivot</a:t>
            </a:r>
            <a:endParaRPr/>
          </a:p>
        </p:txBody>
      </p:sp>
      <p:sp>
        <p:nvSpPr>
          <p:cNvPr id="387" name="Google Shape;387;p45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Rect Transform</a:t>
            </a:r>
            <a:endParaRPr/>
          </a:p>
        </p:txBody>
      </p:sp>
      <p:pic>
        <p:nvPicPr>
          <p:cNvPr id="388" name="Google Shape;38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2863" y="977663"/>
            <a:ext cx="381952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6"/>
          <p:cNvSpPr txBox="1"/>
          <p:nvPr>
            <p:ph idx="1" type="body"/>
          </p:nvPr>
        </p:nvSpPr>
        <p:spPr>
          <a:xfrm>
            <a:off x="1475508" y="840857"/>
            <a:ext cx="7520891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Clicking is done via raycast logic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Ignore reversed graphics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Blocking objects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Blocking mask</a:t>
            </a:r>
            <a:endParaRPr/>
          </a:p>
        </p:txBody>
      </p:sp>
      <p:sp>
        <p:nvSpPr>
          <p:cNvPr id="394" name="Google Shape;394;p46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Graphic Raycaster</a:t>
            </a:r>
            <a:endParaRPr/>
          </a:p>
        </p:txBody>
      </p:sp>
      <p:pic>
        <p:nvPicPr>
          <p:cNvPr id="395" name="Google Shape;39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2373" y="1894111"/>
            <a:ext cx="3661725" cy="9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7"/>
          <p:cNvSpPr txBox="1"/>
          <p:nvPr>
            <p:ph idx="1" type="subTitle"/>
          </p:nvPr>
        </p:nvSpPr>
        <p:spPr>
          <a:xfrm>
            <a:off x="461332" y="4189437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-387350" lvl="0" marL="45720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01" name="Google Shape;401;p47"/>
          <p:cNvSpPr txBox="1"/>
          <p:nvPr>
            <p:ph type="title"/>
          </p:nvPr>
        </p:nvSpPr>
        <p:spPr>
          <a:xfrm>
            <a:off x="461332" y="3528619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Most Used Components</a:t>
            </a:r>
            <a:endParaRPr/>
          </a:p>
        </p:txBody>
      </p:sp>
      <p:sp>
        <p:nvSpPr>
          <p:cNvPr id="402" name="Google Shape;402;p47"/>
          <p:cNvSpPr txBox="1"/>
          <p:nvPr>
            <p:ph idx="12" type="sldNum"/>
          </p:nvPr>
        </p:nvSpPr>
        <p:spPr>
          <a:xfrm>
            <a:off x="8867775" y="4879975"/>
            <a:ext cx="276225" cy="2238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3" name="Google Shape;40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5225" y="1279550"/>
            <a:ext cx="1453550" cy="14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