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65" r:id="rId14"/>
    <p:sldId id="266" r:id="rId15"/>
    <p:sldId id="267" r:id="rId16"/>
    <p:sldId id="268" r:id="rId17"/>
    <p:sldId id="275" r:id="rId18"/>
    <p:sldId id="274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AE1127-BA65-426A-81AA-317F59C8E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Search System</a:t>
            </a:r>
            <a:r>
              <a:rPr lang="bg-BG" dirty="0"/>
              <a:t> (</a:t>
            </a:r>
            <a:r>
              <a:rPr lang="en-US" dirty="0"/>
              <a:t>CSS)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3649B5-048E-4E50-95F1-FB4678131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Система за търсене на автомобили.</a:t>
            </a:r>
          </a:p>
          <a:p>
            <a:r>
              <a:rPr lang="bg-BG" dirty="0"/>
              <a:t>Изработили: Славян Христов, Калоян Димитров, Радослав Иванов.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2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256" y="81642"/>
            <a:ext cx="3846966" cy="1060223"/>
          </a:xfrm>
        </p:spPr>
        <p:txBody>
          <a:bodyPr/>
          <a:lstStyle/>
          <a:p>
            <a:r>
              <a:rPr lang="bg-BG" dirty="0" smtClean="0"/>
              <a:t>Критичен път</a:t>
            </a:r>
            <a:endParaRPr lang="en-US" dirty="0"/>
          </a:p>
        </p:txBody>
      </p:sp>
      <p:pic>
        <p:nvPicPr>
          <p:cNvPr id="2050" name="Picture 2" descr="kritichen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39" y="914397"/>
            <a:ext cx="8791681" cy="571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6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134" y="210303"/>
            <a:ext cx="3912280" cy="1478570"/>
          </a:xfrm>
        </p:spPr>
        <p:txBody>
          <a:bodyPr/>
          <a:lstStyle/>
          <a:p>
            <a:r>
              <a:rPr lang="bg-BG" dirty="0" smtClean="0"/>
              <a:t>Бюджетиране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34" y="2127024"/>
            <a:ext cx="10370231" cy="30409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bg-BG" dirty="0" smtClean="0"/>
              <a:t>Материални разходи(електричество, интернет) – около 40 лв/човек</a:t>
            </a:r>
          </a:p>
          <a:p>
            <a:pPr>
              <a:spcBef>
                <a:spcPts val="0"/>
              </a:spcBef>
            </a:pPr>
            <a:r>
              <a:rPr lang="bg-BG" dirty="0" smtClean="0"/>
              <a:t>Трудово заплащане – 10 лв/човек на час</a:t>
            </a:r>
          </a:p>
          <a:p>
            <a:pPr marL="0" indent="0">
              <a:spcBef>
                <a:spcPts val="0"/>
              </a:spcBef>
              <a:buNone/>
            </a:pPr>
            <a:endParaRPr lang="bg-B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bg-BG" dirty="0" smtClean="0"/>
              <a:t>Време за работа – 36 дена по 4 часа.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dirty="0" smtClean="0"/>
              <a:t>3*40 + 36*4*10 = 1560 лв.</a:t>
            </a:r>
            <a:endParaRPr lang="bg-BG" dirty="0"/>
          </a:p>
          <a:p>
            <a:pPr marL="0" indent="0">
              <a:spcBef>
                <a:spcPts val="0"/>
              </a:spcBef>
              <a:buNone/>
            </a:pPr>
            <a:r>
              <a:rPr lang="bg-BG" dirty="0" smtClean="0"/>
              <a:t>Общо предвидени разходи по проекта – 1560 лв.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995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ПРОФИЛ НА РИСКА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265828"/>
              </p:ext>
            </p:extLst>
          </p:nvPr>
        </p:nvGraphicFramePr>
        <p:xfrm>
          <a:off x="1149577" y="2159679"/>
          <a:ext cx="9121096" cy="26499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0274"/>
                <a:gridCol w="2280274"/>
                <a:gridCol w="2280274"/>
                <a:gridCol w="2280274"/>
              </a:tblGrid>
              <a:tr h="510043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/>
                        <a:t>Описание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Действие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Вероятност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Влияние</a:t>
                      </a:r>
                      <a:endParaRPr lang="en-US" dirty="0"/>
                    </a:p>
                  </a:txBody>
                  <a:tcPr/>
                </a:tc>
              </a:tr>
              <a:tr h="713298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Недостик</a:t>
                      </a:r>
                      <a:r>
                        <a:rPr lang="bg-BG" sz="1800" baseline="0" dirty="0" smtClean="0"/>
                        <a:t> на време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Ускоряване</a:t>
                      </a:r>
                      <a:r>
                        <a:rPr lang="bg-BG" baseline="0" dirty="0" smtClean="0"/>
                        <a:t> на работата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Високо</a:t>
                      </a:r>
                      <a:endParaRPr lang="en-US" dirty="0"/>
                    </a:p>
                  </a:txBody>
                  <a:tcPr/>
                </a:tc>
              </a:tr>
              <a:tr h="713298">
                <a:tc>
                  <a:txBody>
                    <a:bodyPr/>
                    <a:lstStyle/>
                    <a:p>
                      <a:r>
                        <a:rPr lang="bg-BG" dirty="0" smtClean="0"/>
                        <a:t>Напускане на член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Търсене на нов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Средно</a:t>
                      </a:r>
                      <a:endParaRPr lang="en-US" dirty="0"/>
                    </a:p>
                  </a:txBody>
                  <a:tcPr/>
                </a:tc>
              </a:tr>
              <a:tr h="713298">
                <a:tc>
                  <a:txBody>
                    <a:bodyPr/>
                    <a:lstStyle/>
                    <a:p>
                      <a:r>
                        <a:rPr lang="bg-BG" dirty="0" smtClean="0"/>
                        <a:t>Здравословни проблеми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Помощ</a:t>
                      </a:r>
                      <a:r>
                        <a:rPr lang="bg-BG" baseline="0" dirty="0" smtClean="0"/>
                        <a:t> с работата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Високо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76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4E5D18-18A5-46E4-8053-3DEB502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Краен Продукт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FFE02837-6909-48F9-9797-6B26488E68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62" y="2060951"/>
            <a:ext cx="5091290" cy="38163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xmlns="" id="{9BE0BCBF-3253-449D-9CE6-FDBF262EE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060951"/>
            <a:ext cx="4951411" cy="37386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22A54-1B17-4D07-A224-9E961750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Краен Продукт</a:t>
            </a:r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xmlns="" id="{DE51327A-6BDD-4C21-965F-E3FD2E81EC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97088"/>
            <a:ext cx="4988682" cy="354171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xmlns="" id="{12FC063A-D274-453D-A1B9-C14479DE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146" y="1877397"/>
            <a:ext cx="4839974" cy="41081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9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792942-67DD-4E3E-9C7A-5270FC2A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4536"/>
            <a:ext cx="9905998" cy="1555550"/>
          </a:xfrm>
        </p:spPr>
        <p:txBody>
          <a:bodyPr/>
          <a:lstStyle/>
          <a:p>
            <a:r>
              <a:rPr lang="bg-BG" dirty="0"/>
              <a:t>Краен Продукт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B783185F-3E2C-4A0D-B75C-97B82F9171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31" y="2015231"/>
            <a:ext cx="5242168" cy="37404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xmlns="" id="{6BE8ED5E-124D-4B81-A89B-B7CFFD01B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23" y="2097088"/>
            <a:ext cx="5084559" cy="36586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4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C6AF1-6E7C-4F87-A066-A70E3A00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Краен Продукт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A2297AB8-5AEF-45FC-9D14-B34CAB31F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9" y="1991874"/>
            <a:ext cx="3540037" cy="325105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xmlns="" id="{19DE8F37-47C1-4E1D-9639-06B833919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93" y="2139731"/>
            <a:ext cx="3909593" cy="29259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xmlns="" id="{CF737557-2B95-4A9F-9D11-A583D8B7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20" y="2097088"/>
            <a:ext cx="4101579" cy="29512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18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413" y="170613"/>
            <a:ext cx="6779873" cy="1478570"/>
          </a:xfrm>
        </p:spPr>
        <p:txBody>
          <a:bodyPr/>
          <a:lstStyle/>
          <a:p>
            <a:pPr algn="ctr"/>
            <a:r>
              <a:rPr lang="bg-BG" dirty="0" smtClean="0"/>
              <a:t>Главна Структура на проекта</a:t>
            </a:r>
            <a:endParaRPr lang="en-US" dirty="0"/>
          </a:p>
        </p:txBody>
      </p:sp>
      <p:pic>
        <p:nvPicPr>
          <p:cNvPr id="4" name="Picture 3" descr="mode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63224"/>
            <a:ext cx="5959929" cy="50192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65964" y="1649183"/>
            <a:ext cx="59027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bg-BG" sz="2800" b="1" dirty="0" smtClean="0"/>
              <a:t>Модули:</a:t>
            </a:r>
          </a:p>
          <a:p>
            <a:pPr lvl="0"/>
            <a:endParaRPr lang="bg-BG" sz="2400" b="1" dirty="0" smtClean="0"/>
          </a:p>
          <a:p>
            <a:pPr lvl="1"/>
            <a:r>
              <a:rPr lang="en-US" sz="2400" b="1" dirty="0" smtClean="0"/>
              <a:t>User </a:t>
            </a:r>
            <a:r>
              <a:rPr lang="en-US" sz="2400" b="1" dirty="0"/>
              <a:t>Interface </a:t>
            </a:r>
            <a:r>
              <a:rPr lang="en-US" dirty="0"/>
              <a:t>– </a:t>
            </a:r>
            <a:r>
              <a:rPr lang="bg-BG" dirty="0"/>
              <a:t>Потребителски </a:t>
            </a:r>
            <a:r>
              <a:rPr lang="bg-BG" dirty="0" smtClean="0"/>
              <a:t>интерфейс</a:t>
            </a:r>
          </a:p>
          <a:p>
            <a:pPr lvl="1"/>
            <a:endParaRPr lang="en-US" dirty="0" smtClean="0"/>
          </a:p>
          <a:p>
            <a:pPr lvl="1"/>
            <a:r>
              <a:rPr lang="en-US" sz="2400" b="1" dirty="0" smtClean="0"/>
              <a:t>Business </a:t>
            </a:r>
            <a:r>
              <a:rPr lang="en-US" sz="2400" b="1" dirty="0"/>
              <a:t>Logic </a:t>
            </a:r>
            <a:r>
              <a:rPr lang="en-US" dirty="0" smtClean="0"/>
              <a:t>–</a:t>
            </a:r>
            <a:r>
              <a:rPr lang="bg-BG" dirty="0" smtClean="0"/>
              <a:t> за бизнес </a:t>
            </a:r>
            <a:r>
              <a:rPr lang="bg-BG" dirty="0"/>
              <a:t>идеите и правилата. </a:t>
            </a:r>
            <a:endParaRPr lang="bg-BG" dirty="0" smtClean="0"/>
          </a:p>
          <a:p>
            <a:pPr lvl="1"/>
            <a:endParaRPr lang="en-US" dirty="0"/>
          </a:p>
          <a:p>
            <a:pPr lvl="1"/>
            <a:r>
              <a:rPr lang="en-US" sz="2400" b="1" dirty="0"/>
              <a:t>Services</a:t>
            </a:r>
            <a:r>
              <a:rPr lang="en-US" dirty="0"/>
              <a:t> </a:t>
            </a:r>
            <a:r>
              <a:rPr lang="bg-BG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за странични операции</a:t>
            </a:r>
          </a:p>
          <a:p>
            <a:pPr lvl="1"/>
            <a:endParaRPr lang="en-US" dirty="0"/>
          </a:p>
          <a:p>
            <a:pPr lvl="1"/>
            <a:r>
              <a:rPr lang="en-US" sz="2400" b="1" dirty="0"/>
              <a:t>DAO</a:t>
            </a:r>
            <a:r>
              <a:rPr lang="bg-BG" sz="2400" b="1" dirty="0"/>
              <a:t>(</a:t>
            </a:r>
            <a:r>
              <a:rPr lang="en-US" sz="2400" b="1" dirty="0"/>
              <a:t>Data Access Object</a:t>
            </a:r>
            <a:r>
              <a:rPr lang="bg-BG" sz="2400" b="1" dirty="0"/>
              <a:t>) </a:t>
            </a:r>
            <a:r>
              <a:rPr lang="bg-BG" dirty="0" smtClean="0"/>
              <a:t>– за извършване </a:t>
            </a:r>
            <a:r>
              <a:rPr lang="bg-BG" dirty="0"/>
              <a:t>на операции с базата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0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Трудности при реализацията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248" y="2616880"/>
            <a:ext cx="9905999" cy="2526620"/>
          </a:xfrm>
        </p:spPr>
        <p:txBody>
          <a:bodyPr/>
          <a:lstStyle/>
          <a:p>
            <a:r>
              <a:rPr lang="bg-BG" dirty="0" smtClean="0"/>
              <a:t>Трудност при конфигурацията на </a:t>
            </a:r>
            <a:r>
              <a:rPr lang="en-US" dirty="0" smtClean="0"/>
              <a:t>Log4J</a:t>
            </a:r>
            <a:r>
              <a:rPr lang="bg-BG" dirty="0" smtClean="0"/>
              <a:t>2</a:t>
            </a:r>
          </a:p>
          <a:p>
            <a:r>
              <a:rPr lang="bg-BG" dirty="0" smtClean="0"/>
              <a:t>Трудност при търсене на начин за реализация на търсачката на коли</a:t>
            </a:r>
          </a:p>
          <a:p>
            <a:r>
              <a:rPr lang="bg-BG" dirty="0" smtClean="0"/>
              <a:t>Трудност при работа с някои функционалности на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7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952E5-5990-444A-BD35-72F74617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Възможни бъдещи подобрения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779D27-9EA4-473F-90EE-8783A20F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Добавяне на снимки за всяка кола.</a:t>
            </a:r>
          </a:p>
          <a:p>
            <a:r>
              <a:rPr lang="bg-BG" dirty="0"/>
              <a:t>Имплементация на регистриране на потребител (собственик). И потребителят да има възможност да добавя свои автомобили.</a:t>
            </a:r>
          </a:p>
          <a:p>
            <a:r>
              <a:rPr lang="bg-BG" dirty="0"/>
              <a:t>Потребителят и администраторът да имат способност да актуализират обяви.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4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C6077-1E84-47FC-8FDE-A016B7D4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9DBB8-E1BA-47F0-810E-33114265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Системата позволява добавяне и търсене на автомобили по дадени критерии. Администраторът на системата има право да манипулира данните в системата, а потребителят има право на търсене.</a:t>
            </a:r>
          </a:p>
          <a:p>
            <a:r>
              <a:rPr lang="bg-BG" dirty="0"/>
              <a:t>Функционалности на приложението:</a:t>
            </a:r>
          </a:p>
          <a:p>
            <a:pPr lvl="1"/>
            <a:r>
              <a:rPr lang="bg-BG" dirty="0"/>
              <a:t>Влизане в системата като администратор или потребител.</a:t>
            </a:r>
          </a:p>
          <a:p>
            <a:pPr lvl="1"/>
            <a:r>
              <a:rPr lang="bg-BG" dirty="0"/>
              <a:t>Добавяне на автомобили в системата.</a:t>
            </a:r>
          </a:p>
          <a:p>
            <a:pPr lvl="1"/>
            <a:r>
              <a:rPr lang="bg-BG" dirty="0"/>
              <a:t>Изтриване и търсене.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1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CBE900C-27A7-4886-BC99-30EA102C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БЛАГОДАРИМ ЗА ВНИМАНИЕТО!</a:t>
            </a:r>
            <a:endParaRPr lang="en-US" sz="5400" dirty="0"/>
          </a:p>
        </p:txBody>
      </p:sp>
      <p:pic>
        <p:nvPicPr>
          <p:cNvPr id="11268" name="Picture 4" descr="Ferrari PNG Transparent Image | PNG Mart">
            <a:extLst>
              <a:ext uri="{FF2B5EF4-FFF2-40B4-BE49-F238E27FC236}">
                <a16:creationId xmlns:a16="http://schemas.microsoft.com/office/drawing/2014/main" xmlns="" id="{CBB44981-6613-412A-9F66-46C70E17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02" y="3880836"/>
            <a:ext cx="48768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1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A2B83-7A4E-4CD6-8B29-9EB7E808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Екип и роли</a:t>
            </a:r>
            <a:br>
              <a:rPr lang="bg-BG" dirty="0"/>
            </a:b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13ACBBCA-0B3D-4AA2-BCC1-9921D33E3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Славян Христов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678CCEB6-5D9F-42E6-B141-3FC745ABB310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Front-end </a:t>
            </a:r>
            <a:r>
              <a:rPr lang="bg-BG" sz="1600" dirty="0"/>
              <a:t>разработчик, тестер, мениджър.</a:t>
            </a:r>
            <a:endParaRPr lang="en-US" sz="160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897D80CD-B5E7-4779-A99D-42908D623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Калоян Димитров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13C6071B-8888-440B-AAE5-40C6907122AB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Back-end </a:t>
            </a:r>
            <a:r>
              <a:rPr lang="bg-BG" sz="1600" dirty="0"/>
              <a:t>разработчик, тестер, мениджър.</a:t>
            </a:r>
            <a:endParaRPr lang="en-US" sz="16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F69D33C6-6CF5-40B0-811E-522B582DD3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Радослав Иванов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9C3E6C95-C5C9-4536-9F8F-96F170FF333F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/>
          </a:bodyPr>
          <a:lstStyle/>
          <a:p>
            <a:r>
              <a:rPr lang="bg-BG" sz="1600" dirty="0"/>
              <a:t>Архитект, </a:t>
            </a:r>
            <a:r>
              <a:rPr lang="en-US" sz="1600" dirty="0"/>
              <a:t>support </a:t>
            </a:r>
            <a:r>
              <a:rPr lang="bg-BG" sz="1600" dirty="0"/>
              <a:t>разработчик, тестер.</a:t>
            </a:r>
            <a:endParaRPr 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4EA1FB9E-8A58-43B7-A63C-ED7D99B89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799" y="1665343"/>
            <a:ext cx="2192968" cy="27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385F31D3-B64E-418F-A83F-7E9A5401E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6" y="1882388"/>
            <a:ext cx="2689933" cy="245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12A1A81-F618-4500-B753-47C8A1533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386" y="1844491"/>
            <a:ext cx="2531293" cy="249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DE170-903D-4228-8173-2BE71F1F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Система ЗА управление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D81771-A0A9-4849-8F2C-56D9F5061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Jira:</a:t>
            </a:r>
          </a:p>
          <a:p>
            <a:pPr lvl="1"/>
            <a:r>
              <a:rPr lang="en-US" dirty="0"/>
              <a:t>Jira </a:t>
            </a:r>
            <a:r>
              <a:rPr lang="bg-BG" dirty="0"/>
              <a:t>притежава прекрасен и удобен интерфейс.</a:t>
            </a:r>
          </a:p>
          <a:p>
            <a:pPr lvl="1"/>
            <a:r>
              <a:rPr lang="bg-BG" dirty="0"/>
              <a:t>Съдържа полезни функционалности за управление на софтуерните проекти.</a:t>
            </a:r>
          </a:p>
          <a:p>
            <a:pPr lvl="1"/>
            <a:r>
              <a:rPr lang="bg-BG" dirty="0"/>
              <a:t>Широко разпространена и има безплатна версия.</a:t>
            </a:r>
          </a:p>
          <a:p>
            <a:pPr lvl="1"/>
            <a:r>
              <a:rPr lang="bg-BG" dirty="0"/>
              <a:t>Разполага с възможност за избиране на предпочитана методология за работа.</a:t>
            </a:r>
            <a:endParaRPr lang="en-US" dirty="0"/>
          </a:p>
        </p:txBody>
      </p:sp>
      <p:pic>
        <p:nvPicPr>
          <p:cNvPr id="4100" name="Picture 4" descr="Atlassian Jira and Jira Plugins - Porsche BG IT Support">
            <a:extLst>
              <a:ext uri="{FF2B5EF4-FFF2-40B4-BE49-F238E27FC236}">
                <a16:creationId xmlns:a16="http://schemas.microsoft.com/office/drawing/2014/main" xmlns="" id="{5DE443AD-E638-4635-B657-A53BC909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620" y="4791312"/>
            <a:ext cx="4371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1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677DB-77A2-4588-B2D6-CE543140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Система за управление на проекта</a:t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2ED26382-3A0C-4B95-BAA1-DAE6B286C3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242875"/>
            <a:ext cx="9905997" cy="50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7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14E0E-A35E-40E7-B4CB-2B4214E7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Система за контрол на версиите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8B9ED9-9F09-4A14-8A82-72390E9B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Чрез Git е възможно един или много разработчици да прилагат промени в кода на файловете на един проект, по начин, чрез който се избягват несъответствия и конфликти от промените.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Една от най-използваните системи за контрол на версиите.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Децентрализирана система.</a:t>
            </a:r>
            <a:endParaRPr lang="en-US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2F0580CB-95F0-4F0D-8433-12CBC112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27" y="5121092"/>
            <a:ext cx="3514679" cy="147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7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FE635-D361-4C84-B856-4F04B855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699"/>
            <a:ext cx="9905998" cy="1478570"/>
          </a:xfrm>
        </p:spPr>
        <p:txBody>
          <a:bodyPr/>
          <a:lstStyle/>
          <a:p>
            <a:r>
              <a:rPr lang="bg-BG" dirty="0"/>
              <a:t>Методология за разработка – </a:t>
            </a:r>
            <a:r>
              <a:rPr lang="en-US" dirty="0"/>
              <a:t>“Scrum”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800B02-D286-42BA-958C-FC6A9641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387" y="3778363"/>
            <a:ext cx="9905999" cy="2109449"/>
          </a:xfrm>
        </p:spPr>
        <p:txBody>
          <a:bodyPr/>
          <a:lstStyle/>
          <a:p>
            <a:r>
              <a:rPr lang="bg-BG" dirty="0"/>
              <a:t>Недостатък на метода „</a:t>
            </a:r>
            <a:r>
              <a:rPr lang="en-US" dirty="0"/>
              <a:t>Scrum”:</a:t>
            </a:r>
            <a:endParaRPr lang="bg-BG" dirty="0"/>
          </a:p>
          <a:p>
            <a:pPr lvl="1"/>
            <a:r>
              <a:rPr lang="ru-RU" b="0" i="0" dirty="0">
                <a:effectLst/>
                <a:latin typeface="Whitney"/>
              </a:rPr>
              <a:t>Недостатък на този подход е, че трудно може да се определи точна крайна дата на проекта.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9920E93-77D0-42A1-8036-148DC2966D96}"/>
              </a:ext>
            </a:extLst>
          </p:cNvPr>
          <p:cNvSpPr txBox="1">
            <a:spLocks/>
          </p:cNvSpPr>
          <p:nvPr/>
        </p:nvSpPr>
        <p:spPr>
          <a:xfrm>
            <a:off x="1311567" y="1780450"/>
            <a:ext cx="9905999" cy="210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Предимство на метода „</a:t>
            </a:r>
            <a:r>
              <a:rPr lang="en-US" dirty="0"/>
              <a:t>Scrum”:</a:t>
            </a:r>
          </a:p>
          <a:p>
            <a:pPr lvl="1"/>
            <a:r>
              <a:rPr lang="ru-RU" dirty="0">
                <a:latin typeface="Whitney"/>
              </a:rPr>
              <a:t>Предимството на подхода е, че при „Скръм“ , за разлика от „Waterfall”, за всяка една част от проекта се извършва планиране, проектиране, разработване, тестване и ревю.</a:t>
            </a:r>
          </a:p>
        </p:txBody>
      </p:sp>
    </p:spTree>
    <p:extLst>
      <p:ext uri="{BB962C8B-B14F-4D97-AF65-F5344CB8AC3E}">
        <p14:creationId xmlns:p14="http://schemas.microsoft.com/office/powerpoint/2010/main" val="31060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586A7A-F166-40A9-BD17-0822B5DD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Средства за Реализация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C481C45D-35DB-4413-804C-6DCCB067E1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2" y="1753507"/>
            <a:ext cx="3671705" cy="15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846968FA-0BDD-4278-B028-7D9C8E8AE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38" y="2133315"/>
            <a:ext cx="1347510" cy="134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xmlns="" id="{149F423F-361B-4BF9-9B79-3FE229CE3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819" y="1887537"/>
            <a:ext cx="1618551" cy="161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xmlns="" id="{CED64635-ADB2-4107-A3DF-BAFF0B276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541" y="2283247"/>
            <a:ext cx="2474095" cy="10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xmlns="" id="{03DC8AB9-CF4D-4C21-9869-F2731480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5" y="3506088"/>
            <a:ext cx="2332053" cy="155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xmlns="" id="{8AA6EED0-EB81-41BA-8BAF-188641E3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505" y="4309867"/>
            <a:ext cx="2618776" cy="6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xmlns="" id="{0D344F4B-22A4-4F17-91C2-DCAF4A66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18" y="4061684"/>
            <a:ext cx="3358718" cy="93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xmlns="" id="{504F225A-717F-4EBA-9542-3714DCA3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31" y="5216002"/>
            <a:ext cx="3533313" cy="135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JUnit 5">
            <a:extLst>
              <a:ext uri="{FF2B5EF4-FFF2-40B4-BE49-F238E27FC236}">
                <a16:creationId xmlns:a16="http://schemas.microsoft.com/office/drawing/2014/main" xmlns="" id="{A04A9489-B199-42BA-8F5D-8B17B86C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476" y="5203080"/>
            <a:ext cx="1370119" cy="13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Image Result For Css3 Icon - Css Logo Transparent Background, HD Png  Download - Full Size Transparent Png for free (#1937198) - PNGIX">
            <a:extLst>
              <a:ext uri="{FF2B5EF4-FFF2-40B4-BE49-F238E27FC236}">
                <a16:creationId xmlns:a16="http://schemas.microsoft.com/office/drawing/2014/main" xmlns="" id="{03E1B522-17B4-4967-80A8-B5F7055D2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711" y="5185883"/>
            <a:ext cx="1240877" cy="138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20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98661C-0E22-4830-9713-A881B890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34" y="300111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Разпределение на работата и времеви отчет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79" y="1804308"/>
            <a:ext cx="8401049" cy="447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4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</TotalTime>
  <Words>477</Words>
  <Application>Microsoft Office PowerPoint</Application>
  <PresentationFormat>Custom</PresentationFormat>
  <Paragraphs>83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Circuit</vt:lpstr>
      <vt:lpstr>Car Search System (CSS) </vt:lpstr>
      <vt:lpstr>Описание на проекта</vt:lpstr>
      <vt:lpstr>Екип и роли </vt:lpstr>
      <vt:lpstr>Система ЗА управление на проекта</vt:lpstr>
      <vt:lpstr>Система за управление на проекта  </vt:lpstr>
      <vt:lpstr>Система за контрол на версиите</vt:lpstr>
      <vt:lpstr>Методология за разработка – “Scrum”</vt:lpstr>
      <vt:lpstr>Средства за Реализация</vt:lpstr>
      <vt:lpstr>Разпределение на работата и времеви отчет</vt:lpstr>
      <vt:lpstr>Критичен път</vt:lpstr>
      <vt:lpstr>Бюджетиране</vt:lpstr>
      <vt:lpstr>ПРОФИЛ НА РИСКА</vt:lpstr>
      <vt:lpstr>Краен Продукт</vt:lpstr>
      <vt:lpstr>Краен Продукт</vt:lpstr>
      <vt:lpstr>Краен Продукт</vt:lpstr>
      <vt:lpstr>Краен Продукт</vt:lpstr>
      <vt:lpstr>Главна Структура на проекта</vt:lpstr>
      <vt:lpstr>Трудности при реализацията</vt:lpstr>
      <vt:lpstr>Възможни бъдещи подобрения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Search System</dc:title>
  <dc:creator>slavqnhristov@gmail.com</dc:creator>
  <cp:lastModifiedBy>Kokicha</cp:lastModifiedBy>
  <cp:revision>20</cp:revision>
  <dcterms:created xsi:type="dcterms:W3CDTF">2021-05-23T11:27:47Z</dcterms:created>
  <dcterms:modified xsi:type="dcterms:W3CDTF">2021-05-29T13:59:42Z</dcterms:modified>
</cp:coreProperties>
</file>