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78" r:id="rId18"/>
    <p:sldId id="279" r:id="rId19"/>
    <p:sldId id="271"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ен стил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183" autoAdjust="0"/>
    <p:restoredTop sz="94660"/>
  </p:normalViewPr>
  <p:slideViewPr>
    <p:cSldViewPr snapToGrid="0">
      <p:cViewPr varScale="1">
        <p:scale>
          <a:sx n="116" d="100"/>
          <a:sy n="116" d="100"/>
        </p:scale>
        <p:origin x="-372"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Контейнер за 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25E4F-239C-4D5C-8E6C-7A550F3C159D}" type="datetimeFigureOut">
              <a:rPr lang="bg-BG"/>
              <a:pPr/>
              <a:t>22.4.2016 г.</a:t>
            </a:fld>
            <a:endParaRPr lang="bg-BG"/>
          </a:p>
        </p:txBody>
      </p:sp>
      <p:sp>
        <p:nvSpPr>
          <p:cNvPr id="4" name="Контейнер за изображение на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Контейнер за бележ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p>
        </p:txBody>
      </p:sp>
      <p:sp>
        <p:nvSpPr>
          <p:cNvPr id="6" name="Контейнер за долния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Контейнер за номер н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4A478-D609-48B5-8BF8-81A1AA72DD2B}" type="slidenum">
              <a:rPr lang="bg-BG"/>
              <a:pPr/>
              <a:t>‹#›</a:t>
            </a:fld>
            <a:endParaRPr lang="bg-BG"/>
          </a:p>
        </p:txBody>
      </p:sp>
    </p:spTree>
    <p:extLst>
      <p:ext uri="{BB962C8B-B14F-4D97-AF65-F5344CB8AC3E}">
        <p14:creationId xmlns:p14="http://schemas.microsoft.com/office/powerpoint/2010/main" xmlns="" val="184884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a:xfrm>
            <a:off x="685800" y="1143000"/>
            <a:ext cx="5486400" cy="3086100"/>
          </a:xfrm>
        </p:spPr>
      </p:sp>
      <p:sp>
        <p:nvSpPr>
          <p:cNvPr id="3" name="Контейнер за бележки 2"/>
          <p:cNvSpPr>
            <a:spLocks noGrp="1"/>
          </p:cNvSpPr>
          <p:nvPr>
            <p:ph type="body" idx="1"/>
          </p:nvPr>
        </p:nvSpPr>
        <p:spPr/>
        <p:txBody>
          <a:bodyPr/>
          <a:lstStyle/>
          <a:p>
            <a:endParaRPr lang="bg-BG"/>
          </a:p>
        </p:txBody>
      </p:sp>
      <p:sp>
        <p:nvSpPr>
          <p:cNvPr id="4" name="Контейнер за номер на слайда 3"/>
          <p:cNvSpPr>
            <a:spLocks noGrp="1"/>
          </p:cNvSpPr>
          <p:nvPr>
            <p:ph type="sldNum" sz="quarter" idx="10"/>
          </p:nvPr>
        </p:nvSpPr>
        <p:spPr/>
        <p:txBody>
          <a:bodyPr/>
          <a:lstStyle/>
          <a:p>
            <a:fld id="{E524A478-D609-48B5-8BF8-81A1AA72DD2B}" type="slidenum">
              <a:rPr lang="bg-BG"/>
              <a:pPr/>
              <a:t>1</a:t>
            </a:fld>
            <a:endParaRPr lang="bg-BG"/>
          </a:p>
        </p:txBody>
      </p:sp>
    </p:spTree>
    <p:extLst>
      <p:ext uri="{BB962C8B-B14F-4D97-AF65-F5344CB8AC3E}">
        <p14:creationId xmlns:p14="http://schemas.microsoft.com/office/powerpoint/2010/main" xmlns="" val="4069672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a:xfrm>
            <a:off x="685800" y="1143000"/>
            <a:ext cx="5486400" cy="3086100"/>
          </a:xfrm>
        </p:spPr>
      </p:sp>
      <p:sp>
        <p:nvSpPr>
          <p:cNvPr id="3" name="Контейнер за бележки 2"/>
          <p:cNvSpPr>
            <a:spLocks noGrp="1"/>
          </p:cNvSpPr>
          <p:nvPr>
            <p:ph type="body" idx="1"/>
          </p:nvPr>
        </p:nvSpPr>
        <p:spPr/>
        <p:txBody>
          <a:bodyPr/>
          <a:lstStyle/>
          <a:p>
            <a:endParaRPr lang="bg-BG"/>
          </a:p>
        </p:txBody>
      </p:sp>
      <p:sp>
        <p:nvSpPr>
          <p:cNvPr id="4" name="Контейнер за номер на слайда 3"/>
          <p:cNvSpPr>
            <a:spLocks noGrp="1"/>
          </p:cNvSpPr>
          <p:nvPr>
            <p:ph type="sldNum" sz="quarter" idx="10"/>
          </p:nvPr>
        </p:nvSpPr>
        <p:spPr/>
        <p:txBody>
          <a:bodyPr/>
          <a:lstStyle/>
          <a:p>
            <a:fld id="{E524A478-D609-48B5-8BF8-81A1AA72DD2B}" type="slidenum">
              <a:rPr lang="bg-BG"/>
              <a:pPr/>
              <a:t>2</a:t>
            </a:fld>
            <a:endParaRPr lang="bg-BG"/>
          </a:p>
        </p:txBody>
      </p:sp>
    </p:spTree>
    <p:extLst>
      <p:ext uri="{BB962C8B-B14F-4D97-AF65-F5344CB8AC3E}">
        <p14:creationId xmlns:p14="http://schemas.microsoft.com/office/powerpoint/2010/main" xmlns="" val="3804480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a:xfrm>
            <a:off x="685800" y="1143000"/>
            <a:ext cx="5486400" cy="3086100"/>
          </a:xfrm>
        </p:spPr>
      </p:sp>
      <p:sp>
        <p:nvSpPr>
          <p:cNvPr id="3" name="Контейнер за бележки 2"/>
          <p:cNvSpPr>
            <a:spLocks noGrp="1"/>
          </p:cNvSpPr>
          <p:nvPr>
            <p:ph type="body" idx="1"/>
          </p:nvPr>
        </p:nvSpPr>
        <p:spPr/>
        <p:txBody>
          <a:bodyPr/>
          <a:lstStyle/>
          <a:p>
            <a:endParaRPr lang="bg-BG"/>
          </a:p>
        </p:txBody>
      </p:sp>
      <p:sp>
        <p:nvSpPr>
          <p:cNvPr id="4" name="Контейнер за номер на слайда 3"/>
          <p:cNvSpPr>
            <a:spLocks noGrp="1"/>
          </p:cNvSpPr>
          <p:nvPr>
            <p:ph type="sldNum" sz="quarter" idx="10"/>
          </p:nvPr>
        </p:nvSpPr>
        <p:spPr/>
        <p:txBody>
          <a:bodyPr/>
          <a:lstStyle/>
          <a:p>
            <a:fld id="{E524A478-D609-48B5-8BF8-81A1AA72DD2B}" type="slidenum">
              <a:rPr lang="bg-BG"/>
              <a:pPr/>
              <a:t>3</a:t>
            </a:fld>
            <a:endParaRPr lang="bg-BG"/>
          </a:p>
        </p:txBody>
      </p:sp>
    </p:spTree>
    <p:extLst>
      <p:ext uri="{BB962C8B-B14F-4D97-AF65-F5344CB8AC3E}">
        <p14:creationId xmlns:p14="http://schemas.microsoft.com/office/powerpoint/2010/main" xmlns="" val="625273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a:xfrm>
            <a:off x="685800" y="1143000"/>
            <a:ext cx="5486400" cy="3086100"/>
          </a:xfrm>
        </p:spPr>
      </p:sp>
      <p:sp>
        <p:nvSpPr>
          <p:cNvPr id="3" name="Контейнер за бележки 2"/>
          <p:cNvSpPr>
            <a:spLocks noGrp="1"/>
          </p:cNvSpPr>
          <p:nvPr>
            <p:ph type="body" idx="1"/>
          </p:nvPr>
        </p:nvSpPr>
        <p:spPr/>
        <p:txBody>
          <a:bodyPr/>
          <a:lstStyle/>
          <a:p>
            <a:endParaRPr lang="bg-BG"/>
          </a:p>
        </p:txBody>
      </p:sp>
      <p:sp>
        <p:nvSpPr>
          <p:cNvPr id="4" name="Контейнер за номер на слайда 3"/>
          <p:cNvSpPr>
            <a:spLocks noGrp="1"/>
          </p:cNvSpPr>
          <p:nvPr>
            <p:ph type="sldNum" sz="quarter" idx="10"/>
          </p:nvPr>
        </p:nvSpPr>
        <p:spPr/>
        <p:txBody>
          <a:bodyPr/>
          <a:lstStyle/>
          <a:p>
            <a:fld id="{E524A478-D609-48B5-8BF8-81A1AA72DD2B}" type="slidenum">
              <a:rPr lang="bg-BG"/>
              <a:pPr/>
              <a:t>4</a:t>
            </a:fld>
            <a:endParaRPr lang="bg-BG"/>
          </a:p>
        </p:txBody>
      </p:sp>
    </p:spTree>
    <p:extLst>
      <p:ext uri="{BB962C8B-B14F-4D97-AF65-F5344CB8AC3E}">
        <p14:creationId xmlns:p14="http://schemas.microsoft.com/office/powerpoint/2010/main" xmlns="" val="3292078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a:xfrm>
            <a:off x="685800" y="1143000"/>
            <a:ext cx="5486400" cy="3086100"/>
          </a:xfrm>
        </p:spPr>
      </p:sp>
      <p:sp>
        <p:nvSpPr>
          <p:cNvPr id="3" name="Контейнер за бележки 2"/>
          <p:cNvSpPr>
            <a:spLocks noGrp="1"/>
          </p:cNvSpPr>
          <p:nvPr>
            <p:ph type="body" idx="1"/>
          </p:nvPr>
        </p:nvSpPr>
        <p:spPr/>
        <p:txBody>
          <a:bodyPr/>
          <a:lstStyle/>
          <a:p>
            <a:endParaRPr lang="bg-BG"/>
          </a:p>
        </p:txBody>
      </p:sp>
      <p:sp>
        <p:nvSpPr>
          <p:cNvPr id="4" name="Контейнер за номер на слайда 3"/>
          <p:cNvSpPr>
            <a:spLocks noGrp="1"/>
          </p:cNvSpPr>
          <p:nvPr>
            <p:ph type="sldNum" sz="quarter" idx="10"/>
          </p:nvPr>
        </p:nvSpPr>
        <p:spPr/>
        <p:txBody>
          <a:bodyPr/>
          <a:lstStyle/>
          <a:p>
            <a:fld id="{E524A478-D609-48B5-8BF8-81A1AA72DD2B}" type="slidenum">
              <a:rPr lang="bg-BG"/>
              <a:pPr/>
              <a:t>5</a:t>
            </a:fld>
            <a:endParaRPr lang="bg-BG"/>
          </a:p>
        </p:txBody>
      </p:sp>
    </p:spTree>
    <p:extLst>
      <p:ext uri="{BB962C8B-B14F-4D97-AF65-F5344CB8AC3E}">
        <p14:creationId xmlns:p14="http://schemas.microsoft.com/office/powerpoint/2010/main" xmlns="" val="207604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8B9EBBA-996F-894A-B54A-D6246ED52CEA}" type="datetimeFigureOut">
              <a:rPr lang="en-US" smtClean="0"/>
              <a:pPr/>
              <a:t>4/22/2016</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C52C72-DE31-F449-A4ED-4C594FD91407}" type="datetimeFigureOut">
              <a:rPr lang="en-US" smtClean="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62726E-379B-B349-9EED-81ED093FA806}" type="datetimeFigureOut">
              <a:rPr lang="en-US" smtClean="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3A1323-8D79-1946-B0D7-40001CF92E9D}" type="datetimeFigureOut">
              <a:rPr lang="en-US" smtClean="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7302355-E14B-8545-A8F8-0FE83CC9D524}" type="datetimeFigureOut">
              <a:rPr lang="en-US" smtClean="0"/>
              <a:pPr/>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2640F58-564D-2B4F-AE67-E407BA4FCF45}" type="datetimeFigureOut">
              <a:rPr lang="en-US" smtClean="0"/>
              <a:pPr/>
              <a:t>4/22/2016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13A34C8-038E-2045-AF43-DF7DBB8E0E9E}" type="datetimeFigureOut">
              <a:rPr lang="en-US" smtClean="0"/>
              <a:pPr/>
              <a:t>4/22/2016</a:t>
            </a:fld>
            <a:endParaRPr lang="en-US" dirty="0"/>
          </a:p>
        </p:txBody>
      </p:sp>
      <p:sp>
        <p:nvSpPr>
          <p:cNvPr id="8" name="Slide Number Placeholder 7"/>
          <p:cNvSpPr>
            <a:spLocks noGrp="1"/>
          </p:cNvSpPr>
          <p:nvPr>
            <p:ph type="sldNum" sz="quarter" idx="11"/>
          </p:nvPr>
        </p:nvSpPr>
        <p:spPr/>
        <p:txBody>
          <a:bodyPr/>
          <a:lstStyle/>
          <a:p>
            <a:fld id="{D57F1E4F-1CFF-5643-939E-217C01CDF565}"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0DF5E60-9974-AC48-9591-99C2BB44B7CF}" type="datetimeFigureOut">
              <a:rPr lang="en-US" smtClean="0"/>
              <a:pPr/>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875264" y="6422065"/>
            <a:ext cx="1016000" cy="3651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18C79C5D-2A6F-F04D-97DA-BEF2467B64E4}" type="datetimeFigureOut">
              <a:rPr lang="en-US" smtClean="0"/>
              <a:pPr/>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9B482E8-6E0E-1B4F-B1FD-C69DB9E858D9}" type="datetimeFigureOut">
              <a:rPr lang="en-US" smtClean="0"/>
              <a:pPr/>
              <a:t>4/22/2016</a:t>
            </a:fld>
            <a:endParaRPr lang="en-US" dirty="0"/>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i="1" dirty="0">
                <a:solidFill>
                  <a:srgbClr val="000000"/>
                </a:solidFill>
                <a:latin typeface="Calibri" charset="0"/>
              </a:rPr>
              <a:t>СЛИВЕН БЕСТ АУТО ООД</a:t>
            </a:r>
          </a:p>
        </p:txBody>
      </p:sp>
      <p:sp>
        <p:nvSpPr>
          <p:cNvPr id="3" name="Subtitle 2"/>
          <p:cNvSpPr>
            <a:spLocks noGrp="1"/>
          </p:cNvSpPr>
          <p:nvPr>
            <p:ph type="subTitle" idx="1"/>
          </p:nvPr>
        </p:nvSpPr>
        <p:spPr/>
        <p:txBody>
          <a:bodyPr/>
          <a:lstStyle/>
          <a:p>
            <a:r>
              <a:rPr lang="en-US" b="1" i="1" dirty="0" err="1"/>
              <a:t>Вносител</a:t>
            </a:r>
            <a:r>
              <a:rPr lang="en-US" b="1" i="1" dirty="0"/>
              <a:t> </a:t>
            </a:r>
            <a:r>
              <a:rPr lang="en-US" b="1" i="1" dirty="0" err="1"/>
              <a:t>на</a:t>
            </a:r>
            <a:r>
              <a:rPr lang="en-US" b="1" i="1" dirty="0"/>
              <a:t> Opel и C</a:t>
            </a:r>
            <a:r>
              <a:rPr lang="en-US" b="1" i="1" dirty="0">
                <a:latin typeface="Century Gothic" charset="0"/>
              </a:rPr>
              <a:t>hevrolet</a:t>
            </a:r>
            <a:endParaRPr lang="bg-BG" b="1" i="1" dirty="0">
              <a:latin typeface="Century Gothic" charset="0"/>
            </a:endParaRPr>
          </a:p>
        </p:txBody>
      </p:sp>
      <p:pic>
        <p:nvPicPr>
          <p:cNvPr id="2051" name="Picture 3" descr="C:\Users\user\Desktop\car_logo_PNG1659.png"/>
          <p:cNvPicPr>
            <a:picLocks noChangeAspect="1" noChangeArrowheads="1"/>
          </p:cNvPicPr>
          <p:nvPr/>
        </p:nvPicPr>
        <p:blipFill>
          <a:blip r:embed="rId3"/>
          <a:srcRect/>
          <a:stretch>
            <a:fillRect/>
          </a:stretch>
        </p:blipFill>
        <p:spPr bwMode="auto">
          <a:xfrm>
            <a:off x="9522941" y="98854"/>
            <a:ext cx="2172939" cy="1867117"/>
          </a:xfrm>
          <a:prstGeom prst="rect">
            <a:avLst/>
          </a:prstGeom>
          <a:noFill/>
        </p:spPr>
      </p:pic>
    </p:spTree>
    <p:extLst>
      <p:ext uri="{BB962C8B-B14F-4D97-AF65-F5344CB8AC3E}">
        <p14:creationId xmlns:p14="http://schemas.microsoft.com/office/powerpoint/2010/main" xmlns="" val="2029002549"/>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324" y="1626973"/>
            <a:ext cx="10870779" cy="5231027"/>
          </a:xfrm>
        </p:spPr>
        <p:txBody>
          <a:bodyPr>
            <a:normAutofit/>
          </a:bodyPr>
          <a:lstStyle/>
          <a:p>
            <a:pPr lvl="0"/>
            <a:r>
              <a:rPr lang="bg-BG" sz="1600" b="1" dirty="0" smtClean="0"/>
              <a:t>6. Продукт, който се предлага</a:t>
            </a:r>
            <a:endParaRPr lang="bg-BG" sz="1600" dirty="0" smtClean="0"/>
          </a:p>
          <a:p>
            <a:r>
              <a:rPr lang="bg-BG" sz="1600" dirty="0" smtClean="0"/>
              <a:t>	Марките Опел и Шевролет са иновативни, надеждни, сигурни и предпочитани на българския пазар.</a:t>
            </a:r>
          </a:p>
          <a:p>
            <a:r>
              <a:rPr lang="bg-BG" sz="1600" dirty="0" smtClean="0"/>
              <a:t>	Опел като търговска марка предлага следните ценности даващи емоционалния облик в начина на възприемането им от нашите клиенти. Това са Творчеството, Качеството, Динамизма, Гъвкавостта и Партньорството. Тези елементи определят силното послание, а от това се разчита на силна емоционална привликателност от страна на клиентите. Очакванията ни свързани с продажбата на повече бройки автомобили Опел Инсигния реално не се оправдаха. Старта на продажбите на новия Опел Астра също не отговаря на очакванията. Въпреки прекрасните модели, с които разполагаме инициативите, които организирахме /Представяне и Тестово кормуване на Инсигния в края на октомври 2015, Представяне на Новата Астра пред Кауфланд Сливен от 20 до 30 Декември 2015, Изпращане покани на групи клиенти за Тестово кормуване на Инсигния и Астра през Февруари и Март 2016 г./ липсва реален интерес подкрепен с поръчки за тези автомобили. </a:t>
            </a:r>
          </a:p>
          <a:p>
            <a:r>
              <a:rPr lang="bg-BG" sz="1600" dirty="0" smtClean="0"/>
              <a:t>	Ценностите на марката Шевролет са Устременост, Страст, Свързаност, Находчивост и Прямота. Посланията, които носи Шевролет са свързани с т</a:t>
            </a:r>
            <a:r>
              <a:rPr lang="be-BY" sz="1600" dirty="0" smtClean="0"/>
              <a:t>ов</a:t>
            </a:r>
            <a:r>
              <a:rPr lang="bg-BG" sz="1600" dirty="0" smtClean="0"/>
              <a:t>а, че клиентът получава винаги повече отколкото е очаквал за по-малко пари, като въпреки това клиентите на Шевролет биха желали да изразят своята индивидуалност. Най-новият модел Шевролет Круз напълно оправдава съдържанието на тези ценности и надвишава в пълна степен очакванията на клиентите.</a:t>
            </a:r>
            <a:br>
              <a:rPr lang="bg-BG" sz="1600" dirty="0" smtClean="0"/>
            </a:br>
            <a:endParaRPr lang="bg-BG" sz="1600" dirty="0" smtClean="0"/>
          </a:p>
          <a:p>
            <a:endParaRPr lang="bg-BG" sz="1600" dirty="0"/>
          </a:p>
        </p:txBody>
      </p:sp>
      <p:sp>
        <p:nvSpPr>
          <p:cNvPr id="4" name="Заглавие 1"/>
          <p:cNvSpPr txBox="1">
            <a:spLocks/>
          </p:cNvSpPr>
          <p:nvPr/>
        </p:nvSpPr>
        <p:spPr>
          <a:xfrm>
            <a:off x="785287" y="727274"/>
            <a:ext cx="10571999"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bg-BG" sz="4000" b="1" i="0" u="none" strike="noStrike" kern="1200" cap="none" spc="0" normalizeH="0" baseline="0" noProof="0" dirty="0" smtClean="0">
                <a:ln>
                  <a:noFill/>
                </a:ln>
                <a:solidFill>
                  <a:schemeClr val="bg1"/>
                </a:solidFill>
                <a:effectLst/>
                <a:uLnTx/>
                <a:uFillTx/>
                <a:latin typeface="+mj-lt"/>
                <a:ea typeface="+mj-ea"/>
                <a:cs typeface="+mj-cs"/>
              </a:rPr>
              <a:t>ВЪНШЕН АНАЛИЗ</a:t>
            </a:r>
            <a:r>
              <a:rPr kumimoji="0" lang="en-US" sz="4000" b="1" i="0" u="none" strike="noStrike" kern="1200" cap="none" spc="0" normalizeH="0" baseline="0" noProof="0" dirty="0" smtClean="0">
                <a:ln>
                  <a:noFill/>
                </a:ln>
                <a:solidFill>
                  <a:schemeClr val="tx1"/>
                </a:solidFill>
                <a:effectLst/>
                <a:uLnTx/>
                <a:uFillTx/>
                <a:latin typeface="+mj-lt"/>
                <a:ea typeface="+mj-ea"/>
                <a:cs typeface="+mj-cs"/>
              </a:rPr>
              <a:t> </a:t>
            </a:r>
            <a:r>
              <a:rPr kumimoji="0" lang="bg-BG" sz="4000" b="1" i="0" u="none" strike="noStrike" kern="1200" cap="none" spc="0" normalizeH="0" baseline="0" noProof="0" dirty="0" smtClean="0">
                <a:ln>
                  <a:noFill/>
                </a:ln>
                <a:solidFill>
                  <a:srgbClr val="FEFEFE"/>
                </a:solidFill>
                <a:effectLst/>
                <a:uLnTx/>
                <a:uFillTx/>
                <a:latin typeface="+mj-lt"/>
                <a:ea typeface="+mj-ea"/>
                <a:cs typeface="+mj-cs"/>
              </a:rPr>
              <a:t/>
            </a:r>
            <a:br>
              <a:rPr kumimoji="0" lang="bg-BG" sz="4000" b="1" i="0" u="none" strike="noStrike" kern="1200" cap="none" spc="0" normalizeH="0" baseline="0" noProof="0" dirty="0" smtClean="0">
                <a:ln>
                  <a:noFill/>
                </a:ln>
                <a:solidFill>
                  <a:srgbClr val="FEFEFE"/>
                </a:solidFill>
                <a:effectLst/>
                <a:uLnTx/>
                <a:uFillTx/>
                <a:latin typeface="+mj-lt"/>
                <a:ea typeface="+mj-ea"/>
                <a:cs typeface="+mj-cs"/>
              </a:rPr>
            </a:br>
            <a:endParaRPr kumimoji="0" lang="bg-BG" sz="4000" b="1" i="0" u="none" strike="noStrike" kern="1200" cap="none" spc="0" normalizeH="0" baseline="0" noProof="0" dirty="0">
              <a:ln>
                <a:noFill/>
              </a:ln>
              <a:solidFill>
                <a:srgbClr val="FEFEFE"/>
              </a:solidFill>
              <a:effectLst/>
              <a:uLnTx/>
              <a:uFillTx/>
              <a:latin typeface="+mj-lt"/>
              <a:ea typeface="+mj-ea"/>
              <a:cs typeface="+mj-cs"/>
            </a:endParaRPr>
          </a:p>
        </p:txBody>
      </p:sp>
    </p:spTree>
  </p:cSld>
  <p:clrMapOvr>
    <a:masterClrMapping/>
  </p:clrMapOvr>
  <p:transition>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bg-BG" sz="1600" b="1" dirty="0" smtClean="0"/>
              <a:t>7. Административна уредба на търговията с автомобили</a:t>
            </a:r>
            <a:endParaRPr lang="bg-BG" sz="1600" dirty="0" smtClean="0"/>
          </a:p>
          <a:p>
            <a:r>
              <a:rPr lang="bg-BG" sz="1600" dirty="0" smtClean="0"/>
              <a:t>	Административна уредба на търговията с нови автомобили в България за съжаление не насърчава продажбата им. Високите допълнителни разходи при закупуването на нов автомобил на лизинг понякога отказва клиентите. Нормативно не са направени никакви преференции при закупуването им в сравнение с втората употреба. Държавата няма политика към изчистване на остарелия и високорисков автомобилен парк. Затова на този етап все по-масовата продажба на автомобили е тази от „втора  ръка”, а не новите.</a:t>
            </a:r>
            <a:endParaRPr lang="bg-BG" sz="1600" dirty="0"/>
          </a:p>
        </p:txBody>
      </p:sp>
      <p:sp>
        <p:nvSpPr>
          <p:cNvPr id="4" name="Заглавие 1"/>
          <p:cNvSpPr txBox="1">
            <a:spLocks/>
          </p:cNvSpPr>
          <p:nvPr/>
        </p:nvSpPr>
        <p:spPr>
          <a:xfrm>
            <a:off x="785287" y="727274"/>
            <a:ext cx="10571999"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bg-BG" sz="4000" b="1" i="0" u="none" strike="noStrike" kern="1200" cap="none" spc="0" normalizeH="0" baseline="0" noProof="0" dirty="0" smtClean="0">
                <a:ln>
                  <a:noFill/>
                </a:ln>
                <a:solidFill>
                  <a:schemeClr val="bg1"/>
                </a:solidFill>
                <a:effectLst/>
                <a:uLnTx/>
                <a:uFillTx/>
                <a:latin typeface="+mj-lt"/>
                <a:ea typeface="+mj-ea"/>
                <a:cs typeface="+mj-cs"/>
              </a:rPr>
              <a:t>ВЪНШЕН АНАЛИЗ</a:t>
            </a:r>
            <a:r>
              <a:rPr kumimoji="0" lang="en-US" sz="4000" b="1" i="0" u="none" strike="noStrike" kern="1200" cap="none" spc="0" normalizeH="0" baseline="0" noProof="0" dirty="0" smtClean="0">
                <a:ln>
                  <a:noFill/>
                </a:ln>
                <a:solidFill>
                  <a:schemeClr val="tx1"/>
                </a:solidFill>
                <a:effectLst/>
                <a:uLnTx/>
                <a:uFillTx/>
                <a:latin typeface="+mj-lt"/>
                <a:ea typeface="+mj-ea"/>
                <a:cs typeface="+mj-cs"/>
              </a:rPr>
              <a:t> </a:t>
            </a:r>
            <a:r>
              <a:rPr kumimoji="0" lang="bg-BG" sz="4000" b="1" i="0" u="none" strike="noStrike" kern="1200" cap="none" spc="0" normalizeH="0" baseline="0" noProof="0" dirty="0" smtClean="0">
                <a:ln>
                  <a:noFill/>
                </a:ln>
                <a:solidFill>
                  <a:srgbClr val="FEFEFE"/>
                </a:solidFill>
                <a:effectLst/>
                <a:uLnTx/>
                <a:uFillTx/>
                <a:latin typeface="+mj-lt"/>
                <a:ea typeface="+mj-ea"/>
                <a:cs typeface="+mj-cs"/>
              </a:rPr>
              <a:t/>
            </a:r>
            <a:br>
              <a:rPr kumimoji="0" lang="bg-BG" sz="4000" b="1" i="0" u="none" strike="noStrike" kern="1200" cap="none" spc="0" normalizeH="0" baseline="0" noProof="0" dirty="0" smtClean="0">
                <a:ln>
                  <a:noFill/>
                </a:ln>
                <a:solidFill>
                  <a:srgbClr val="FEFEFE"/>
                </a:solidFill>
                <a:effectLst/>
                <a:uLnTx/>
                <a:uFillTx/>
                <a:latin typeface="+mj-lt"/>
                <a:ea typeface="+mj-ea"/>
                <a:cs typeface="+mj-cs"/>
              </a:rPr>
            </a:br>
            <a:endParaRPr kumimoji="0" lang="bg-BG" sz="4000" b="1" i="0" u="none" strike="noStrike" kern="1200" cap="none" spc="0" normalizeH="0" baseline="0" noProof="0" dirty="0">
              <a:ln>
                <a:noFill/>
              </a:ln>
              <a:solidFill>
                <a:srgbClr val="FEFEFE"/>
              </a:solidFill>
              <a:effectLst/>
              <a:uLnTx/>
              <a:uFillTx/>
              <a:latin typeface="+mj-lt"/>
              <a:ea typeface="+mj-ea"/>
              <a:cs typeface="+mj-cs"/>
            </a:endParaRPr>
          </a:p>
        </p:txBody>
      </p:sp>
      <p:pic>
        <p:nvPicPr>
          <p:cNvPr id="5" name="Picture 2" descr="C:\Users\user\Desktop\20121203100037finansovo_otrajenie_na_procedurata_po_mejdunarodno_osinovqvane_framar.jpg"/>
          <p:cNvPicPr>
            <a:picLocks noChangeAspect="1" noChangeArrowheads="1"/>
          </p:cNvPicPr>
          <p:nvPr/>
        </p:nvPicPr>
        <p:blipFill>
          <a:blip r:embed="rId2"/>
          <a:srcRect/>
          <a:stretch>
            <a:fillRect/>
          </a:stretch>
        </p:blipFill>
        <p:spPr bwMode="auto">
          <a:xfrm>
            <a:off x="6082552" y="3303374"/>
            <a:ext cx="3782863" cy="3165174"/>
          </a:xfrm>
          <a:prstGeom prst="rect">
            <a:avLst/>
          </a:prstGeom>
          <a:noFill/>
        </p:spPr>
      </p:pic>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ru-RU" sz="1600" b="1" dirty="0" smtClean="0"/>
              <a:t>1. Служители на фирмата – квалификация,</a:t>
            </a:r>
            <a:r>
              <a:rPr lang="bg-BG" sz="1600" b="1" dirty="0" smtClean="0"/>
              <a:t> мотивация и лоялност</a:t>
            </a:r>
            <a:endParaRPr lang="bg-BG" sz="1600" dirty="0" smtClean="0"/>
          </a:p>
          <a:p>
            <a:r>
              <a:rPr lang="bg-BG" sz="1600" dirty="0" smtClean="0"/>
              <a:t>	Във фирмата работят дългогодишни и квалифицирани служители. Опитът и лоялността им към фирмата е доказана и утвърдена. Всеки един от колективът работи към постигане на общите цели за повишаване на продажбите и удовлетвореността на клиентите. Специалното отношение и внимание е водещо при контакта на служителите към клиентите. Това се подтвърждава от многобройните „редовни” клиенти, препоръката ни от тях и на нови потенциални. </a:t>
            </a:r>
            <a:r>
              <a:rPr lang="ru-RU" sz="1600" dirty="0" smtClean="0"/>
              <a:t>Квалификацията на работещите във фирмата отговаря на нивото</a:t>
            </a:r>
            <a:r>
              <a:rPr lang="bg-BG" sz="1600" dirty="0" smtClean="0"/>
              <a:t>,</a:t>
            </a:r>
            <a:r>
              <a:rPr lang="ru-RU" sz="1600" dirty="0" smtClean="0"/>
              <a:t> което е необходимо </a:t>
            </a:r>
            <a:r>
              <a:rPr lang="bg-BG" sz="1600" dirty="0" smtClean="0"/>
              <a:t> и в съответствие с изискванията на GM за </a:t>
            </a:r>
            <a:r>
              <a:rPr lang="ru-RU" sz="1600" dirty="0" smtClean="0"/>
              <a:t>всички работни места. </a:t>
            </a:r>
            <a:r>
              <a:rPr lang="bg-BG" sz="1600" dirty="0" smtClean="0"/>
              <a:t> Малкото </a:t>
            </a:r>
            <a:r>
              <a:rPr lang="ru-RU" sz="1600" dirty="0" smtClean="0"/>
              <a:t>текучество </a:t>
            </a:r>
            <a:r>
              <a:rPr lang="bg-BG" sz="1600" dirty="0" smtClean="0"/>
              <a:t>на основните работни места </a:t>
            </a:r>
            <a:r>
              <a:rPr lang="ru-RU" sz="1600" dirty="0" smtClean="0"/>
              <a:t>води до повишаване на квалификацията на всички нива. </a:t>
            </a:r>
            <a:endParaRPr lang="bg-BG" sz="1600" dirty="0" smtClean="0"/>
          </a:p>
          <a:p>
            <a:endParaRPr lang="bg-BG" sz="1600" dirty="0"/>
          </a:p>
        </p:txBody>
      </p:sp>
      <p:sp>
        <p:nvSpPr>
          <p:cNvPr id="4" name="Заглавие 1"/>
          <p:cNvSpPr txBox="1">
            <a:spLocks/>
          </p:cNvSpPr>
          <p:nvPr/>
        </p:nvSpPr>
        <p:spPr>
          <a:xfrm>
            <a:off x="785287" y="727274"/>
            <a:ext cx="10571999"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bg-BG" sz="4000" b="1" i="0" u="none" strike="noStrike" kern="1200" cap="none" spc="0" normalizeH="0" baseline="0" noProof="0" dirty="0" smtClean="0">
                <a:ln>
                  <a:noFill/>
                </a:ln>
                <a:solidFill>
                  <a:schemeClr val="bg1"/>
                </a:solidFill>
                <a:effectLst/>
                <a:uLnTx/>
                <a:uFillTx/>
                <a:latin typeface="+mj-lt"/>
                <a:ea typeface="+mj-ea"/>
                <a:cs typeface="+mj-cs"/>
              </a:rPr>
              <a:t>ВЪТРЕШЕН АНАЛИЗ</a:t>
            </a:r>
            <a:r>
              <a:rPr kumimoji="0" lang="en-US" sz="4000" b="1" i="0" u="none" strike="noStrike" kern="1200" cap="none" spc="0" normalizeH="0" baseline="0" noProof="0" dirty="0" smtClean="0">
                <a:ln>
                  <a:noFill/>
                </a:ln>
                <a:solidFill>
                  <a:schemeClr val="tx1"/>
                </a:solidFill>
                <a:effectLst/>
                <a:uLnTx/>
                <a:uFillTx/>
                <a:latin typeface="+mj-lt"/>
                <a:ea typeface="+mj-ea"/>
                <a:cs typeface="+mj-cs"/>
              </a:rPr>
              <a:t> </a:t>
            </a:r>
            <a:r>
              <a:rPr kumimoji="0" lang="bg-BG" sz="4000" b="1" i="0" u="none" strike="noStrike" kern="1200" cap="none" spc="0" normalizeH="0" baseline="0" noProof="0" dirty="0" smtClean="0">
                <a:ln>
                  <a:noFill/>
                </a:ln>
                <a:solidFill>
                  <a:srgbClr val="FEFEFE"/>
                </a:solidFill>
                <a:effectLst/>
                <a:uLnTx/>
                <a:uFillTx/>
                <a:latin typeface="+mj-lt"/>
                <a:ea typeface="+mj-ea"/>
                <a:cs typeface="+mj-cs"/>
              </a:rPr>
              <a:t/>
            </a:r>
            <a:br>
              <a:rPr kumimoji="0" lang="bg-BG" sz="4000" b="1" i="0" u="none" strike="noStrike" kern="1200" cap="none" spc="0" normalizeH="0" baseline="0" noProof="0" dirty="0" smtClean="0">
                <a:ln>
                  <a:noFill/>
                </a:ln>
                <a:solidFill>
                  <a:srgbClr val="FEFEFE"/>
                </a:solidFill>
                <a:effectLst/>
                <a:uLnTx/>
                <a:uFillTx/>
                <a:latin typeface="+mj-lt"/>
                <a:ea typeface="+mj-ea"/>
                <a:cs typeface="+mj-cs"/>
              </a:rPr>
            </a:br>
            <a:endParaRPr kumimoji="0" lang="bg-BG" sz="4000" b="1" i="0" u="none" strike="noStrike" kern="1200" cap="none" spc="0" normalizeH="0" baseline="0" noProof="0" dirty="0">
              <a:ln>
                <a:noFill/>
              </a:ln>
              <a:solidFill>
                <a:srgbClr val="FEFEFE"/>
              </a:solidFill>
              <a:effectLst/>
              <a:uLnTx/>
              <a:uFillTx/>
              <a:latin typeface="+mj-lt"/>
              <a:ea typeface="+mj-ea"/>
              <a:cs typeface="+mj-cs"/>
            </a:endParaRPr>
          </a:p>
        </p:txBody>
      </p:sp>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bg-BG" sz="1600" b="1" dirty="0" smtClean="0"/>
              <a:t>2. Позициониране на фирмата на местния пазар – история, постижения, установени контакти, завладян пазарен дял </a:t>
            </a:r>
            <a:endParaRPr lang="bg-BG" sz="1600" dirty="0" smtClean="0"/>
          </a:p>
          <a:p>
            <a:r>
              <a:rPr lang="bg-BG" sz="1600" dirty="0" smtClean="0"/>
              <a:t>	Благодарение на дългогодишният си опит и добрата репутация, която имаме  фирмата ни реализира най-големите продажби в региона за 2007  и 2008г. Като спадането на продажбите през 2008г. се дължи основно на световната икономическа криза. Въпреки нея обаче си запазихме първото място в продажбите на коли в Сливен. За съжаление обаче, 2015г. отстъпваме това място на Тойота.  Предвид съществуващите условия на криза, тази година целта ни ще бъде „оцеляване“. Запазване на позициите на фирмата като лоялен и сигурен партньор и изпълнение на поетите ангажименти към финансовите институции. </a:t>
            </a:r>
          </a:p>
          <a:p>
            <a:endParaRPr lang="bg-BG" sz="1600" dirty="0"/>
          </a:p>
        </p:txBody>
      </p:sp>
      <p:sp>
        <p:nvSpPr>
          <p:cNvPr id="4" name="Заглавие 1"/>
          <p:cNvSpPr txBox="1">
            <a:spLocks/>
          </p:cNvSpPr>
          <p:nvPr/>
        </p:nvSpPr>
        <p:spPr>
          <a:xfrm>
            <a:off x="785287" y="727274"/>
            <a:ext cx="10571999"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bg-BG" sz="4000" b="1" i="0" u="none" strike="noStrike" kern="1200" cap="none" spc="0" normalizeH="0" baseline="0" noProof="0" dirty="0" smtClean="0">
                <a:ln>
                  <a:noFill/>
                </a:ln>
                <a:solidFill>
                  <a:schemeClr val="bg1"/>
                </a:solidFill>
                <a:effectLst/>
                <a:uLnTx/>
                <a:uFillTx/>
                <a:latin typeface="+mj-lt"/>
                <a:ea typeface="+mj-ea"/>
                <a:cs typeface="+mj-cs"/>
              </a:rPr>
              <a:t>ВЪТРЕШЕН АНАЛИЗ</a:t>
            </a:r>
            <a:r>
              <a:rPr kumimoji="0" lang="en-US" sz="4000" b="1" i="0" u="none" strike="noStrike" kern="1200" cap="none" spc="0" normalizeH="0" baseline="0" noProof="0" dirty="0" smtClean="0">
                <a:ln>
                  <a:noFill/>
                </a:ln>
                <a:solidFill>
                  <a:schemeClr val="tx1"/>
                </a:solidFill>
                <a:effectLst/>
                <a:uLnTx/>
                <a:uFillTx/>
                <a:latin typeface="+mj-lt"/>
                <a:ea typeface="+mj-ea"/>
                <a:cs typeface="+mj-cs"/>
              </a:rPr>
              <a:t> </a:t>
            </a:r>
            <a:r>
              <a:rPr kumimoji="0" lang="bg-BG" sz="4000" b="1" i="0" u="none" strike="noStrike" kern="1200" cap="none" spc="0" normalizeH="0" baseline="0" noProof="0" dirty="0" smtClean="0">
                <a:ln>
                  <a:noFill/>
                </a:ln>
                <a:solidFill>
                  <a:srgbClr val="FEFEFE"/>
                </a:solidFill>
                <a:effectLst/>
                <a:uLnTx/>
                <a:uFillTx/>
                <a:latin typeface="+mj-lt"/>
                <a:ea typeface="+mj-ea"/>
                <a:cs typeface="+mj-cs"/>
              </a:rPr>
              <a:t/>
            </a:r>
            <a:br>
              <a:rPr kumimoji="0" lang="bg-BG" sz="4000" b="1" i="0" u="none" strike="noStrike" kern="1200" cap="none" spc="0" normalizeH="0" baseline="0" noProof="0" dirty="0" smtClean="0">
                <a:ln>
                  <a:noFill/>
                </a:ln>
                <a:solidFill>
                  <a:srgbClr val="FEFEFE"/>
                </a:solidFill>
                <a:effectLst/>
                <a:uLnTx/>
                <a:uFillTx/>
                <a:latin typeface="+mj-lt"/>
                <a:ea typeface="+mj-ea"/>
                <a:cs typeface="+mj-cs"/>
              </a:rPr>
            </a:br>
            <a:endParaRPr kumimoji="0" lang="bg-BG" sz="4000" b="1" i="0" u="none" strike="noStrike" kern="1200" cap="none" spc="0" normalizeH="0" baseline="0" noProof="0" dirty="0">
              <a:ln>
                <a:noFill/>
              </a:ln>
              <a:solidFill>
                <a:srgbClr val="FEFEFE"/>
              </a:solidFill>
              <a:effectLst/>
              <a:uLnTx/>
              <a:uFillTx/>
              <a:latin typeface="+mj-lt"/>
              <a:ea typeface="+mj-ea"/>
              <a:cs typeface="+mj-cs"/>
            </a:endParaRPr>
          </a:p>
        </p:txBody>
      </p:sp>
    </p:spTree>
  </p:cSld>
  <p:clrMapOvr>
    <a:masterClrMapping/>
  </p:clrMapOvr>
  <p:transition>
    <p:wheel spokes="8"/>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1"/>
          <p:cNvSpPr txBox="1">
            <a:spLocks noGrp="1"/>
          </p:cNvSpPr>
          <p:nvPr>
            <p:ph type="title"/>
          </p:nvPr>
        </p:nvSpPr>
        <p:spPr>
          <a:prstGeom prst="rect">
            <a:avLst/>
          </a:prstGeom>
          <a:effectLst>
            <a:outerShdw blurRad="50800" dir="14400000">
              <a:srgbClr val="000000">
                <a:alpha val="60000"/>
              </a:srgbClr>
            </a:outerShdw>
          </a:effectLst>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bg-BG" sz="4000" b="1" i="0" u="none" strike="noStrike" kern="1200" cap="none" spc="0" normalizeH="0" baseline="0" noProof="0" dirty="0" smtClean="0">
                <a:ln>
                  <a:noFill/>
                </a:ln>
                <a:solidFill>
                  <a:schemeClr val="bg1"/>
                </a:solidFill>
                <a:effectLst/>
                <a:uLnTx/>
                <a:uFillTx/>
                <a:latin typeface="+mj-lt"/>
                <a:ea typeface="+mj-ea"/>
                <a:cs typeface="+mj-cs"/>
              </a:rPr>
              <a:t>ВЪТРЕШЕН АНАЛИЗ</a:t>
            </a:r>
            <a:r>
              <a:rPr kumimoji="0" lang="en-US" sz="4000" b="1" i="0" u="none" strike="noStrike" kern="1200" cap="none" spc="0" normalizeH="0" baseline="0" noProof="0" dirty="0" smtClean="0">
                <a:ln>
                  <a:noFill/>
                </a:ln>
                <a:solidFill>
                  <a:schemeClr val="tx1"/>
                </a:solidFill>
                <a:effectLst/>
                <a:uLnTx/>
                <a:uFillTx/>
                <a:latin typeface="+mj-lt"/>
                <a:ea typeface="+mj-ea"/>
                <a:cs typeface="+mj-cs"/>
              </a:rPr>
              <a:t> </a:t>
            </a:r>
            <a:r>
              <a:rPr kumimoji="0" lang="bg-BG" sz="4000" b="1" i="0" u="none" strike="noStrike" kern="1200" cap="none" spc="0" normalizeH="0" baseline="0" noProof="0" dirty="0" smtClean="0">
                <a:ln>
                  <a:noFill/>
                </a:ln>
                <a:solidFill>
                  <a:srgbClr val="FEFEFE"/>
                </a:solidFill>
                <a:effectLst/>
                <a:uLnTx/>
                <a:uFillTx/>
                <a:latin typeface="+mj-lt"/>
                <a:ea typeface="+mj-ea"/>
                <a:cs typeface="+mj-cs"/>
              </a:rPr>
              <a:t/>
            </a:r>
            <a:br>
              <a:rPr kumimoji="0" lang="bg-BG" sz="4000" b="1" i="0" u="none" strike="noStrike" kern="1200" cap="none" spc="0" normalizeH="0" baseline="0" noProof="0" dirty="0" smtClean="0">
                <a:ln>
                  <a:noFill/>
                </a:ln>
                <a:solidFill>
                  <a:srgbClr val="FEFEFE"/>
                </a:solidFill>
                <a:effectLst/>
                <a:uLnTx/>
                <a:uFillTx/>
                <a:latin typeface="+mj-lt"/>
                <a:ea typeface="+mj-ea"/>
                <a:cs typeface="+mj-cs"/>
              </a:rPr>
            </a:br>
            <a:endParaRPr kumimoji="0" lang="bg-BG" sz="4000" b="1" i="0" u="none" strike="noStrike" kern="1200" cap="none" spc="0" normalizeH="0" baseline="0" noProof="0" dirty="0">
              <a:ln>
                <a:noFill/>
              </a:ln>
              <a:solidFill>
                <a:srgbClr val="FEFEFE"/>
              </a:solidFill>
              <a:effectLst/>
              <a:uLnTx/>
              <a:uFillTx/>
              <a:latin typeface="+mj-lt"/>
              <a:ea typeface="+mj-ea"/>
              <a:cs typeface="+mj-cs"/>
            </a:endParaRPr>
          </a:p>
        </p:txBody>
      </p:sp>
      <p:sp>
        <p:nvSpPr>
          <p:cNvPr id="3" name="Content Placeholder 2"/>
          <p:cNvSpPr>
            <a:spLocks noGrp="1"/>
          </p:cNvSpPr>
          <p:nvPr>
            <p:ph idx="1"/>
          </p:nvPr>
        </p:nvSpPr>
        <p:spPr/>
        <p:txBody>
          <a:bodyPr>
            <a:normAutofit/>
          </a:bodyPr>
          <a:lstStyle/>
          <a:p>
            <a:pPr lvl="0"/>
            <a:r>
              <a:rPr lang="bg-BG" sz="1600" b="1" dirty="0" smtClean="0"/>
              <a:t>3. Финансова стабилност на фирмата</a:t>
            </a:r>
            <a:endParaRPr lang="bg-BG" sz="1600" dirty="0" smtClean="0"/>
          </a:p>
          <a:p>
            <a:r>
              <a:rPr lang="bg-BG" sz="1600" dirty="0" smtClean="0"/>
              <a:t>	Фирмата разполага с 300 хил. основен капитал и 117 хил. резерви.  Дружестото има отпусната  750 хил. евро кредитна линия от ОББ за финансиране на закупуване на нови автомобили и резервни части. Тези привлечени средства ни позволяват поддържането на достатъчен брой автомобили в наличност и предлагането им на клиентите. </a:t>
            </a:r>
          </a:p>
          <a:p>
            <a:r>
              <a:rPr lang="bg-BG" sz="1600" dirty="0" smtClean="0"/>
              <a:t>	Друго финансово бреме на фирмата ни е изплащане на ипотечен кредит който е с падеж до 2017г. </a:t>
            </a:r>
          </a:p>
          <a:p>
            <a:r>
              <a:rPr lang="bg-BG" sz="1600" dirty="0" smtClean="0"/>
              <a:t>	Разходите ни към банкови институции са значителни, но необходими за добрата работа на дружството. При нормални условия фирмата ни се справя с поетите ангажименти без проблеми.   </a:t>
            </a:r>
          </a:p>
          <a:p>
            <a:endParaRPr lang="bg-BG" sz="1600" dirty="0"/>
          </a:p>
        </p:txBody>
      </p:sp>
    </p:spTree>
  </p:cSld>
  <p:clrMapOvr>
    <a:masterClrMapping/>
  </p:clrMapOvr>
  <p:transition>
    <p:wheel spokes="8"/>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1"/>
          <p:cNvSpPr txBox="1">
            <a:spLocks noGrp="1"/>
          </p:cNvSpPr>
          <p:nvPr>
            <p:ph type="title"/>
          </p:nvPr>
        </p:nvSpPr>
        <p:spPr>
          <a:prstGeom prst="rect">
            <a:avLst/>
          </a:prstGeom>
          <a:effectLst>
            <a:outerShdw blurRad="50800" dir="14400000">
              <a:srgbClr val="000000">
                <a:alpha val="60000"/>
              </a:srgbClr>
            </a:outerShdw>
          </a:effectLst>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bg-BG" sz="4000" b="1" i="0" u="none" strike="noStrike" kern="1200" cap="none" spc="0" normalizeH="0" baseline="0" noProof="0" dirty="0" smtClean="0">
                <a:ln>
                  <a:noFill/>
                </a:ln>
                <a:solidFill>
                  <a:schemeClr val="bg1"/>
                </a:solidFill>
                <a:effectLst/>
                <a:uLnTx/>
                <a:uFillTx/>
                <a:latin typeface="+mj-lt"/>
                <a:ea typeface="+mj-ea"/>
                <a:cs typeface="+mj-cs"/>
              </a:rPr>
              <a:t>ВЪТРЕШЕН АНАЛИЗ</a:t>
            </a:r>
            <a:r>
              <a:rPr kumimoji="0" lang="en-US" sz="4000" b="1" i="0" u="none" strike="noStrike" kern="1200" cap="none" spc="0" normalizeH="0" baseline="0" noProof="0" dirty="0" smtClean="0">
                <a:ln>
                  <a:noFill/>
                </a:ln>
                <a:solidFill>
                  <a:schemeClr val="tx1"/>
                </a:solidFill>
                <a:effectLst/>
                <a:uLnTx/>
                <a:uFillTx/>
                <a:latin typeface="+mj-lt"/>
                <a:ea typeface="+mj-ea"/>
                <a:cs typeface="+mj-cs"/>
              </a:rPr>
              <a:t> </a:t>
            </a:r>
            <a:r>
              <a:rPr kumimoji="0" lang="bg-BG" sz="4000" b="1" i="0" u="none" strike="noStrike" kern="1200" cap="none" spc="0" normalizeH="0" baseline="0" noProof="0" dirty="0" smtClean="0">
                <a:ln>
                  <a:noFill/>
                </a:ln>
                <a:solidFill>
                  <a:srgbClr val="FEFEFE"/>
                </a:solidFill>
                <a:effectLst/>
                <a:uLnTx/>
                <a:uFillTx/>
                <a:latin typeface="+mj-lt"/>
                <a:ea typeface="+mj-ea"/>
                <a:cs typeface="+mj-cs"/>
              </a:rPr>
              <a:t/>
            </a:r>
            <a:br>
              <a:rPr kumimoji="0" lang="bg-BG" sz="4000" b="1" i="0" u="none" strike="noStrike" kern="1200" cap="none" spc="0" normalizeH="0" baseline="0" noProof="0" dirty="0" smtClean="0">
                <a:ln>
                  <a:noFill/>
                </a:ln>
                <a:solidFill>
                  <a:srgbClr val="FEFEFE"/>
                </a:solidFill>
                <a:effectLst/>
                <a:uLnTx/>
                <a:uFillTx/>
                <a:latin typeface="+mj-lt"/>
                <a:ea typeface="+mj-ea"/>
                <a:cs typeface="+mj-cs"/>
              </a:rPr>
            </a:br>
            <a:endParaRPr kumimoji="0" lang="bg-BG" sz="4000" b="1" i="0" u="none" strike="noStrike" kern="1200" cap="none" spc="0" normalizeH="0" baseline="0" noProof="0" dirty="0">
              <a:ln>
                <a:noFill/>
              </a:ln>
              <a:solidFill>
                <a:srgbClr val="FEFEFE"/>
              </a:solidFill>
              <a:effectLst/>
              <a:uLnTx/>
              <a:uFillTx/>
              <a:latin typeface="+mj-lt"/>
              <a:ea typeface="+mj-ea"/>
              <a:cs typeface="+mj-cs"/>
            </a:endParaRPr>
          </a:p>
        </p:txBody>
      </p:sp>
      <p:sp>
        <p:nvSpPr>
          <p:cNvPr id="3" name="Content Placeholder 2"/>
          <p:cNvSpPr>
            <a:spLocks noGrp="1"/>
          </p:cNvSpPr>
          <p:nvPr>
            <p:ph idx="1"/>
          </p:nvPr>
        </p:nvSpPr>
        <p:spPr>
          <a:xfrm>
            <a:off x="744573" y="1950439"/>
            <a:ext cx="10554575" cy="4409172"/>
          </a:xfrm>
        </p:spPr>
        <p:txBody>
          <a:bodyPr>
            <a:normAutofit/>
          </a:bodyPr>
          <a:lstStyle/>
          <a:p>
            <a:r>
              <a:rPr lang="bg-BG" sz="1600" b="1" dirty="0" smtClean="0"/>
              <a:t>4. Посока на развитие – цели по отдели</a:t>
            </a:r>
            <a:endParaRPr lang="bg-BG" sz="1600" dirty="0" smtClean="0"/>
          </a:p>
          <a:p>
            <a:r>
              <a:rPr lang="bg-BG" sz="1600" dirty="0" smtClean="0"/>
              <a:t>Автомобили – главна цел за 2016 г. е изпълнение на таргетите на Опел и Шевролет. Поради това ние акцентираме основно на предлагане на автомобили с атрактивни цени свързани с текущите кампании, предлагани от Опел и Шевролет. Стремежът ни е да се освободим от старите стокови наличности и да осигурим финансиране за нови стокови наличности съобразени с актуалните промени в моделите и пазара. </a:t>
            </a:r>
          </a:p>
          <a:p>
            <a:r>
              <a:rPr lang="bg-BG" sz="1600" dirty="0" smtClean="0"/>
              <a:t>Резервни части – този отдел има най-малък спад в продажбите си. Като цел за 2016 г. си поставяме – привличане на повече извънгаранционни  клиенти. Сключване на договори за доставка на резеврни части на повече сервизи и магазини на едро.</a:t>
            </a:r>
          </a:p>
          <a:p>
            <a:r>
              <a:rPr lang="bg-BG" sz="1600" dirty="0" smtClean="0"/>
              <a:t>Сервиз – развитието на сервизната дейност трябва да е насочена в посока на увеличаване обема на предоставяните услуги. Сключване на договори за комплексно обслужване и участия в програми за „отворени врати”, „безплатни операции”, които да привлекат клиенти и следгаранционния срок. Да се гради имидж на доверен и сигурен сервиз.</a:t>
            </a:r>
          </a:p>
          <a:p>
            <a:r>
              <a:rPr lang="bg-BG" sz="1600" dirty="0" smtClean="0"/>
              <a:t>Оптимизация на разходите – през тази година ще се свият всички разходи до минимално необходимите за дейността на фирмата. Като цел за постигане си поставяме покриването на поетите ангажименти към финансови институции, държава и служители. </a:t>
            </a:r>
          </a:p>
          <a:p>
            <a:endParaRPr lang="bg-BG" sz="1600" dirty="0"/>
          </a:p>
        </p:txBody>
      </p:sp>
    </p:spTree>
  </p:cSld>
  <p:clrMapOvr>
    <a:masterClrMapping/>
  </p:clrMapOvr>
  <p:transition>
    <p:strips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1"/>
          <p:cNvSpPr txBox="1">
            <a:spLocks noGrp="1"/>
          </p:cNvSpPr>
          <p:nvPr>
            <p:ph type="title"/>
          </p:nvPr>
        </p:nvSpPr>
        <p:spPr>
          <a:xfrm>
            <a:off x="810000" y="447188"/>
            <a:ext cx="8498757"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sz="3600" dirty="0" smtClean="0">
                <a:solidFill>
                  <a:schemeClr val="bg1"/>
                </a:solidFill>
              </a:rPr>
              <a:t>ПРОДАЖБИ НА РЕЗЕРВНИ ЧАСТИ 2016 - ПЛАН ПО МЕСЕЦИ</a:t>
            </a:r>
            <a:endParaRPr lang="bg-BG" sz="3600" dirty="0">
              <a:solidFill>
                <a:schemeClr val="bg1"/>
              </a:solidFill>
            </a:endParaRPr>
          </a:p>
        </p:txBody>
      </p:sp>
      <p:graphicFrame>
        <p:nvGraphicFramePr>
          <p:cNvPr id="7" name="Content Placeholder 6"/>
          <p:cNvGraphicFramePr>
            <a:graphicFrameLocks noGrp="1"/>
          </p:cNvGraphicFramePr>
          <p:nvPr>
            <p:ph idx="1"/>
          </p:nvPr>
        </p:nvGraphicFramePr>
        <p:xfrm>
          <a:off x="2224217" y="1724180"/>
          <a:ext cx="7199872" cy="4474860"/>
        </p:xfrm>
        <a:graphic>
          <a:graphicData uri="http://schemas.openxmlformats.org/drawingml/2006/table">
            <a:tbl>
              <a:tblPr firstRow="1" bandRow="1">
                <a:tableStyleId>{5C22544A-7EE6-4342-B048-85BDC9FD1C3A}</a:tableStyleId>
              </a:tblPr>
              <a:tblGrid>
                <a:gridCol w="1734951"/>
                <a:gridCol w="1734951"/>
                <a:gridCol w="1734951"/>
                <a:gridCol w="1995019"/>
              </a:tblGrid>
              <a:tr h="344220">
                <a:tc>
                  <a:txBody>
                    <a:bodyPr/>
                    <a:lstStyle/>
                    <a:p>
                      <a:pPr algn="ctr" fontAlgn="b"/>
                      <a:r>
                        <a:rPr lang="bg-BG" sz="1000" b="1" i="0" u="none" strike="noStrike" dirty="0">
                          <a:solidFill>
                            <a:srgbClr val="0000FF"/>
                          </a:solidFill>
                          <a:latin typeface="Arial"/>
                        </a:rPr>
                        <a:t>Месец</a:t>
                      </a:r>
                    </a:p>
                  </a:txBody>
                  <a:tcPr marL="0" marR="0" marT="0" marB="0" anchor="b"/>
                </a:tc>
                <a:tc>
                  <a:txBody>
                    <a:bodyPr/>
                    <a:lstStyle/>
                    <a:p>
                      <a:pPr algn="ctr" fontAlgn="b"/>
                      <a:r>
                        <a:rPr lang="bg-BG" sz="1000" b="1" i="0" u="none" strike="noStrike">
                          <a:solidFill>
                            <a:srgbClr val="0000FF"/>
                          </a:solidFill>
                          <a:latin typeface="Arial"/>
                        </a:rPr>
                        <a:t>Стойност</a:t>
                      </a:r>
                    </a:p>
                  </a:txBody>
                  <a:tcPr marL="0" marR="0" marT="0" marB="0" anchor="b"/>
                </a:tc>
                <a:tc>
                  <a:txBody>
                    <a:bodyPr/>
                    <a:lstStyle/>
                    <a:p>
                      <a:pPr algn="ctr" fontAlgn="b"/>
                      <a:r>
                        <a:rPr lang="bg-BG" sz="1000" b="1" i="0" u="none" strike="noStrike">
                          <a:solidFill>
                            <a:srgbClr val="0000FF"/>
                          </a:solidFill>
                          <a:latin typeface="Arial"/>
                        </a:rPr>
                        <a:t>Себест.</a:t>
                      </a:r>
                    </a:p>
                  </a:txBody>
                  <a:tcPr marL="0" marR="0" marT="0" marB="0" anchor="b"/>
                </a:tc>
                <a:tc>
                  <a:txBody>
                    <a:bodyPr/>
                    <a:lstStyle/>
                    <a:p>
                      <a:pPr algn="ctr" fontAlgn="b"/>
                      <a:r>
                        <a:rPr lang="bg-BG" sz="1000" b="1" i="0" u="none" strike="noStrike">
                          <a:solidFill>
                            <a:srgbClr val="0000FF"/>
                          </a:solidFill>
                          <a:latin typeface="Arial"/>
                        </a:rPr>
                        <a:t>Надценка</a:t>
                      </a:r>
                    </a:p>
                  </a:txBody>
                  <a:tcPr marL="0" marR="0" marT="0" marB="0" anchor="b"/>
                </a:tc>
              </a:tr>
              <a:tr h="344220">
                <a:tc>
                  <a:txBody>
                    <a:bodyPr/>
                    <a:lstStyle/>
                    <a:p>
                      <a:pPr algn="l" fontAlgn="b"/>
                      <a:r>
                        <a:rPr lang="bg-BG" sz="1000" b="0" i="0" u="none" strike="noStrike">
                          <a:latin typeface="Arial"/>
                        </a:rPr>
                        <a:t>януари</a:t>
                      </a:r>
                    </a:p>
                  </a:txBody>
                  <a:tcPr marL="0" marR="0" marT="0" marB="0" anchor="b"/>
                </a:tc>
                <a:tc>
                  <a:txBody>
                    <a:bodyPr/>
                    <a:lstStyle/>
                    <a:p>
                      <a:pPr algn="r" fontAlgn="b"/>
                      <a:r>
                        <a:rPr lang="bg-BG" sz="1000" b="0" i="0" u="none" strike="noStrike">
                          <a:latin typeface="Arial"/>
                        </a:rPr>
                        <a:t>25371,68</a:t>
                      </a:r>
                    </a:p>
                  </a:txBody>
                  <a:tcPr marL="0" marR="0" marT="0" marB="0" anchor="b"/>
                </a:tc>
                <a:tc>
                  <a:txBody>
                    <a:bodyPr/>
                    <a:lstStyle/>
                    <a:p>
                      <a:pPr algn="r" fontAlgn="b"/>
                      <a:r>
                        <a:rPr lang="bg-BG" sz="1000" b="0" i="0" u="none" strike="noStrike">
                          <a:latin typeface="Arial"/>
                        </a:rPr>
                        <a:t>16302,93</a:t>
                      </a:r>
                    </a:p>
                  </a:txBody>
                  <a:tcPr marL="0" marR="0" marT="0" marB="0" anchor="b"/>
                </a:tc>
                <a:tc>
                  <a:txBody>
                    <a:bodyPr/>
                    <a:lstStyle/>
                    <a:p>
                      <a:pPr algn="r" fontAlgn="b"/>
                      <a:r>
                        <a:rPr lang="bg-BG" sz="1000" b="0" i="0" u="none" strike="noStrike">
                          <a:latin typeface="Arial"/>
                        </a:rPr>
                        <a:t>9068,75</a:t>
                      </a:r>
                    </a:p>
                  </a:txBody>
                  <a:tcPr marL="0" marR="0" marT="0" marB="0" anchor="b"/>
                </a:tc>
              </a:tr>
              <a:tr h="344220">
                <a:tc>
                  <a:txBody>
                    <a:bodyPr/>
                    <a:lstStyle/>
                    <a:p>
                      <a:pPr algn="l" fontAlgn="b"/>
                      <a:r>
                        <a:rPr lang="bg-BG" sz="1000" b="0" i="0" u="none" strike="noStrike">
                          <a:latin typeface="Arial"/>
                        </a:rPr>
                        <a:t>февруари</a:t>
                      </a:r>
                    </a:p>
                  </a:txBody>
                  <a:tcPr marL="0" marR="0" marT="0" marB="0" anchor="b"/>
                </a:tc>
                <a:tc>
                  <a:txBody>
                    <a:bodyPr/>
                    <a:lstStyle/>
                    <a:p>
                      <a:pPr algn="r" fontAlgn="b"/>
                      <a:r>
                        <a:rPr lang="bg-BG" sz="1000" b="0" i="0" u="none" strike="noStrike">
                          <a:latin typeface="Arial"/>
                        </a:rPr>
                        <a:t>21918,29</a:t>
                      </a:r>
                    </a:p>
                  </a:txBody>
                  <a:tcPr marL="0" marR="0" marT="0" marB="0" anchor="b"/>
                </a:tc>
                <a:tc>
                  <a:txBody>
                    <a:bodyPr/>
                    <a:lstStyle/>
                    <a:p>
                      <a:pPr algn="r" fontAlgn="b"/>
                      <a:r>
                        <a:rPr lang="bg-BG" sz="1000" b="0" i="0" u="none" strike="noStrike">
                          <a:latin typeface="Arial"/>
                        </a:rPr>
                        <a:t>13822,49</a:t>
                      </a:r>
                    </a:p>
                  </a:txBody>
                  <a:tcPr marL="0" marR="0" marT="0" marB="0" anchor="b"/>
                </a:tc>
                <a:tc>
                  <a:txBody>
                    <a:bodyPr/>
                    <a:lstStyle/>
                    <a:p>
                      <a:pPr algn="r" fontAlgn="b"/>
                      <a:r>
                        <a:rPr lang="bg-BG" sz="1000" b="0" i="0" u="none" strike="noStrike" dirty="0">
                          <a:latin typeface="Arial"/>
                        </a:rPr>
                        <a:t>8095,8</a:t>
                      </a:r>
                    </a:p>
                  </a:txBody>
                  <a:tcPr marL="0" marR="0" marT="0" marB="0" anchor="b"/>
                </a:tc>
              </a:tr>
              <a:tr h="344220">
                <a:tc>
                  <a:txBody>
                    <a:bodyPr/>
                    <a:lstStyle/>
                    <a:p>
                      <a:pPr algn="l" fontAlgn="b"/>
                      <a:r>
                        <a:rPr lang="bg-BG" sz="1000" b="0" i="0" u="none" strike="noStrike">
                          <a:latin typeface="Arial"/>
                        </a:rPr>
                        <a:t>март</a:t>
                      </a:r>
                    </a:p>
                  </a:txBody>
                  <a:tcPr marL="0" marR="0" marT="0" marB="0" anchor="b"/>
                </a:tc>
                <a:tc>
                  <a:txBody>
                    <a:bodyPr/>
                    <a:lstStyle/>
                    <a:p>
                      <a:pPr algn="r" fontAlgn="b"/>
                      <a:r>
                        <a:rPr lang="bg-BG" sz="1000" b="0" i="0" u="none" strike="noStrike">
                          <a:latin typeface="Arial"/>
                        </a:rPr>
                        <a:t>21247,02</a:t>
                      </a:r>
                    </a:p>
                  </a:txBody>
                  <a:tcPr marL="0" marR="0" marT="0" marB="0" anchor="b"/>
                </a:tc>
                <a:tc>
                  <a:txBody>
                    <a:bodyPr/>
                    <a:lstStyle/>
                    <a:p>
                      <a:pPr algn="r" fontAlgn="b"/>
                      <a:r>
                        <a:rPr lang="bg-BG" sz="1000" b="0" i="0" u="none" strike="noStrike">
                          <a:latin typeface="Arial"/>
                        </a:rPr>
                        <a:t>12447,26</a:t>
                      </a:r>
                    </a:p>
                  </a:txBody>
                  <a:tcPr marL="0" marR="0" marT="0" marB="0" anchor="b"/>
                </a:tc>
                <a:tc>
                  <a:txBody>
                    <a:bodyPr/>
                    <a:lstStyle/>
                    <a:p>
                      <a:pPr algn="r" fontAlgn="b"/>
                      <a:r>
                        <a:rPr lang="bg-BG" sz="1000" b="0" i="0" u="none" strike="noStrike">
                          <a:latin typeface="Arial"/>
                        </a:rPr>
                        <a:t>8799,76</a:t>
                      </a:r>
                    </a:p>
                  </a:txBody>
                  <a:tcPr marL="0" marR="0" marT="0" marB="0" anchor="b"/>
                </a:tc>
              </a:tr>
              <a:tr h="344220">
                <a:tc>
                  <a:txBody>
                    <a:bodyPr/>
                    <a:lstStyle/>
                    <a:p>
                      <a:pPr algn="l" fontAlgn="b"/>
                      <a:r>
                        <a:rPr lang="bg-BG" sz="1000" b="0" i="0" u="none" strike="noStrike">
                          <a:latin typeface="Arial"/>
                        </a:rPr>
                        <a:t>април</a:t>
                      </a:r>
                    </a:p>
                  </a:txBody>
                  <a:tcPr marL="0" marR="0" marT="0" marB="0" anchor="b"/>
                </a:tc>
                <a:tc>
                  <a:txBody>
                    <a:bodyPr/>
                    <a:lstStyle/>
                    <a:p>
                      <a:pPr algn="r" fontAlgn="b"/>
                      <a:r>
                        <a:rPr lang="bg-BG" sz="1000" b="0" i="0" u="none" strike="noStrike">
                          <a:latin typeface="Arial"/>
                        </a:rPr>
                        <a:t>21962,86</a:t>
                      </a:r>
                    </a:p>
                  </a:txBody>
                  <a:tcPr marL="0" marR="0" marT="0" marB="0" anchor="b"/>
                </a:tc>
                <a:tc>
                  <a:txBody>
                    <a:bodyPr/>
                    <a:lstStyle/>
                    <a:p>
                      <a:pPr algn="r" fontAlgn="b"/>
                      <a:r>
                        <a:rPr lang="bg-BG" sz="1000" b="0" i="0" u="none" strike="noStrike">
                          <a:latin typeface="Arial"/>
                        </a:rPr>
                        <a:t>14774,84</a:t>
                      </a:r>
                    </a:p>
                  </a:txBody>
                  <a:tcPr marL="0" marR="0" marT="0" marB="0" anchor="b"/>
                </a:tc>
                <a:tc>
                  <a:txBody>
                    <a:bodyPr/>
                    <a:lstStyle/>
                    <a:p>
                      <a:pPr algn="r" fontAlgn="b"/>
                      <a:r>
                        <a:rPr lang="bg-BG" sz="1000" b="0" i="0" u="none" strike="noStrike">
                          <a:latin typeface="Arial"/>
                        </a:rPr>
                        <a:t>7188,02</a:t>
                      </a:r>
                    </a:p>
                  </a:txBody>
                  <a:tcPr marL="0" marR="0" marT="0" marB="0" anchor="b"/>
                </a:tc>
              </a:tr>
              <a:tr h="344220">
                <a:tc>
                  <a:txBody>
                    <a:bodyPr/>
                    <a:lstStyle/>
                    <a:p>
                      <a:pPr algn="l" fontAlgn="b"/>
                      <a:r>
                        <a:rPr lang="bg-BG" sz="1000" b="0" i="0" u="none" strike="noStrike">
                          <a:latin typeface="Arial"/>
                        </a:rPr>
                        <a:t>май</a:t>
                      </a:r>
                    </a:p>
                  </a:txBody>
                  <a:tcPr marL="0" marR="0" marT="0" marB="0" anchor="b"/>
                </a:tc>
                <a:tc>
                  <a:txBody>
                    <a:bodyPr/>
                    <a:lstStyle/>
                    <a:p>
                      <a:pPr algn="r" fontAlgn="b"/>
                      <a:r>
                        <a:rPr lang="bg-BG" sz="1000" b="0" i="0" u="none" strike="noStrike">
                          <a:latin typeface="Arial"/>
                        </a:rPr>
                        <a:t>21375,62</a:t>
                      </a:r>
                    </a:p>
                  </a:txBody>
                  <a:tcPr marL="0" marR="0" marT="0" marB="0" anchor="b"/>
                </a:tc>
                <a:tc>
                  <a:txBody>
                    <a:bodyPr/>
                    <a:lstStyle/>
                    <a:p>
                      <a:pPr algn="r" fontAlgn="b"/>
                      <a:r>
                        <a:rPr lang="bg-BG" sz="1000" b="0" i="0" u="none" strike="noStrike">
                          <a:latin typeface="Arial"/>
                        </a:rPr>
                        <a:t>14272,71</a:t>
                      </a:r>
                    </a:p>
                  </a:txBody>
                  <a:tcPr marL="0" marR="0" marT="0" marB="0" anchor="b"/>
                </a:tc>
                <a:tc>
                  <a:txBody>
                    <a:bodyPr/>
                    <a:lstStyle/>
                    <a:p>
                      <a:pPr algn="r" fontAlgn="b"/>
                      <a:r>
                        <a:rPr lang="bg-BG" sz="1000" b="0" i="0" u="none" strike="noStrike">
                          <a:latin typeface="Arial"/>
                        </a:rPr>
                        <a:t>7102,91</a:t>
                      </a:r>
                    </a:p>
                  </a:txBody>
                  <a:tcPr marL="0" marR="0" marT="0" marB="0" anchor="b"/>
                </a:tc>
              </a:tr>
              <a:tr h="344220">
                <a:tc>
                  <a:txBody>
                    <a:bodyPr/>
                    <a:lstStyle/>
                    <a:p>
                      <a:pPr algn="l" fontAlgn="b"/>
                      <a:r>
                        <a:rPr lang="bg-BG" sz="1000" b="0" i="0" u="none" strike="noStrike">
                          <a:latin typeface="Arial"/>
                        </a:rPr>
                        <a:t>юни</a:t>
                      </a:r>
                    </a:p>
                  </a:txBody>
                  <a:tcPr marL="0" marR="0" marT="0" marB="0" anchor="b"/>
                </a:tc>
                <a:tc>
                  <a:txBody>
                    <a:bodyPr/>
                    <a:lstStyle/>
                    <a:p>
                      <a:pPr algn="r" fontAlgn="b"/>
                      <a:r>
                        <a:rPr lang="bg-BG" sz="1000" b="0" i="0" u="none" strike="noStrike">
                          <a:latin typeface="Arial"/>
                        </a:rPr>
                        <a:t>25374,81</a:t>
                      </a:r>
                    </a:p>
                  </a:txBody>
                  <a:tcPr marL="0" marR="0" marT="0" marB="0" anchor="b"/>
                </a:tc>
                <a:tc>
                  <a:txBody>
                    <a:bodyPr/>
                    <a:lstStyle/>
                    <a:p>
                      <a:pPr algn="r" fontAlgn="b"/>
                      <a:r>
                        <a:rPr lang="bg-BG" sz="1000" b="0" i="0" u="none" strike="noStrike">
                          <a:latin typeface="Arial"/>
                        </a:rPr>
                        <a:t>16789,74</a:t>
                      </a:r>
                    </a:p>
                  </a:txBody>
                  <a:tcPr marL="0" marR="0" marT="0" marB="0" anchor="b"/>
                </a:tc>
                <a:tc>
                  <a:txBody>
                    <a:bodyPr/>
                    <a:lstStyle/>
                    <a:p>
                      <a:pPr algn="r" fontAlgn="b"/>
                      <a:r>
                        <a:rPr lang="bg-BG" sz="1000" b="0" i="0" u="none" strike="noStrike">
                          <a:latin typeface="Arial"/>
                        </a:rPr>
                        <a:t>8585,07</a:t>
                      </a:r>
                    </a:p>
                  </a:txBody>
                  <a:tcPr marL="0" marR="0" marT="0" marB="0" anchor="b"/>
                </a:tc>
              </a:tr>
              <a:tr h="344220">
                <a:tc>
                  <a:txBody>
                    <a:bodyPr/>
                    <a:lstStyle/>
                    <a:p>
                      <a:pPr algn="l" fontAlgn="b"/>
                      <a:r>
                        <a:rPr lang="bg-BG" sz="1000" b="0" i="0" u="none" strike="noStrike">
                          <a:latin typeface="Arial"/>
                        </a:rPr>
                        <a:t>юли</a:t>
                      </a:r>
                    </a:p>
                  </a:txBody>
                  <a:tcPr marL="0" marR="0" marT="0" marB="0" anchor="b"/>
                </a:tc>
                <a:tc>
                  <a:txBody>
                    <a:bodyPr/>
                    <a:lstStyle/>
                    <a:p>
                      <a:pPr algn="r" fontAlgn="b"/>
                      <a:r>
                        <a:rPr lang="bg-BG" sz="1000" b="0" i="0" u="none" strike="noStrike">
                          <a:latin typeface="Arial"/>
                        </a:rPr>
                        <a:t>30251,33</a:t>
                      </a:r>
                    </a:p>
                  </a:txBody>
                  <a:tcPr marL="0" marR="0" marT="0" marB="0" anchor="b"/>
                </a:tc>
                <a:tc>
                  <a:txBody>
                    <a:bodyPr/>
                    <a:lstStyle/>
                    <a:p>
                      <a:pPr algn="r" fontAlgn="b"/>
                      <a:r>
                        <a:rPr lang="bg-BG" sz="1000" b="0" i="0" u="none" strike="noStrike">
                          <a:latin typeface="Arial"/>
                        </a:rPr>
                        <a:t>20981,08</a:t>
                      </a:r>
                    </a:p>
                  </a:txBody>
                  <a:tcPr marL="0" marR="0" marT="0" marB="0" anchor="b"/>
                </a:tc>
                <a:tc>
                  <a:txBody>
                    <a:bodyPr/>
                    <a:lstStyle/>
                    <a:p>
                      <a:pPr algn="r" fontAlgn="b"/>
                      <a:r>
                        <a:rPr lang="bg-BG" sz="1000" b="0" i="0" u="none" strike="noStrike">
                          <a:latin typeface="Arial"/>
                        </a:rPr>
                        <a:t>9270,25</a:t>
                      </a:r>
                    </a:p>
                  </a:txBody>
                  <a:tcPr marL="0" marR="0" marT="0" marB="0" anchor="b"/>
                </a:tc>
              </a:tr>
              <a:tr h="344220">
                <a:tc>
                  <a:txBody>
                    <a:bodyPr/>
                    <a:lstStyle/>
                    <a:p>
                      <a:pPr algn="l" fontAlgn="b"/>
                      <a:r>
                        <a:rPr lang="bg-BG" sz="1000" b="0" i="0" u="none" strike="noStrike">
                          <a:latin typeface="Arial"/>
                        </a:rPr>
                        <a:t>август</a:t>
                      </a:r>
                    </a:p>
                  </a:txBody>
                  <a:tcPr marL="0" marR="0" marT="0" marB="0" anchor="b"/>
                </a:tc>
                <a:tc>
                  <a:txBody>
                    <a:bodyPr/>
                    <a:lstStyle/>
                    <a:p>
                      <a:pPr algn="r" fontAlgn="b"/>
                      <a:r>
                        <a:rPr lang="bg-BG" sz="1000" b="0" i="0" u="none" strike="noStrike">
                          <a:latin typeface="Arial"/>
                        </a:rPr>
                        <a:t>26328,65</a:t>
                      </a:r>
                    </a:p>
                  </a:txBody>
                  <a:tcPr marL="0" marR="0" marT="0" marB="0" anchor="b"/>
                </a:tc>
                <a:tc>
                  <a:txBody>
                    <a:bodyPr/>
                    <a:lstStyle/>
                    <a:p>
                      <a:pPr algn="r" fontAlgn="b"/>
                      <a:r>
                        <a:rPr lang="bg-BG" sz="1000" b="0" i="0" u="none" strike="noStrike">
                          <a:latin typeface="Arial"/>
                        </a:rPr>
                        <a:t>17692,31</a:t>
                      </a:r>
                    </a:p>
                  </a:txBody>
                  <a:tcPr marL="0" marR="0" marT="0" marB="0" anchor="b"/>
                </a:tc>
                <a:tc>
                  <a:txBody>
                    <a:bodyPr/>
                    <a:lstStyle/>
                    <a:p>
                      <a:pPr algn="r" fontAlgn="b"/>
                      <a:r>
                        <a:rPr lang="bg-BG" sz="1000" b="0" i="0" u="none" strike="noStrike">
                          <a:latin typeface="Arial"/>
                        </a:rPr>
                        <a:t>8636,34</a:t>
                      </a:r>
                    </a:p>
                  </a:txBody>
                  <a:tcPr marL="0" marR="0" marT="0" marB="0" anchor="b"/>
                </a:tc>
              </a:tr>
              <a:tr h="344220">
                <a:tc>
                  <a:txBody>
                    <a:bodyPr/>
                    <a:lstStyle/>
                    <a:p>
                      <a:pPr algn="l" fontAlgn="b"/>
                      <a:r>
                        <a:rPr lang="bg-BG" sz="1000" b="0" i="0" u="none" strike="noStrike">
                          <a:latin typeface="Arial"/>
                        </a:rPr>
                        <a:t>септември</a:t>
                      </a:r>
                    </a:p>
                  </a:txBody>
                  <a:tcPr marL="0" marR="0" marT="0" marB="0" anchor="b"/>
                </a:tc>
                <a:tc>
                  <a:txBody>
                    <a:bodyPr/>
                    <a:lstStyle/>
                    <a:p>
                      <a:pPr algn="r" fontAlgn="b"/>
                      <a:r>
                        <a:rPr lang="bg-BG" sz="1000" b="0" i="0" u="none" strike="noStrike">
                          <a:latin typeface="Arial"/>
                        </a:rPr>
                        <a:t>23188,16</a:t>
                      </a:r>
                    </a:p>
                  </a:txBody>
                  <a:tcPr marL="0" marR="0" marT="0" marB="0" anchor="b"/>
                </a:tc>
                <a:tc>
                  <a:txBody>
                    <a:bodyPr/>
                    <a:lstStyle/>
                    <a:p>
                      <a:pPr algn="r" fontAlgn="b"/>
                      <a:r>
                        <a:rPr lang="bg-BG" sz="1000" b="0" i="0" u="none" strike="noStrike">
                          <a:latin typeface="Arial"/>
                        </a:rPr>
                        <a:t>15364,50</a:t>
                      </a:r>
                    </a:p>
                  </a:txBody>
                  <a:tcPr marL="0" marR="0" marT="0" marB="0" anchor="b"/>
                </a:tc>
                <a:tc>
                  <a:txBody>
                    <a:bodyPr/>
                    <a:lstStyle/>
                    <a:p>
                      <a:pPr algn="r" fontAlgn="b"/>
                      <a:r>
                        <a:rPr lang="bg-BG" sz="1000" b="0" i="0" u="none" strike="noStrike">
                          <a:latin typeface="Arial"/>
                        </a:rPr>
                        <a:t>7823,66</a:t>
                      </a:r>
                    </a:p>
                  </a:txBody>
                  <a:tcPr marL="0" marR="0" marT="0" marB="0" anchor="b"/>
                </a:tc>
              </a:tr>
              <a:tr h="344220">
                <a:tc>
                  <a:txBody>
                    <a:bodyPr/>
                    <a:lstStyle/>
                    <a:p>
                      <a:pPr algn="l" fontAlgn="b"/>
                      <a:r>
                        <a:rPr lang="bg-BG" sz="1000" b="0" i="0" u="none" strike="noStrike">
                          <a:latin typeface="Arial"/>
                        </a:rPr>
                        <a:t>октомври</a:t>
                      </a:r>
                    </a:p>
                  </a:txBody>
                  <a:tcPr marL="0" marR="0" marT="0" marB="0" anchor="b"/>
                </a:tc>
                <a:tc>
                  <a:txBody>
                    <a:bodyPr/>
                    <a:lstStyle/>
                    <a:p>
                      <a:pPr algn="r" fontAlgn="b"/>
                      <a:r>
                        <a:rPr lang="bg-BG" sz="1000" b="0" i="0" u="none" strike="noStrike">
                          <a:latin typeface="Arial"/>
                        </a:rPr>
                        <a:t>30251,4</a:t>
                      </a:r>
                    </a:p>
                  </a:txBody>
                  <a:tcPr marL="0" marR="0" marT="0" marB="0" anchor="b"/>
                </a:tc>
                <a:tc>
                  <a:txBody>
                    <a:bodyPr/>
                    <a:lstStyle/>
                    <a:p>
                      <a:pPr algn="r" fontAlgn="b"/>
                      <a:r>
                        <a:rPr lang="bg-BG" sz="1000" b="0" i="0" u="none" strike="noStrike" dirty="0" smtClean="0">
                          <a:latin typeface="Arial"/>
                        </a:rPr>
                        <a:t>20171,87</a:t>
                      </a:r>
                      <a:endParaRPr lang="bg-BG" sz="1000" b="0" i="0" u="none" strike="noStrike" dirty="0">
                        <a:latin typeface="Arial"/>
                      </a:endParaRPr>
                    </a:p>
                  </a:txBody>
                  <a:tcPr marL="0" marR="0" marT="0" marB="0" anchor="b"/>
                </a:tc>
                <a:tc>
                  <a:txBody>
                    <a:bodyPr/>
                    <a:lstStyle/>
                    <a:p>
                      <a:pPr algn="r" fontAlgn="b"/>
                      <a:r>
                        <a:rPr lang="bg-BG" sz="1000" b="0" i="0" u="none" strike="noStrike">
                          <a:latin typeface="Arial"/>
                        </a:rPr>
                        <a:t>10119,53</a:t>
                      </a:r>
                    </a:p>
                  </a:txBody>
                  <a:tcPr marL="0" marR="0" marT="0" marB="0" anchor="b"/>
                </a:tc>
              </a:tr>
              <a:tr h="344220">
                <a:tc>
                  <a:txBody>
                    <a:bodyPr/>
                    <a:lstStyle/>
                    <a:p>
                      <a:pPr algn="l" fontAlgn="b"/>
                      <a:r>
                        <a:rPr lang="bg-BG" sz="1000" b="0" i="0" u="none" strike="noStrike">
                          <a:latin typeface="Arial"/>
                        </a:rPr>
                        <a:t>ноември</a:t>
                      </a:r>
                    </a:p>
                  </a:txBody>
                  <a:tcPr marL="0" marR="0" marT="0" marB="0" anchor="b"/>
                </a:tc>
                <a:tc>
                  <a:txBody>
                    <a:bodyPr/>
                    <a:lstStyle/>
                    <a:p>
                      <a:pPr algn="r" fontAlgn="b"/>
                      <a:r>
                        <a:rPr lang="bg-BG" sz="1000" b="0" i="0" u="none" strike="noStrike">
                          <a:latin typeface="Arial"/>
                        </a:rPr>
                        <a:t>21073,74</a:t>
                      </a:r>
                    </a:p>
                  </a:txBody>
                  <a:tcPr marL="0" marR="0" marT="0" marB="0" anchor="b"/>
                </a:tc>
                <a:tc>
                  <a:txBody>
                    <a:bodyPr/>
                    <a:lstStyle/>
                    <a:p>
                      <a:pPr algn="r" fontAlgn="b"/>
                      <a:r>
                        <a:rPr lang="bg-BG" sz="1000" b="0" i="0" u="none" strike="noStrike">
                          <a:latin typeface="Arial"/>
                        </a:rPr>
                        <a:t>14027,13</a:t>
                      </a:r>
                    </a:p>
                  </a:txBody>
                  <a:tcPr marL="0" marR="0" marT="0" marB="0" anchor="b"/>
                </a:tc>
                <a:tc>
                  <a:txBody>
                    <a:bodyPr/>
                    <a:lstStyle/>
                    <a:p>
                      <a:pPr algn="r" fontAlgn="b"/>
                      <a:r>
                        <a:rPr lang="bg-BG" sz="1000" b="0" i="0" u="none" strike="noStrike">
                          <a:latin typeface="Arial"/>
                        </a:rPr>
                        <a:t>7046,61</a:t>
                      </a:r>
                    </a:p>
                  </a:txBody>
                  <a:tcPr marL="0" marR="0" marT="0" marB="0" anchor="b"/>
                </a:tc>
              </a:tr>
              <a:tr h="344220">
                <a:tc>
                  <a:txBody>
                    <a:bodyPr/>
                    <a:lstStyle/>
                    <a:p>
                      <a:pPr algn="l" fontAlgn="b"/>
                      <a:r>
                        <a:rPr lang="bg-BG" sz="1000" b="0" i="0" u="none" strike="noStrike">
                          <a:latin typeface="Arial"/>
                        </a:rPr>
                        <a:t>декември</a:t>
                      </a:r>
                    </a:p>
                  </a:txBody>
                  <a:tcPr marL="0" marR="0" marT="0" marB="0" anchor="b"/>
                </a:tc>
                <a:tc>
                  <a:txBody>
                    <a:bodyPr/>
                    <a:lstStyle/>
                    <a:p>
                      <a:pPr algn="r" fontAlgn="b"/>
                      <a:r>
                        <a:rPr lang="bg-BG" sz="1000" b="0" i="0" u="none" strike="noStrike">
                          <a:latin typeface="Arial"/>
                        </a:rPr>
                        <a:t>26877,51</a:t>
                      </a:r>
                    </a:p>
                  </a:txBody>
                  <a:tcPr marL="0" marR="0" marT="0" marB="0" anchor="b"/>
                </a:tc>
                <a:tc>
                  <a:txBody>
                    <a:bodyPr/>
                    <a:lstStyle/>
                    <a:p>
                      <a:pPr algn="r" fontAlgn="b"/>
                      <a:r>
                        <a:rPr lang="bg-BG" sz="1000" b="0" i="0" u="none" strike="noStrike">
                          <a:latin typeface="Arial"/>
                        </a:rPr>
                        <a:t>14799,63</a:t>
                      </a:r>
                    </a:p>
                  </a:txBody>
                  <a:tcPr marL="0" marR="0" marT="0" marB="0" anchor="b"/>
                </a:tc>
                <a:tc>
                  <a:txBody>
                    <a:bodyPr/>
                    <a:lstStyle/>
                    <a:p>
                      <a:pPr algn="r" fontAlgn="b"/>
                      <a:r>
                        <a:rPr lang="bg-BG" sz="1000" b="0" i="0" u="none" strike="noStrike" dirty="0">
                          <a:latin typeface="Arial"/>
                        </a:rPr>
                        <a:t>12077,88</a:t>
                      </a:r>
                    </a:p>
                  </a:txBody>
                  <a:tcPr marL="0" marR="0" marT="0" marB="0" anchor="b"/>
                </a:tc>
              </a:tr>
            </a:tbl>
          </a:graphicData>
        </a:graphic>
      </p:graphicFrame>
    </p:spTree>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1"/>
          <p:cNvSpPr txBox="1">
            <a:spLocks noGrp="1"/>
          </p:cNvSpPr>
          <p:nvPr>
            <p:ph type="title"/>
          </p:nvPr>
        </p:nvSpPr>
        <p:spPr>
          <a:xfrm>
            <a:off x="810002" y="447188"/>
            <a:ext cx="8309287"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sz="3600" dirty="0" smtClean="0">
                <a:solidFill>
                  <a:schemeClr val="bg1"/>
                </a:solidFill>
              </a:rPr>
              <a:t>ПРОДАЖБИ НА ТРУД 2016 - ПЛАН ПО МЕСЕЦИ</a:t>
            </a:r>
            <a:endParaRPr lang="bg-BG" sz="3600" dirty="0">
              <a:solidFill>
                <a:schemeClr val="bg1"/>
              </a:solidFill>
            </a:endParaRPr>
          </a:p>
        </p:txBody>
      </p:sp>
      <p:graphicFrame>
        <p:nvGraphicFramePr>
          <p:cNvPr id="8" name="Content Placeholder 6"/>
          <p:cNvGraphicFramePr>
            <a:graphicFrameLocks/>
          </p:cNvGraphicFramePr>
          <p:nvPr/>
        </p:nvGraphicFramePr>
        <p:xfrm>
          <a:off x="2042986" y="1757129"/>
          <a:ext cx="7199872" cy="4474860"/>
        </p:xfrm>
        <a:graphic>
          <a:graphicData uri="http://schemas.openxmlformats.org/drawingml/2006/table">
            <a:tbl>
              <a:tblPr firstRow="1" bandRow="1">
                <a:tableStyleId>{5C22544A-7EE6-4342-B048-85BDC9FD1C3A}</a:tableStyleId>
              </a:tblPr>
              <a:tblGrid>
                <a:gridCol w="1734951"/>
                <a:gridCol w="1734951"/>
                <a:gridCol w="1734951"/>
                <a:gridCol w="1995019"/>
              </a:tblGrid>
              <a:tr h="344220">
                <a:tc>
                  <a:txBody>
                    <a:bodyPr/>
                    <a:lstStyle/>
                    <a:p>
                      <a:pPr algn="ctr" fontAlgn="b"/>
                      <a:r>
                        <a:rPr lang="bg-BG" sz="1000" b="1" i="0" u="none" strike="noStrike" dirty="0">
                          <a:solidFill>
                            <a:srgbClr val="0000FF"/>
                          </a:solidFill>
                          <a:latin typeface="Arial"/>
                        </a:rPr>
                        <a:t>Месец</a:t>
                      </a:r>
                    </a:p>
                  </a:txBody>
                  <a:tcPr marL="0" marR="0" marT="0" marB="0" anchor="b"/>
                </a:tc>
                <a:tc>
                  <a:txBody>
                    <a:bodyPr/>
                    <a:lstStyle/>
                    <a:p>
                      <a:pPr algn="ctr" fontAlgn="b"/>
                      <a:r>
                        <a:rPr lang="bg-BG" sz="1000" b="1" i="0" u="none" strike="noStrike">
                          <a:solidFill>
                            <a:srgbClr val="0000FF"/>
                          </a:solidFill>
                          <a:latin typeface="Arial"/>
                        </a:rPr>
                        <a:t>Стойност</a:t>
                      </a:r>
                    </a:p>
                  </a:txBody>
                  <a:tcPr marL="0" marR="0" marT="0" marB="0" anchor="b"/>
                </a:tc>
                <a:tc>
                  <a:txBody>
                    <a:bodyPr/>
                    <a:lstStyle/>
                    <a:p>
                      <a:pPr algn="ctr" fontAlgn="b"/>
                      <a:r>
                        <a:rPr lang="bg-BG" sz="1000" b="1" i="0" u="none" strike="noStrike">
                          <a:solidFill>
                            <a:srgbClr val="0000FF"/>
                          </a:solidFill>
                          <a:latin typeface="Arial"/>
                        </a:rPr>
                        <a:t>Себест.</a:t>
                      </a:r>
                    </a:p>
                  </a:txBody>
                  <a:tcPr marL="0" marR="0" marT="0" marB="0" anchor="b"/>
                </a:tc>
                <a:tc>
                  <a:txBody>
                    <a:bodyPr/>
                    <a:lstStyle/>
                    <a:p>
                      <a:pPr algn="ctr" fontAlgn="b"/>
                      <a:r>
                        <a:rPr lang="bg-BG" sz="1000" b="1" i="0" u="none" strike="noStrike">
                          <a:solidFill>
                            <a:srgbClr val="0000FF"/>
                          </a:solidFill>
                          <a:latin typeface="Arial"/>
                        </a:rPr>
                        <a:t>Надценка</a:t>
                      </a:r>
                    </a:p>
                  </a:txBody>
                  <a:tcPr marL="0" marR="0" marT="0" marB="0" anchor="b"/>
                </a:tc>
              </a:tr>
              <a:tr h="344220">
                <a:tc>
                  <a:txBody>
                    <a:bodyPr/>
                    <a:lstStyle/>
                    <a:p>
                      <a:pPr algn="l" fontAlgn="b"/>
                      <a:r>
                        <a:rPr lang="bg-BG" sz="1000" b="0" i="0" u="none" strike="noStrike">
                          <a:latin typeface="Arial"/>
                        </a:rPr>
                        <a:t>януари</a:t>
                      </a:r>
                    </a:p>
                  </a:txBody>
                  <a:tcPr marL="0" marR="0" marT="0" marB="0" anchor="b"/>
                </a:tc>
                <a:tc>
                  <a:txBody>
                    <a:bodyPr/>
                    <a:lstStyle/>
                    <a:p>
                      <a:pPr algn="r" fontAlgn="b"/>
                      <a:r>
                        <a:rPr lang="bg-BG" sz="1000" b="0" i="0" u="none" strike="noStrike">
                          <a:latin typeface="Arial"/>
                        </a:rPr>
                        <a:t>25371,68</a:t>
                      </a:r>
                    </a:p>
                  </a:txBody>
                  <a:tcPr marL="0" marR="0" marT="0" marB="0" anchor="b"/>
                </a:tc>
                <a:tc>
                  <a:txBody>
                    <a:bodyPr/>
                    <a:lstStyle/>
                    <a:p>
                      <a:pPr algn="r" fontAlgn="b"/>
                      <a:r>
                        <a:rPr lang="bg-BG" sz="1000" b="0" i="0" u="none" strike="noStrike">
                          <a:latin typeface="Arial"/>
                        </a:rPr>
                        <a:t>16302,93</a:t>
                      </a:r>
                    </a:p>
                  </a:txBody>
                  <a:tcPr marL="0" marR="0" marT="0" marB="0" anchor="b"/>
                </a:tc>
                <a:tc>
                  <a:txBody>
                    <a:bodyPr/>
                    <a:lstStyle/>
                    <a:p>
                      <a:pPr algn="r" fontAlgn="b"/>
                      <a:r>
                        <a:rPr lang="bg-BG" sz="1000" b="0" i="0" u="none" strike="noStrike">
                          <a:latin typeface="Arial"/>
                        </a:rPr>
                        <a:t>9068,75</a:t>
                      </a:r>
                    </a:p>
                  </a:txBody>
                  <a:tcPr marL="0" marR="0" marT="0" marB="0" anchor="b"/>
                </a:tc>
              </a:tr>
              <a:tr h="344220">
                <a:tc>
                  <a:txBody>
                    <a:bodyPr/>
                    <a:lstStyle/>
                    <a:p>
                      <a:pPr algn="l" fontAlgn="b"/>
                      <a:r>
                        <a:rPr lang="bg-BG" sz="1000" b="0" i="0" u="none" strike="noStrike">
                          <a:latin typeface="Arial"/>
                        </a:rPr>
                        <a:t>февруари</a:t>
                      </a:r>
                    </a:p>
                  </a:txBody>
                  <a:tcPr marL="0" marR="0" marT="0" marB="0" anchor="b"/>
                </a:tc>
                <a:tc>
                  <a:txBody>
                    <a:bodyPr/>
                    <a:lstStyle/>
                    <a:p>
                      <a:pPr algn="r" fontAlgn="b"/>
                      <a:r>
                        <a:rPr lang="bg-BG" sz="1000" b="0" i="0" u="none" strike="noStrike">
                          <a:latin typeface="Arial"/>
                        </a:rPr>
                        <a:t>21918,29</a:t>
                      </a:r>
                    </a:p>
                  </a:txBody>
                  <a:tcPr marL="0" marR="0" marT="0" marB="0" anchor="b"/>
                </a:tc>
                <a:tc>
                  <a:txBody>
                    <a:bodyPr/>
                    <a:lstStyle/>
                    <a:p>
                      <a:pPr algn="r" fontAlgn="b"/>
                      <a:r>
                        <a:rPr lang="bg-BG" sz="1000" b="0" i="0" u="none" strike="noStrike">
                          <a:latin typeface="Arial"/>
                        </a:rPr>
                        <a:t>13822,49</a:t>
                      </a:r>
                    </a:p>
                  </a:txBody>
                  <a:tcPr marL="0" marR="0" marT="0" marB="0" anchor="b"/>
                </a:tc>
                <a:tc>
                  <a:txBody>
                    <a:bodyPr/>
                    <a:lstStyle/>
                    <a:p>
                      <a:pPr algn="r" fontAlgn="b"/>
                      <a:r>
                        <a:rPr lang="bg-BG" sz="1000" b="0" i="0" u="none" strike="noStrike" dirty="0">
                          <a:latin typeface="Arial"/>
                        </a:rPr>
                        <a:t>8095,8</a:t>
                      </a:r>
                    </a:p>
                  </a:txBody>
                  <a:tcPr marL="0" marR="0" marT="0" marB="0" anchor="b"/>
                </a:tc>
              </a:tr>
              <a:tr h="344220">
                <a:tc>
                  <a:txBody>
                    <a:bodyPr/>
                    <a:lstStyle/>
                    <a:p>
                      <a:pPr algn="l" fontAlgn="b"/>
                      <a:r>
                        <a:rPr lang="bg-BG" sz="1000" b="0" i="0" u="none" strike="noStrike">
                          <a:latin typeface="Arial"/>
                        </a:rPr>
                        <a:t>март</a:t>
                      </a:r>
                    </a:p>
                  </a:txBody>
                  <a:tcPr marL="0" marR="0" marT="0" marB="0" anchor="b"/>
                </a:tc>
                <a:tc>
                  <a:txBody>
                    <a:bodyPr/>
                    <a:lstStyle/>
                    <a:p>
                      <a:pPr algn="r" fontAlgn="b"/>
                      <a:r>
                        <a:rPr lang="bg-BG" sz="1000" b="0" i="0" u="none" strike="noStrike">
                          <a:latin typeface="Arial"/>
                        </a:rPr>
                        <a:t>21247,02</a:t>
                      </a:r>
                    </a:p>
                  </a:txBody>
                  <a:tcPr marL="0" marR="0" marT="0" marB="0" anchor="b"/>
                </a:tc>
                <a:tc>
                  <a:txBody>
                    <a:bodyPr/>
                    <a:lstStyle/>
                    <a:p>
                      <a:pPr algn="r" fontAlgn="b"/>
                      <a:r>
                        <a:rPr lang="bg-BG" sz="1000" b="0" i="0" u="none" strike="noStrike">
                          <a:latin typeface="Arial"/>
                        </a:rPr>
                        <a:t>12447,26</a:t>
                      </a:r>
                    </a:p>
                  </a:txBody>
                  <a:tcPr marL="0" marR="0" marT="0" marB="0" anchor="b"/>
                </a:tc>
                <a:tc>
                  <a:txBody>
                    <a:bodyPr/>
                    <a:lstStyle/>
                    <a:p>
                      <a:pPr algn="r" fontAlgn="b"/>
                      <a:r>
                        <a:rPr lang="bg-BG" sz="1000" b="0" i="0" u="none" strike="noStrike">
                          <a:latin typeface="Arial"/>
                        </a:rPr>
                        <a:t>8799,76</a:t>
                      </a:r>
                    </a:p>
                  </a:txBody>
                  <a:tcPr marL="0" marR="0" marT="0" marB="0" anchor="b"/>
                </a:tc>
              </a:tr>
              <a:tr h="344220">
                <a:tc>
                  <a:txBody>
                    <a:bodyPr/>
                    <a:lstStyle/>
                    <a:p>
                      <a:pPr algn="l" fontAlgn="b"/>
                      <a:r>
                        <a:rPr lang="bg-BG" sz="1000" b="0" i="0" u="none" strike="noStrike" dirty="0">
                          <a:latin typeface="Arial"/>
                        </a:rPr>
                        <a:t>април</a:t>
                      </a:r>
                    </a:p>
                  </a:txBody>
                  <a:tcPr marL="0" marR="0" marT="0" marB="0" anchor="b"/>
                </a:tc>
                <a:tc>
                  <a:txBody>
                    <a:bodyPr/>
                    <a:lstStyle/>
                    <a:p>
                      <a:pPr algn="r" fontAlgn="b"/>
                      <a:r>
                        <a:rPr lang="bg-BG" sz="1000" b="0" i="0" u="none" strike="noStrike">
                          <a:latin typeface="Arial"/>
                        </a:rPr>
                        <a:t>21962,86</a:t>
                      </a:r>
                    </a:p>
                  </a:txBody>
                  <a:tcPr marL="0" marR="0" marT="0" marB="0" anchor="b"/>
                </a:tc>
                <a:tc>
                  <a:txBody>
                    <a:bodyPr/>
                    <a:lstStyle/>
                    <a:p>
                      <a:pPr algn="r" fontAlgn="b"/>
                      <a:r>
                        <a:rPr lang="bg-BG" sz="1000" b="0" i="0" u="none" strike="noStrike">
                          <a:latin typeface="Arial"/>
                        </a:rPr>
                        <a:t>14774,84</a:t>
                      </a:r>
                    </a:p>
                  </a:txBody>
                  <a:tcPr marL="0" marR="0" marT="0" marB="0" anchor="b"/>
                </a:tc>
                <a:tc>
                  <a:txBody>
                    <a:bodyPr/>
                    <a:lstStyle/>
                    <a:p>
                      <a:pPr algn="r" fontAlgn="b"/>
                      <a:r>
                        <a:rPr lang="bg-BG" sz="1000" b="0" i="0" u="none" strike="noStrike">
                          <a:latin typeface="Arial"/>
                        </a:rPr>
                        <a:t>7188,02</a:t>
                      </a:r>
                    </a:p>
                  </a:txBody>
                  <a:tcPr marL="0" marR="0" marT="0" marB="0" anchor="b"/>
                </a:tc>
              </a:tr>
              <a:tr h="344220">
                <a:tc>
                  <a:txBody>
                    <a:bodyPr/>
                    <a:lstStyle/>
                    <a:p>
                      <a:pPr algn="l" fontAlgn="b"/>
                      <a:r>
                        <a:rPr lang="bg-BG" sz="1000" b="0" i="0" u="none" strike="noStrike">
                          <a:latin typeface="Arial"/>
                        </a:rPr>
                        <a:t>май</a:t>
                      </a:r>
                    </a:p>
                  </a:txBody>
                  <a:tcPr marL="0" marR="0" marT="0" marB="0" anchor="b"/>
                </a:tc>
                <a:tc>
                  <a:txBody>
                    <a:bodyPr/>
                    <a:lstStyle/>
                    <a:p>
                      <a:pPr algn="r" fontAlgn="b"/>
                      <a:r>
                        <a:rPr lang="bg-BG" sz="1000" b="0" i="0" u="none" strike="noStrike">
                          <a:latin typeface="Arial"/>
                        </a:rPr>
                        <a:t>21375,62</a:t>
                      </a:r>
                    </a:p>
                  </a:txBody>
                  <a:tcPr marL="0" marR="0" marT="0" marB="0" anchor="b"/>
                </a:tc>
                <a:tc>
                  <a:txBody>
                    <a:bodyPr/>
                    <a:lstStyle/>
                    <a:p>
                      <a:pPr algn="r" fontAlgn="b"/>
                      <a:r>
                        <a:rPr lang="bg-BG" sz="1000" b="0" i="0" u="none" strike="noStrike">
                          <a:latin typeface="Arial"/>
                        </a:rPr>
                        <a:t>14272,71</a:t>
                      </a:r>
                    </a:p>
                  </a:txBody>
                  <a:tcPr marL="0" marR="0" marT="0" marB="0" anchor="b"/>
                </a:tc>
                <a:tc>
                  <a:txBody>
                    <a:bodyPr/>
                    <a:lstStyle/>
                    <a:p>
                      <a:pPr algn="r" fontAlgn="b"/>
                      <a:r>
                        <a:rPr lang="bg-BG" sz="1000" b="0" i="0" u="none" strike="noStrike">
                          <a:latin typeface="Arial"/>
                        </a:rPr>
                        <a:t>7102,91</a:t>
                      </a:r>
                    </a:p>
                  </a:txBody>
                  <a:tcPr marL="0" marR="0" marT="0" marB="0" anchor="b"/>
                </a:tc>
              </a:tr>
              <a:tr h="344220">
                <a:tc>
                  <a:txBody>
                    <a:bodyPr/>
                    <a:lstStyle/>
                    <a:p>
                      <a:pPr algn="l" fontAlgn="b"/>
                      <a:r>
                        <a:rPr lang="bg-BG" sz="1000" b="0" i="0" u="none" strike="noStrike">
                          <a:latin typeface="Arial"/>
                        </a:rPr>
                        <a:t>юни</a:t>
                      </a:r>
                    </a:p>
                  </a:txBody>
                  <a:tcPr marL="0" marR="0" marT="0" marB="0" anchor="b"/>
                </a:tc>
                <a:tc>
                  <a:txBody>
                    <a:bodyPr/>
                    <a:lstStyle/>
                    <a:p>
                      <a:pPr algn="r" fontAlgn="b"/>
                      <a:r>
                        <a:rPr lang="bg-BG" sz="1000" b="0" i="0" u="none" strike="noStrike">
                          <a:latin typeface="Arial"/>
                        </a:rPr>
                        <a:t>25374,81</a:t>
                      </a:r>
                    </a:p>
                  </a:txBody>
                  <a:tcPr marL="0" marR="0" marT="0" marB="0" anchor="b"/>
                </a:tc>
                <a:tc>
                  <a:txBody>
                    <a:bodyPr/>
                    <a:lstStyle/>
                    <a:p>
                      <a:pPr algn="r" fontAlgn="b"/>
                      <a:r>
                        <a:rPr lang="bg-BG" sz="1000" b="0" i="0" u="none" strike="noStrike">
                          <a:latin typeface="Arial"/>
                        </a:rPr>
                        <a:t>16789,74</a:t>
                      </a:r>
                    </a:p>
                  </a:txBody>
                  <a:tcPr marL="0" marR="0" marT="0" marB="0" anchor="b"/>
                </a:tc>
                <a:tc>
                  <a:txBody>
                    <a:bodyPr/>
                    <a:lstStyle/>
                    <a:p>
                      <a:pPr algn="r" fontAlgn="b"/>
                      <a:r>
                        <a:rPr lang="bg-BG" sz="1000" b="0" i="0" u="none" strike="noStrike">
                          <a:latin typeface="Arial"/>
                        </a:rPr>
                        <a:t>8585,07</a:t>
                      </a:r>
                    </a:p>
                  </a:txBody>
                  <a:tcPr marL="0" marR="0" marT="0" marB="0" anchor="b"/>
                </a:tc>
              </a:tr>
              <a:tr h="344220">
                <a:tc>
                  <a:txBody>
                    <a:bodyPr/>
                    <a:lstStyle/>
                    <a:p>
                      <a:pPr algn="l" fontAlgn="b"/>
                      <a:r>
                        <a:rPr lang="bg-BG" sz="1000" b="0" i="0" u="none" strike="noStrike">
                          <a:latin typeface="Arial"/>
                        </a:rPr>
                        <a:t>юли</a:t>
                      </a:r>
                    </a:p>
                  </a:txBody>
                  <a:tcPr marL="0" marR="0" marT="0" marB="0" anchor="b"/>
                </a:tc>
                <a:tc>
                  <a:txBody>
                    <a:bodyPr/>
                    <a:lstStyle/>
                    <a:p>
                      <a:pPr algn="r" fontAlgn="b"/>
                      <a:r>
                        <a:rPr lang="bg-BG" sz="1000" b="0" i="0" u="none" strike="noStrike">
                          <a:latin typeface="Arial"/>
                        </a:rPr>
                        <a:t>30251,33</a:t>
                      </a:r>
                    </a:p>
                  </a:txBody>
                  <a:tcPr marL="0" marR="0" marT="0" marB="0" anchor="b"/>
                </a:tc>
                <a:tc>
                  <a:txBody>
                    <a:bodyPr/>
                    <a:lstStyle/>
                    <a:p>
                      <a:pPr algn="r" fontAlgn="b"/>
                      <a:r>
                        <a:rPr lang="bg-BG" sz="1000" b="0" i="0" u="none" strike="noStrike">
                          <a:latin typeface="Arial"/>
                        </a:rPr>
                        <a:t>20981,08</a:t>
                      </a:r>
                    </a:p>
                  </a:txBody>
                  <a:tcPr marL="0" marR="0" marT="0" marB="0" anchor="b"/>
                </a:tc>
                <a:tc>
                  <a:txBody>
                    <a:bodyPr/>
                    <a:lstStyle/>
                    <a:p>
                      <a:pPr algn="r" fontAlgn="b"/>
                      <a:r>
                        <a:rPr lang="bg-BG" sz="1000" b="0" i="0" u="none" strike="noStrike">
                          <a:latin typeface="Arial"/>
                        </a:rPr>
                        <a:t>9270,25</a:t>
                      </a:r>
                    </a:p>
                  </a:txBody>
                  <a:tcPr marL="0" marR="0" marT="0" marB="0" anchor="b"/>
                </a:tc>
              </a:tr>
              <a:tr h="344220">
                <a:tc>
                  <a:txBody>
                    <a:bodyPr/>
                    <a:lstStyle/>
                    <a:p>
                      <a:pPr algn="l" fontAlgn="b"/>
                      <a:r>
                        <a:rPr lang="bg-BG" sz="1000" b="0" i="0" u="none" strike="noStrike">
                          <a:latin typeface="Arial"/>
                        </a:rPr>
                        <a:t>август</a:t>
                      </a:r>
                    </a:p>
                  </a:txBody>
                  <a:tcPr marL="0" marR="0" marT="0" marB="0" anchor="b"/>
                </a:tc>
                <a:tc>
                  <a:txBody>
                    <a:bodyPr/>
                    <a:lstStyle/>
                    <a:p>
                      <a:pPr algn="r" fontAlgn="b"/>
                      <a:r>
                        <a:rPr lang="bg-BG" sz="1000" b="0" i="0" u="none" strike="noStrike">
                          <a:latin typeface="Arial"/>
                        </a:rPr>
                        <a:t>26328,65</a:t>
                      </a:r>
                    </a:p>
                  </a:txBody>
                  <a:tcPr marL="0" marR="0" marT="0" marB="0" anchor="b"/>
                </a:tc>
                <a:tc>
                  <a:txBody>
                    <a:bodyPr/>
                    <a:lstStyle/>
                    <a:p>
                      <a:pPr algn="r" fontAlgn="b"/>
                      <a:r>
                        <a:rPr lang="bg-BG" sz="1000" b="0" i="0" u="none" strike="noStrike">
                          <a:latin typeface="Arial"/>
                        </a:rPr>
                        <a:t>17692,31</a:t>
                      </a:r>
                    </a:p>
                  </a:txBody>
                  <a:tcPr marL="0" marR="0" marT="0" marB="0" anchor="b"/>
                </a:tc>
                <a:tc>
                  <a:txBody>
                    <a:bodyPr/>
                    <a:lstStyle/>
                    <a:p>
                      <a:pPr algn="r" fontAlgn="b"/>
                      <a:r>
                        <a:rPr lang="bg-BG" sz="1000" b="0" i="0" u="none" strike="noStrike">
                          <a:latin typeface="Arial"/>
                        </a:rPr>
                        <a:t>8636,34</a:t>
                      </a:r>
                    </a:p>
                  </a:txBody>
                  <a:tcPr marL="0" marR="0" marT="0" marB="0" anchor="b"/>
                </a:tc>
              </a:tr>
              <a:tr h="344220">
                <a:tc>
                  <a:txBody>
                    <a:bodyPr/>
                    <a:lstStyle/>
                    <a:p>
                      <a:pPr algn="l" fontAlgn="b"/>
                      <a:r>
                        <a:rPr lang="bg-BG" sz="1000" b="0" i="0" u="none" strike="noStrike">
                          <a:latin typeface="Arial"/>
                        </a:rPr>
                        <a:t>септември</a:t>
                      </a:r>
                    </a:p>
                  </a:txBody>
                  <a:tcPr marL="0" marR="0" marT="0" marB="0" anchor="b"/>
                </a:tc>
                <a:tc>
                  <a:txBody>
                    <a:bodyPr/>
                    <a:lstStyle/>
                    <a:p>
                      <a:pPr algn="r" fontAlgn="b"/>
                      <a:r>
                        <a:rPr lang="bg-BG" sz="1000" b="0" i="0" u="none" strike="noStrike">
                          <a:latin typeface="Arial"/>
                        </a:rPr>
                        <a:t>23188,16</a:t>
                      </a:r>
                    </a:p>
                  </a:txBody>
                  <a:tcPr marL="0" marR="0" marT="0" marB="0" anchor="b"/>
                </a:tc>
                <a:tc>
                  <a:txBody>
                    <a:bodyPr/>
                    <a:lstStyle/>
                    <a:p>
                      <a:pPr algn="r" fontAlgn="b"/>
                      <a:r>
                        <a:rPr lang="bg-BG" sz="1000" b="0" i="0" u="none" strike="noStrike">
                          <a:latin typeface="Arial"/>
                        </a:rPr>
                        <a:t>15364,50</a:t>
                      </a:r>
                    </a:p>
                  </a:txBody>
                  <a:tcPr marL="0" marR="0" marT="0" marB="0" anchor="b"/>
                </a:tc>
                <a:tc>
                  <a:txBody>
                    <a:bodyPr/>
                    <a:lstStyle/>
                    <a:p>
                      <a:pPr algn="r" fontAlgn="b"/>
                      <a:r>
                        <a:rPr lang="bg-BG" sz="1000" b="0" i="0" u="none" strike="noStrike">
                          <a:latin typeface="Arial"/>
                        </a:rPr>
                        <a:t>7823,66</a:t>
                      </a:r>
                    </a:p>
                  </a:txBody>
                  <a:tcPr marL="0" marR="0" marT="0" marB="0" anchor="b"/>
                </a:tc>
              </a:tr>
              <a:tr h="344220">
                <a:tc>
                  <a:txBody>
                    <a:bodyPr/>
                    <a:lstStyle/>
                    <a:p>
                      <a:pPr algn="l" fontAlgn="b"/>
                      <a:r>
                        <a:rPr lang="bg-BG" sz="1000" b="0" i="0" u="none" strike="noStrike">
                          <a:latin typeface="Arial"/>
                        </a:rPr>
                        <a:t>октомври</a:t>
                      </a:r>
                    </a:p>
                  </a:txBody>
                  <a:tcPr marL="0" marR="0" marT="0" marB="0" anchor="b"/>
                </a:tc>
                <a:tc>
                  <a:txBody>
                    <a:bodyPr/>
                    <a:lstStyle/>
                    <a:p>
                      <a:pPr algn="r" fontAlgn="b"/>
                      <a:r>
                        <a:rPr lang="bg-BG" sz="1000" b="0" i="0" u="none" strike="noStrike">
                          <a:latin typeface="Arial"/>
                        </a:rPr>
                        <a:t>30251,4</a:t>
                      </a:r>
                    </a:p>
                  </a:txBody>
                  <a:tcPr marL="0" marR="0" marT="0" marB="0" anchor="b"/>
                </a:tc>
                <a:tc>
                  <a:txBody>
                    <a:bodyPr/>
                    <a:lstStyle/>
                    <a:p>
                      <a:pPr algn="r" fontAlgn="b"/>
                      <a:r>
                        <a:rPr lang="bg-BG" sz="1000" b="0" i="0" u="none" strike="noStrike" dirty="0" smtClean="0">
                          <a:latin typeface="Arial"/>
                        </a:rPr>
                        <a:t>20171,87</a:t>
                      </a:r>
                      <a:endParaRPr lang="bg-BG" sz="1000" b="0" i="0" u="none" strike="noStrike" dirty="0">
                        <a:latin typeface="Arial"/>
                      </a:endParaRPr>
                    </a:p>
                  </a:txBody>
                  <a:tcPr marL="0" marR="0" marT="0" marB="0" anchor="b"/>
                </a:tc>
                <a:tc>
                  <a:txBody>
                    <a:bodyPr/>
                    <a:lstStyle/>
                    <a:p>
                      <a:pPr algn="r" fontAlgn="b"/>
                      <a:r>
                        <a:rPr lang="bg-BG" sz="1000" b="0" i="0" u="none" strike="noStrike">
                          <a:latin typeface="Arial"/>
                        </a:rPr>
                        <a:t>10119,53</a:t>
                      </a:r>
                    </a:p>
                  </a:txBody>
                  <a:tcPr marL="0" marR="0" marT="0" marB="0" anchor="b"/>
                </a:tc>
              </a:tr>
              <a:tr h="344220">
                <a:tc>
                  <a:txBody>
                    <a:bodyPr/>
                    <a:lstStyle/>
                    <a:p>
                      <a:pPr algn="l" fontAlgn="b"/>
                      <a:r>
                        <a:rPr lang="bg-BG" sz="1000" b="0" i="0" u="none" strike="noStrike">
                          <a:latin typeface="Arial"/>
                        </a:rPr>
                        <a:t>ноември</a:t>
                      </a:r>
                    </a:p>
                  </a:txBody>
                  <a:tcPr marL="0" marR="0" marT="0" marB="0" anchor="b"/>
                </a:tc>
                <a:tc>
                  <a:txBody>
                    <a:bodyPr/>
                    <a:lstStyle/>
                    <a:p>
                      <a:pPr algn="r" fontAlgn="b"/>
                      <a:r>
                        <a:rPr lang="bg-BG" sz="1000" b="0" i="0" u="none" strike="noStrike">
                          <a:latin typeface="Arial"/>
                        </a:rPr>
                        <a:t>21073,74</a:t>
                      </a:r>
                    </a:p>
                  </a:txBody>
                  <a:tcPr marL="0" marR="0" marT="0" marB="0" anchor="b"/>
                </a:tc>
                <a:tc>
                  <a:txBody>
                    <a:bodyPr/>
                    <a:lstStyle/>
                    <a:p>
                      <a:pPr algn="r" fontAlgn="b"/>
                      <a:r>
                        <a:rPr lang="bg-BG" sz="1000" b="0" i="0" u="none" strike="noStrike">
                          <a:latin typeface="Arial"/>
                        </a:rPr>
                        <a:t>14027,13</a:t>
                      </a:r>
                    </a:p>
                  </a:txBody>
                  <a:tcPr marL="0" marR="0" marT="0" marB="0" anchor="b"/>
                </a:tc>
                <a:tc>
                  <a:txBody>
                    <a:bodyPr/>
                    <a:lstStyle/>
                    <a:p>
                      <a:pPr algn="r" fontAlgn="b"/>
                      <a:r>
                        <a:rPr lang="bg-BG" sz="1000" b="0" i="0" u="none" strike="noStrike">
                          <a:latin typeface="Arial"/>
                        </a:rPr>
                        <a:t>7046,61</a:t>
                      </a:r>
                    </a:p>
                  </a:txBody>
                  <a:tcPr marL="0" marR="0" marT="0" marB="0" anchor="b"/>
                </a:tc>
              </a:tr>
              <a:tr h="344220">
                <a:tc>
                  <a:txBody>
                    <a:bodyPr/>
                    <a:lstStyle/>
                    <a:p>
                      <a:pPr algn="l" fontAlgn="b"/>
                      <a:r>
                        <a:rPr lang="bg-BG" sz="1000" b="0" i="0" u="none" strike="noStrike">
                          <a:latin typeface="Arial"/>
                        </a:rPr>
                        <a:t>декември</a:t>
                      </a:r>
                    </a:p>
                  </a:txBody>
                  <a:tcPr marL="0" marR="0" marT="0" marB="0" anchor="b"/>
                </a:tc>
                <a:tc>
                  <a:txBody>
                    <a:bodyPr/>
                    <a:lstStyle/>
                    <a:p>
                      <a:pPr algn="r" fontAlgn="b"/>
                      <a:r>
                        <a:rPr lang="bg-BG" sz="1000" b="0" i="0" u="none" strike="noStrike">
                          <a:latin typeface="Arial"/>
                        </a:rPr>
                        <a:t>26877,51</a:t>
                      </a:r>
                    </a:p>
                  </a:txBody>
                  <a:tcPr marL="0" marR="0" marT="0" marB="0" anchor="b"/>
                </a:tc>
                <a:tc>
                  <a:txBody>
                    <a:bodyPr/>
                    <a:lstStyle/>
                    <a:p>
                      <a:pPr algn="r" fontAlgn="b"/>
                      <a:r>
                        <a:rPr lang="bg-BG" sz="1000" b="0" i="0" u="none" strike="noStrike">
                          <a:latin typeface="Arial"/>
                        </a:rPr>
                        <a:t>14799,63</a:t>
                      </a:r>
                    </a:p>
                  </a:txBody>
                  <a:tcPr marL="0" marR="0" marT="0" marB="0" anchor="b"/>
                </a:tc>
                <a:tc>
                  <a:txBody>
                    <a:bodyPr/>
                    <a:lstStyle/>
                    <a:p>
                      <a:pPr algn="r" fontAlgn="b"/>
                      <a:r>
                        <a:rPr lang="bg-BG" sz="1000" b="0" i="0" u="none" strike="noStrike" dirty="0">
                          <a:latin typeface="Arial"/>
                        </a:rPr>
                        <a:t>12077,88</a:t>
                      </a:r>
                    </a:p>
                  </a:txBody>
                  <a:tcPr marL="0" marR="0" marT="0" marB="0" anchor="b"/>
                </a:tc>
              </a:tr>
            </a:tbl>
          </a:graphicData>
        </a:graphic>
      </p:graphicFrame>
    </p:spTree>
  </p:cSld>
  <p:clrMapOvr>
    <a:masterClrMapping/>
  </p:clrMapOvr>
  <p:transition>
    <p:split orient="vert"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1"/>
          <p:cNvSpPr txBox="1">
            <a:spLocks noGrp="1"/>
          </p:cNvSpPr>
          <p:nvPr>
            <p:ph type="title"/>
          </p:nvPr>
        </p:nvSpPr>
        <p:spPr>
          <a:xfrm>
            <a:off x="810000" y="447188"/>
            <a:ext cx="6991232"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sz="3600" dirty="0" smtClean="0">
                <a:solidFill>
                  <a:schemeClr val="bg1"/>
                </a:solidFill>
              </a:rPr>
              <a:t>РАЗХОДИ ОБЩО ЗА ГОДИНАТА</a:t>
            </a:r>
            <a:endParaRPr lang="bg-BG" sz="3600" dirty="0">
              <a:solidFill>
                <a:schemeClr val="bg1"/>
              </a:solidFill>
            </a:endParaRPr>
          </a:p>
        </p:txBody>
      </p:sp>
      <p:graphicFrame>
        <p:nvGraphicFramePr>
          <p:cNvPr id="6" name="Content Placeholder 5"/>
          <p:cNvGraphicFramePr>
            <a:graphicFrameLocks noGrp="1"/>
          </p:cNvGraphicFramePr>
          <p:nvPr>
            <p:ph idx="1"/>
          </p:nvPr>
        </p:nvGraphicFramePr>
        <p:xfrm>
          <a:off x="4806869" y="2020609"/>
          <a:ext cx="6874386" cy="4668521"/>
        </p:xfrm>
        <a:graphic>
          <a:graphicData uri="http://schemas.openxmlformats.org/drawingml/2006/table">
            <a:tbl>
              <a:tblPr firstRow="1" bandRow="1">
                <a:tableStyleId>{5C22544A-7EE6-4342-B048-85BDC9FD1C3A}</a:tableStyleId>
              </a:tblPr>
              <a:tblGrid>
                <a:gridCol w="3437193"/>
                <a:gridCol w="3437193"/>
              </a:tblGrid>
              <a:tr h="359117">
                <a:tc>
                  <a:txBody>
                    <a:bodyPr/>
                    <a:lstStyle/>
                    <a:p>
                      <a:pPr algn="l" fontAlgn="b"/>
                      <a:r>
                        <a:rPr lang="bg-BG" sz="1000" b="0" i="0" u="none" strike="noStrike" dirty="0">
                          <a:latin typeface="Arial"/>
                        </a:rPr>
                        <a:t>лихви и такси ОББ</a:t>
                      </a:r>
                    </a:p>
                  </a:txBody>
                  <a:tcPr marL="9525" marR="9525" marT="9525" marB="0" anchor="b"/>
                </a:tc>
                <a:tc>
                  <a:txBody>
                    <a:bodyPr/>
                    <a:lstStyle/>
                    <a:p>
                      <a:pPr algn="r" fontAlgn="b"/>
                      <a:r>
                        <a:rPr lang="bg-BG" sz="1000" b="0" i="0" u="none" strike="noStrike">
                          <a:latin typeface="Arial"/>
                        </a:rPr>
                        <a:t>55235,06</a:t>
                      </a:r>
                    </a:p>
                  </a:txBody>
                  <a:tcPr marL="9525" marR="9525" marT="9525" marB="0" anchor="b"/>
                </a:tc>
              </a:tr>
              <a:tr h="359117">
                <a:tc>
                  <a:txBody>
                    <a:bodyPr/>
                    <a:lstStyle/>
                    <a:p>
                      <a:pPr algn="l" fontAlgn="b"/>
                      <a:r>
                        <a:rPr lang="bg-BG" sz="1000" b="0" i="0" u="none" strike="noStrike">
                          <a:latin typeface="Arial"/>
                        </a:rPr>
                        <a:t>лихви и такси Уникредит</a:t>
                      </a:r>
                    </a:p>
                  </a:txBody>
                  <a:tcPr marL="9525" marR="9525" marT="9525" marB="0" anchor="b"/>
                </a:tc>
                <a:tc>
                  <a:txBody>
                    <a:bodyPr/>
                    <a:lstStyle/>
                    <a:p>
                      <a:pPr algn="r" fontAlgn="b"/>
                      <a:r>
                        <a:rPr lang="bg-BG" sz="1000" b="0" i="0" u="none" strike="noStrike" dirty="0">
                          <a:latin typeface="Arial"/>
                        </a:rPr>
                        <a:t>25631,60</a:t>
                      </a:r>
                    </a:p>
                  </a:txBody>
                  <a:tcPr marL="9525" marR="9525" marT="9525" marB="0" anchor="b"/>
                </a:tc>
              </a:tr>
              <a:tr h="359117">
                <a:tc>
                  <a:txBody>
                    <a:bodyPr/>
                    <a:lstStyle/>
                    <a:p>
                      <a:pPr algn="l" fontAlgn="b"/>
                      <a:r>
                        <a:rPr lang="ru-RU" sz="1000" b="0" i="0" u="none" strike="noStrike">
                          <a:latin typeface="Arial"/>
                        </a:rPr>
                        <a:t>разходи такси Опел и Шеви</a:t>
                      </a:r>
                    </a:p>
                  </a:txBody>
                  <a:tcPr marL="9525" marR="9525" marT="9525" marB="0" anchor="b"/>
                </a:tc>
                <a:tc>
                  <a:txBody>
                    <a:bodyPr/>
                    <a:lstStyle/>
                    <a:p>
                      <a:pPr algn="r" fontAlgn="b"/>
                      <a:r>
                        <a:rPr lang="bg-BG" sz="1000" b="0" i="0" u="none" strike="noStrike">
                          <a:latin typeface="Arial"/>
                        </a:rPr>
                        <a:t>27672,30</a:t>
                      </a:r>
                    </a:p>
                  </a:txBody>
                  <a:tcPr marL="9525" marR="9525" marT="9525" marB="0" anchor="b"/>
                </a:tc>
              </a:tr>
              <a:tr h="359117">
                <a:tc>
                  <a:txBody>
                    <a:bodyPr/>
                    <a:lstStyle/>
                    <a:p>
                      <a:pPr algn="l" fontAlgn="b"/>
                      <a:r>
                        <a:rPr lang="bg-BG" sz="1000" b="0" i="0" u="none" strike="noStrike">
                          <a:latin typeface="Arial"/>
                        </a:rPr>
                        <a:t>разходи за заплати</a:t>
                      </a:r>
                    </a:p>
                  </a:txBody>
                  <a:tcPr marL="9525" marR="9525" marT="9525" marB="0" anchor="b"/>
                </a:tc>
                <a:tc>
                  <a:txBody>
                    <a:bodyPr/>
                    <a:lstStyle/>
                    <a:p>
                      <a:pPr algn="r" fontAlgn="b"/>
                      <a:r>
                        <a:rPr lang="bg-BG" sz="1000" b="0" i="0" u="none" strike="noStrike">
                          <a:latin typeface="Arial"/>
                        </a:rPr>
                        <a:t>101288,63</a:t>
                      </a:r>
                    </a:p>
                  </a:txBody>
                  <a:tcPr marL="9525" marR="9525" marT="9525" marB="0" anchor="b"/>
                </a:tc>
              </a:tr>
              <a:tr h="359117">
                <a:tc>
                  <a:txBody>
                    <a:bodyPr/>
                    <a:lstStyle/>
                    <a:p>
                      <a:pPr algn="l" fontAlgn="b"/>
                      <a:r>
                        <a:rPr lang="bg-BG" sz="1000" b="0" i="0" u="none" strike="noStrike">
                          <a:latin typeface="Arial"/>
                        </a:rPr>
                        <a:t>ток</a:t>
                      </a:r>
                    </a:p>
                  </a:txBody>
                  <a:tcPr marL="9525" marR="9525" marT="9525" marB="0" anchor="b"/>
                </a:tc>
                <a:tc>
                  <a:txBody>
                    <a:bodyPr/>
                    <a:lstStyle/>
                    <a:p>
                      <a:pPr algn="r" fontAlgn="b"/>
                      <a:r>
                        <a:rPr lang="bg-BG" sz="1000" b="0" i="0" u="none" strike="noStrike" dirty="0">
                          <a:latin typeface="Arial"/>
                        </a:rPr>
                        <a:t>4979,50</a:t>
                      </a:r>
                    </a:p>
                  </a:txBody>
                  <a:tcPr marL="9525" marR="9525" marT="9525" marB="0" anchor="b"/>
                </a:tc>
              </a:tr>
              <a:tr h="359117">
                <a:tc>
                  <a:txBody>
                    <a:bodyPr/>
                    <a:lstStyle/>
                    <a:p>
                      <a:pPr algn="l" fontAlgn="b"/>
                      <a:r>
                        <a:rPr lang="bg-BG" sz="1000" b="0" i="0" u="none" strike="noStrike">
                          <a:latin typeface="Arial"/>
                        </a:rPr>
                        <a:t>данъци</a:t>
                      </a:r>
                    </a:p>
                  </a:txBody>
                  <a:tcPr marL="9525" marR="9525" marT="9525" marB="0" anchor="b"/>
                </a:tc>
                <a:tc>
                  <a:txBody>
                    <a:bodyPr/>
                    <a:lstStyle/>
                    <a:p>
                      <a:pPr algn="r" fontAlgn="b"/>
                      <a:r>
                        <a:rPr lang="bg-BG" sz="1000" b="0" i="0" u="none" strike="noStrike">
                          <a:latin typeface="Arial"/>
                        </a:rPr>
                        <a:t>2194,15</a:t>
                      </a:r>
                    </a:p>
                  </a:txBody>
                  <a:tcPr marL="9525" marR="9525" marT="9525" marB="0" anchor="b"/>
                </a:tc>
              </a:tr>
              <a:tr h="359117">
                <a:tc>
                  <a:txBody>
                    <a:bodyPr/>
                    <a:lstStyle/>
                    <a:p>
                      <a:pPr algn="l" fontAlgn="b"/>
                      <a:r>
                        <a:rPr lang="bg-BG" sz="1000" b="0" i="0" u="none" strike="noStrike">
                          <a:latin typeface="Arial"/>
                        </a:rPr>
                        <a:t>такси други</a:t>
                      </a:r>
                    </a:p>
                  </a:txBody>
                  <a:tcPr marL="9525" marR="9525" marT="9525" marB="0" anchor="b"/>
                </a:tc>
                <a:tc>
                  <a:txBody>
                    <a:bodyPr/>
                    <a:lstStyle/>
                    <a:p>
                      <a:pPr algn="r" fontAlgn="b"/>
                      <a:r>
                        <a:rPr lang="bg-BG" sz="1000" b="0" i="0" u="none" strike="noStrike" dirty="0">
                          <a:latin typeface="Arial"/>
                        </a:rPr>
                        <a:t>23297,36</a:t>
                      </a:r>
                    </a:p>
                  </a:txBody>
                  <a:tcPr marL="9525" marR="9525" marT="9525" marB="0" anchor="b"/>
                </a:tc>
              </a:tr>
              <a:tr h="359117">
                <a:tc>
                  <a:txBody>
                    <a:bodyPr/>
                    <a:lstStyle/>
                    <a:p>
                      <a:pPr algn="l" fontAlgn="b"/>
                      <a:r>
                        <a:rPr lang="bg-BG" sz="1000" b="0" i="0" u="none" strike="noStrike">
                          <a:latin typeface="Arial"/>
                        </a:rPr>
                        <a:t>лизинги </a:t>
                      </a:r>
                    </a:p>
                  </a:txBody>
                  <a:tcPr marL="9525" marR="9525" marT="9525" marB="0" anchor="b"/>
                </a:tc>
                <a:tc>
                  <a:txBody>
                    <a:bodyPr/>
                    <a:lstStyle/>
                    <a:p>
                      <a:pPr algn="r" fontAlgn="b"/>
                      <a:r>
                        <a:rPr lang="bg-BG" sz="1000" b="0" i="0" u="none" strike="noStrike">
                          <a:latin typeface="Arial"/>
                        </a:rPr>
                        <a:t>10090,45</a:t>
                      </a:r>
                    </a:p>
                  </a:txBody>
                  <a:tcPr marL="9525" marR="9525" marT="9525" marB="0" anchor="b"/>
                </a:tc>
              </a:tr>
              <a:tr h="359117">
                <a:tc>
                  <a:txBody>
                    <a:bodyPr/>
                    <a:lstStyle/>
                    <a:p>
                      <a:pPr algn="l" fontAlgn="b"/>
                      <a:r>
                        <a:rPr lang="bg-BG" sz="1000" b="0" i="0" u="none" strike="noStrike">
                          <a:latin typeface="Arial"/>
                        </a:rPr>
                        <a:t>застраховки</a:t>
                      </a:r>
                    </a:p>
                  </a:txBody>
                  <a:tcPr marL="9525" marR="9525" marT="9525" marB="0" anchor="b"/>
                </a:tc>
                <a:tc>
                  <a:txBody>
                    <a:bodyPr/>
                    <a:lstStyle/>
                    <a:p>
                      <a:pPr algn="r" fontAlgn="b"/>
                      <a:r>
                        <a:rPr lang="bg-BG" sz="1000" b="0" i="0" u="none" strike="noStrike">
                          <a:latin typeface="Arial"/>
                        </a:rPr>
                        <a:t>3509,21</a:t>
                      </a:r>
                    </a:p>
                  </a:txBody>
                  <a:tcPr marL="9525" marR="9525" marT="9525" marB="0" anchor="b"/>
                </a:tc>
              </a:tr>
              <a:tr h="359117">
                <a:tc>
                  <a:txBody>
                    <a:bodyPr/>
                    <a:lstStyle/>
                    <a:p>
                      <a:pPr algn="l" fontAlgn="b"/>
                      <a:r>
                        <a:rPr lang="bg-BG" sz="1000" b="0" i="0" u="none" strike="noStrike">
                          <a:latin typeface="Arial"/>
                        </a:rPr>
                        <a:t>телефони</a:t>
                      </a:r>
                    </a:p>
                  </a:txBody>
                  <a:tcPr marL="9525" marR="9525" marT="9525" marB="0" anchor="b"/>
                </a:tc>
                <a:tc>
                  <a:txBody>
                    <a:bodyPr/>
                    <a:lstStyle/>
                    <a:p>
                      <a:pPr algn="r" fontAlgn="b"/>
                      <a:r>
                        <a:rPr lang="bg-BG" sz="1000" b="0" i="0" u="none" strike="noStrike">
                          <a:latin typeface="Arial"/>
                        </a:rPr>
                        <a:t>350,00</a:t>
                      </a:r>
                    </a:p>
                  </a:txBody>
                  <a:tcPr marL="9525" marR="9525" marT="9525" marB="0" anchor="b"/>
                </a:tc>
              </a:tr>
              <a:tr h="359117">
                <a:tc>
                  <a:txBody>
                    <a:bodyPr/>
                    <a:lstStyle/>
                    <a:p>
                      <a:pPr algn="l" fontAlgn="b"/>
                      <a:r>
                        <a:rPr lang="bg-BG" sz="1000" b="0" i="0" u="none" strike="noStrike">
                          <a:latin typeface="Arial"/>
                        </a:rPr>
                        <a:t>амортизации</a:t>
                      </a:r>
                    </a:p>
                  </a:txBody>
                  <a:tcPr marL="9525" marR="9525" marT="9525" marB="0" anchor="b"/>
                </a:tc>
                <a:tc>
                  <a:txBody>
                    <a:bodyPr/>
                    <a:lstStyle/>
                    <a:p>
                      <a:pPr algn="r" fontAlgn="b"/>
                      <a:r>
                        <a:rPr lang="bg-BG" sz="1000" b="0" i="0" u="none" strike="noStrike">
                          <a:latin typeface="Arial"/>
                        </a:rPr>
                        <a:t>8244,00</a:t>
                      </a:r>
                    </a:p>
                  </a:txBody>
                  <a:tcPr marL="9525" marR="9525" marT="9525" marB="0" anchor="b"/>
                </a:tc>
              </a:tr>
              <a:tr h="359117">
                <a:tc>
                  <a:txBody>
                    <a:bodyPr/>
                    <a:lstStyle/>
                    <a:p>
                      <a:pPr algn="l" fontAlgn="b"/>
                      <a:r>
                        <a:rPr lang="bg-BG" sz="1000" b="0" i="0" u="none" strike="noStrike">
                          <a:latin typeface="Arial"/>
                        </a:rPr>
                        <a:t>горива</a:t>
                      </a:r>
                    </a:p>
                  </a:txBody>
                  <a:tcPr marL="9525" marR="9525" marT="9525" marB="0" anchor="b"/>
                </a:tc>
                <a:tc>
                  <a:txBody>
                    <a:bodyPr/>
                    <a:lstStyle/>
                    <a:p>
                      <a:pPr algn="r" fontAlgn="b"/>
                      <a:r>
                        <a:rPr lang="bg-BG" sz="1000" b="0" i="0" u="none" strike="noStrike" dirty="0">
                          <a:latin typeface="Arial"/>
                        </a:rPr>
                        <a:t>4640,73</a:t>
                      </a:r>
                    </a:p>
                  </a:txBody>
                  <a:tcPr marL="9525" marR="9525" marT="9525" marB="0" anchor="b"/>
                </a:tc>
              </a:tr>
              <a:tr h="359117">
                <a:tc>
                  <a:txBody>
                    <a:bodyPr/>
                    <a:lstStyle/>
                    <a:p>
                      <a:pPr algn="l" fontAlgn="b"/>
                      <a:r>
                        <a:rPr lang="bg-BG" sz="1000" b="0" i="0" u="none" strike="noStrike">
                          <a:latin typeface="Arial"/>
                        </a:rPr>
                        <a:t>други</a:t>
                      </a:r>
                    </a:p>
                  </a:txBody>
                  <a:tcPr marL="9525" marR="9525" marT="9525" marB="0" anchor="b"/>
                </a:tc>
                <a:tc>
                  <a:txBody>
                    <a:bodyPr/>
                    <a:lstStyle/>
                    <a:p>
                      <a:pPr algn="r" fontAlgn="b"/>
                      <a:r>
                        <a:rPr lang="bg-BG" sz="1000" b="0" i="0" u="none" strike="noStrike" dirty="0">
                          <a:latin typeface="Arial"/>
                        </a:rPr>
                        <a:t>10000,00</a:t>
                      </a:r>
                    </a:p>
                  </a:txBody>
                  <a:tcPr marL="9525" marR="9525" marT="9525" marB="0" anchor="b"/>
                </a:tc>
              </a:tr>
            </a:tbl>
          </a:graphicData>
        </a:graphic>
      </p:graphicFrame>
      <p:sp>
        <p:nvSpPr>
          <p:cNvPr id="9" name="Content Placeholder 2"/>
          <p:cNvSpPr txBox="1">
            <a:spLocks/>
          </p:cNvSpPr>
          <p:nvPr/>
        </p:nvSpPr>
        <p:spPr>
          <a:xfrm>
            <a:off x="456251" y="2172864"/>
            <a:ext cx="3695623" cy="800999"/>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kumimoji="0" lang="bg-BG" sz="1800" b="0" i="0" u="none" strike="noStrike" kern="1200" cap="none" spc="0" normalizeH="0" baseline="0" noProof="0" dirty="0" smtClean="0">
                <a:ln>
                  <a:noFill/>
                </a:ln>
                <a:solidFill>
                  <a:schemeClr val="tx1"/>
                </a:solidFill>
                <a:effectLst/>
                <a:uLnTx/>
                <a:uFillTx/>
                <a:latin typeface="+mn-lt"/>
                <a:ea typeface="+mn-ea"/>
                <a:cs typeface="+mn-cs"/>
              </a:rPr>
              <a:t>Включени</a:t>
            </a:r>
            <a:r>
              <a:rPr kumimoji="0" lang="bg-BG" sz="1800" b="0" i="0" u="none" strike="noStrike" kern="1200" cap="none" spc="0" normalizeH="0" noProof="0" dirty="0" smtClean="0">
                <a:ln>
                  <a:noFill/>
                </a:ln>
                <a:solidFill>
                  <a:schemeClr val="tx1"/>
                </a:solidFill>
                <a:effectLst/>
                <a:uLnTx/>
                <a:uFillTx/>
                <a:latin typeface="+mn-lt"/>
                <a:ea typeface="+mn-ea"/>
                <a:cs typeface="+mn-cs"/>
              </a:rPr>
              <a:t> са всички разходи през  изминалата година.</a:t>
            </a:r>
            <a:endParaRPr kumimoji="0" lang="bg-BG"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1"/>
          <p:cNvSpPr txBox="1">
            <a:spLocks noGrp="1"/>
          </p:cNvSpPr>
          <p:nvPr>
            <p:ph type="title"/>
          </p:nvPr>
        </p:nvSpPr>
        <p:spPr>
          <a:prstGeom prst="rect">
            <a:avLst/>
          </a:prstGeom>
          <a:effectLst>
            <a:outerShdw blurRad="50800" dir="14400000">
              <a:srgbClr val="000000">
                <a:alpha val="60000"/>
              </a:srgbClr>
            </a:outerShdw>
          </a:effectLst>
        </p:spPr>
        <p:txBody>
          <a:bodyPr vert="horz" lIns="91440" tIns="45720" rIns="91440" bIns="45720" rtlCol="0" anchor="b">
            <a:noAutofit/>
          </a:bodyPr>
          <a:lstStyle/>
          <a:p>
            <a:pPr lvl="0"/>
            <a:r>
              <a:rPr lang="bg-BG" dirty="0" smtClean="0">
                <a:solidFill>
                  <a:schemeClr val="bg1"/>
                </a:solidFill>
              </a:rPr>
              <a:t>SWОT Анализ </a:t>
            </a:r>
            <a:r>
              <a:rPr kumimoji="0" lang="bg-BG" sz="4000" b="1" i="0" u="none" strike="noStrike" kern="1200" cap="none" spc="0" normalizeH="0" baseline="0" noProof="0" dirty="0" smtClean="0">
                <a:ln>
                  <a:noFill/>
                </a:ln>
                <a:solidFill>
                  <a:srgbClr val="FEFEFE"/>
                </a:solidFill>
                <a:effectLst/>
                <a:uLnTx/>
                <a:uFillTx/>
                <a:latin typeface="+mj-lt"/>
                <a:ea typeface="+mj-ea"/>
                <a:cs typeface="+mj-cs"/>
              </a:rPr>
              <a:t/>
            </a:r>
            <a:br>
              <a:rPr kumimoji="0" lang="bg-BG" sz="4000" b="1" i="0" u="none" strike="noStrike" kern="1200" cap="none" spc="0" normalizeH="0" baseline="0" noProof="0" dirty="0" smtClean="0">
                <a:ln>
                  <a:noFill/>
                </a:ln>
                <a:solidFill>
                  <a:srgbClr val="FEFEFE"/>
                </a:solidFill>
                <a:effectLst/>
                <a:uLnTx/>
                <a:uFillTx/>
                <a:latin typeface="+mj-lt"/>
                <a:ea typeface="+mj-ea"/>
                <a:cs typeface="+mj-cs"/>
              </a:rPr>
            </a:br>
            <a:endParaRPr kumimoji="0" lang="bg-BG" sz="4000" b="1" i="0" u="none" strike="noStrike" kern="1200" cap="none" spc="0" normalizeH="0" baseline="0" noProof="0" dirty="0">
              <a:ln>
                <a:noFill/>
              </a:ln>
              <a:solidFill>
                <a:srgbClr val="FEFEFE"/>
              </a:solidFill>
              <a:effectLst/>
              <a:uLnTx/>
              <a:uFillTx/>
              <a:latin typeface="+mj-lt"/>
              <a:ea typeface="+mj-ea"/>
              <a:cs typeface="+mj-cs"/>
            </a:endParaRPr>
          </a:p>
        </p:txBody>
      </p:sp>
      <p:graphicFrame>
        <p:nvGraphicFramePr>
          <p:cNvPr id="9" name="Content Placeholder 8"/>
          <p:cNvGraphicFramePr>
            <a:graphicFrameLocks noGrp="1"/>
          </p:cNvGraphicFramePr>
          <p:nvPr>
            <p:ph idx="1"/>
          </p:nvPr>
        </p:nvGraphicFramePr>
        <p:xfrm>
          <a:off x="992143" y="2247212"/>
          <a:ext cx="9272202" cy="3313328"/>
        </p:xfrm>
        <a:graphic>
          <a:graphicData uri="http://schemas.openxmlformats.org/drawingml/2006/table">
            <a:tbl>
              <a:tblPr firstRow="1" bandRow="1">
                <a:tableStyleId>{5C22544A-7EE6-4342-B048-85BDC9FD1C3A}</a:tableStyleId>
              </a:tblPr>
              <a:tblGrid>
                <a:gridCol w="4636101"/>
                <a:gridCol w="4636101"/>
              </a:tblGrid>
              <a:tr h="1656664">
                <a:tc>
                  <a:txBody>
                    <a:bodyPr/>
                    <a:lstStyle/>
                    <a:p>
                      <a:pPr algn="just">
                        <a:spcAft>
                          <a:spcPts val="0"/>
                        </a:spcAft>
                      </a:pPr>
                      <a:r>
                        <a:rPr lang="bg-BG" sz="1200" kern="50">
                          <a:latin typeface="Opel Sans"/>
                          <a:ea typeface="Times New Roman"/>
                        </a:rPr>
                        <a:t>Силни страни (S)</a:t>
                      </a:r>
                      <a:endParaRPr lang="bg-BG" sz="1000" kern="50">
                        <a:latin typeface="Times New Roman"/>
                        <a:ea typeface="Times New Roman"/>
                      </a:endParaRPr>
                    </a:p>
                    <a:p>
                      <a:pPr marL="342900" lvl="0" indent="-342900" algn="just">
                        <a:spcAft>
                          <a:spcPts val="0"/>
                        </a:spcAft>
                        <a:buFont typeface="+mj-lt"/>
                        <a:buAutoNum type="arabicPeriod"/>
                        <a:tabLst>
                          <a:tab pos="457200" algn="l"/>
                        </a:tabLst>
                      </a:pPr>
                      <a:r>
                        <a:rPr lang="bg-BG" sz="1000" kern="50">
                          <a:latin typeface="Opel Sans"/>
                          <a:ea typeface="Times New Roman"/>
                          <a:cs typeface="Times New Roman"/>
                        </a:rPr>
                        <a:t>Качествени, разнообразни и добре познати продукти и услуги;</a:t>
                      </a:r>
                      <a:endParaRPr lang="bg-BG" sz="1000" kern="50">
                        <a:latin typeface="Times New Roman"/>
                        <a:ea typeface="Times New Roman"/>
                        <a:cs typeface="Times New Roman"/>
                      </a:endParaRPr>
                    </a:p>
                    <a:p>
                      <a:pPr marL="342900" lvl="0" indent="-342900" algn="just">
                        <a:spcAft>
                          <a:spcPts val="0"/>
                        </a:spcAft>
                        <a:buFont typeface="+mj-lt"/>
                        <a:buAutoNum type="arabicPeriod"/>
                        <a:tabLst>
                          <a:tab pos="455295" algn="l"/>
                        </a:tabLst>
                      </a:pPr>
                      <a:r>
                        <a:rPr lang="bg-BG" sz="1000" kern="50">
                          <a:latin typeface="Opel Sans"/>
                          <a:ea typeface="Times New Roman"/>
                          <a:cs typeface="Times New Roman"/>
                        </a:rPr>
                        <a:t>Стабилни и дълготрайни отношения с клиентите от региона</a:t>
                      </a:r>
                      <a:endParaRPr lang="bg-BG" sz="1000" kern="50">
                        <a:latin typeface="Times New Roman"/>
                        <a:ea typeface="Times New Roman"/>
                        <a:cs typeface="Times New Roman"/>
                      </a:endParaRPr>
                    </a:p>
                    <a:p>
                      <a:pPr marL="342900" lvl="0" indent="-342900" algn="just">
                        <a:spcAft>
                          <a:spcPts val="0"/>
                        </a:spcAft>
                        <a:buFont typeface="+mj-lt"/>
                        <a:buAutoNum type="arabicPeriod"/>
                        <a:tabLst>
                          <a:tab pos="455295" algn="l"/>
                        </a:tabLst>
                      </a:pPr>
                      <a:r>
                        <a:rPr lang="bg-BG" sz="1000" kern="50">
                          <a:latin typeface="Opel Sans"/>
                          <a:ea typeface="Times New Roman"/>
                          <a:cs typeface="Times New Roman"/>
                        </a:rPr>
                        <a:t>Натрупан опит</a:t>
                      </a:r>
                      <a:endParaRPr lang="bg-BG" sz="1000" kern="50">
                        <a:latin typeface="Times New Roman"/>
                        <a:ea typeface="Times New Roman"/>
                        <a:cs typeface="Times New Roman"/>
                      </a:endParaRPr>
                    </a:p>
                    <a:p>
                      <a:pPr marL="342900" lvl="0" indent="-342900" algn="just">
                        <a:spcAft>
                          <a:spcPts val="0"/>
                        </a:spcAft>
                        <a:buFont typeface="+mj-lt"/>
                        <a:buAutoNum type="arabicPeriod"/>
                        <a:tabLst>
                          <a:tab pos="455295" algn="l"/>
                        </a:tabLst>
                      </a:pPr>
                      <a:r>
                        <a:rPr lang="bg-BG" sz="1000" kern="50">
                          <a:latin typeface="Opel Sans"/>
                          <a:ea typeface="Times New Roman"/>
                          <a:cs typeface="Times New Roman"/>
                        </a:rPr>
                        <a:t>Високо квалифициран персонал</a:t>
                      </a:r>
                      <a:endParaRPr lang="bg-BG" sz="1000" kern="50">
                        <a:latin typeface="Times New Roman"/>
                        <a:ea typeface="Times New Roman"/>
                        <a:cs typeface="Times New Roman"/>
                      </a:endParaRPr>
                    </a:p>
                    <a:p>
                      <a:pPr marL="342900" lvl="0" indent="-342900" algn="just">
                        <a:spcAft>
                          <a:spcPts val="0"/>
                        </a:spcAft>
                        <a:buFont typeface="+mj-lt"/>
                        <a:buAutoNum type="arabicPeriod"/>
                        <a:tabLst>
                          <a:tab pos="455295" algn="l"/>
                        </a:tabLst>
                      </a:pPr>
                      <a:r>
                        <a:rPr lang="bg-BG" sz="1000" kern="50">
                          <a:latin typeface="Opel Sans"/>
                          <a:ea typeface="Times New Roman"/>
                          <a:cs typeface="Times New Roman"/>
                        </a:rPr>
                        <a:t>Стратегическо местоположение</a:t>
                      </a:r>
                      <a:endParaRPr lang="bg-BG" sz="1000" kern="50">
                        <a:latin typeface="Times New Roman"/>
                        <a:ea typeface="Times New Roman"/>
                        <a:cs typeface="Times New Roman"/>
                      </a:endParaRPr>
                    </a:p>
                  </a:txBody>
                  <a:tcPr marL="68580" marR="68580" marT="0" marB="0"/>
                </a:tc>
                <a:tc>
                  <a:txBody>
                    <a:bodyPr/>
                    <a:lstStyle/>
                    <a:p>
                      <a:pPr algn="just">
                        <a:spcAft>
                          <a:spcPts val="0"/>
                        </a:spcAft>
                      </a:pPr>
                      <a:r>
                        <a:rPr lang="en-US" sz="1200" kern="50">
                          <a:latin typeface="Opel Sans"/>
                          <a:ea typeface="Times New Roman"/>
                        </a:rPr>
                        <a:t>Слаби страни (W)</a:t>
                      </a:r>
                      <a:endParaRPr lang="bg-BG" sz="1000" kern="50">
                        <a:latin typeface="Times New Roman"/>
                        <a:ea typeface="Times New Roman"/>
                      </a:endParaRPr>
                    </a:p>
                    <a:p>
                      <a:pPr marL="742950" lvl="1" indent="-285750" algn="just">
                        <a:spcAft>
                          <a:spcPts val="0"/>
                        </a:spcAft>
                        <a:buFont typeface="+mj-lt"/>
                        <a:buAutoNum type="arabicPeriod"/>
                        <a:tabLst>
                          <a:tab pos="389890" algn="l"/>
                          <a:tab pos="914400" algn="l"/>
                        </a:tabLst>
                      </a:pPr>
                      <a:r>
                        <a:rPr lang="bg-BG" sz="1000" kern="50">
                          <a:latin typeface="Opel Sans"/>
                          <a:ea typeface="Times New Roman"/>
                        </a:rPr>
                        <a:t>Продуктите /и услугите/ са скъпи в сравнение с доходите на населението;</a:t>
                      </a:r>
                      <a:endParaRPr lang="bg-BG" sz="1000" kern="50">
                        <a:latin typeface="Times New Roman"/>
                        <a:ea typeface="Times New Roman"/>
                      </a:endParaRPr>
                    </a:p>
                    <a:p>
                      <a:pPr marL="742950" lvl="1" indent="-285750" algn="just">
                        <a:spcAft>
                          <a:spcPts val="0"/>
                        </a:spcAft>
                        <a:buFont typeface="+mj-lt"/>
                        <a:buAutoNum type="arabicPeriod"/>
                        <a:tabLst>
                          <a:tab pos="389890" algn="l"/>
                          <a:tab pos="914400" algn="l"/>
                        </a:tabLst>
                      </a:pPr>
                      <a:r>
                        <a:rPr lang="bg-BG" sz="1000" kern="50">
                          <a:latin typeface="Opel Sans"/>
                          <a:ea typeface="Times New Roman"/>
                        </a:rPr>
                        <a:t>Стеснен пазар</a:t>
                      </a:r>
                      <a:endParaRPr lang="bg-BG" sz="1000" kern="50">
                        <a:latin typeface="Times New Roman"/>
                        <a:ea typeface="Times New Roman"/>
                      </a:endParaRPr>
                    </a:p>
                    <a:p>
                      <a:pPr marL="742950" lvl="1" indent="-285750" algn="just">
                        <a:spcAft>
                          <a:spcPts val="0"/>
                        </a:spcAft>
                        <a:buFont typeface="+mj-lt"/>
                        <a:buAutoNum type="arabicPeriod"/>
                        <a:tabLst>
                          <a:tab pos="389890" algn="l"/>
                          <a:tab pos="914400" algn="l"/>
                        </a:tabLst>
                      </a:pPr>
                      <a:r>
                        <a:rPr lang="bg-BG" sz="1000" kern="50">
                          <a:latin typeface="Opel Sans"/>
                          <a:ea typeface="Times New Roman"/>
                        </a:rPr>
                        <a:t>Силна зависимост от доставчика</a:t>
                      </a:r>
                      <a:endParaRPr lang="bg-BG" sz="1000" kern="50">
                        <a:latin typeface="Times New Roman"/>
                        <a:ea typeface="Times New Roman"/>
                      </a:endParaRPr>
                    </a:p>
                    <a:p>
                      <a:pPr marL="742950" lvl="1" indent="-285750" algn="just">
                        <a:spcAft>
                          <a:spcPts val="0"/>
                        </a:spcAft>
                        <a:buFont typeface="+mj-lt"/>
                        <a:buAutoNum type="arabicPeriod"/>
                        <a:tabLst>
                          <a:tab pos="389890" algn="l"/>
                          <a:tab pos="914400" algn="l"/>
                        </a:tabLst>
                      </a:pPr>
                      <a:r>
                        <a:rPr lang="bg-BG" sz="1000" kern="50">
                          <a:latin typeface="Opel Sans"/>
                          <a:ea typeface="Times New Roman"/>
                        </a:rPr>
                        <a:t>Ограничения на финансовия пазар</a:t>
                      </a:r>
                      <a:endParaRPr lang="bg-BG" sz="1000" kern="50">
                        <a:latin typeface="Times New Roman"/>
                        <a:ea typeface="Times New Roman"/>
                      </a:endParaRPr>
                    </a:p>
                    <a:p>
                      <a:pPr marL="742950" lvl="1" indent="-285750" algn="just">
                        <a:spcAft>
                          <a:spcPts val="0"/>
                        </a:spcAft>
                        <a:buFont typeface="+mj-lt"/>
                        <a:buAutoNum type="arabicPeriod"/>
                        <a:tabLst>
                          <a:tab pos="389890" algn="l"/>
                          <a:tab pos="914400" algn="l"/>
                        </a:tabLst>
                      </a:pPr>
                      <a:r>
                        <a:rPr lang="bg-BG" sz="1000" kern="50">
                          <a:latin typeface="Opel Sans"/>
                          <a:ea typeface="Times New Roman"/>
                        </a:rPr>
                        <a:t>Неблагоприятна нормативна база</a:t>
                      </a:r>
                      <a:endParaRPr lang="bg-BG" sz="1000" kern="50">
                        <a:latin typeface="Times New Roman"/>
                        <a:ea typeface="Times New Roman"/>
                      </a:endParaRPr>
                    </a:p>
                    <a:p>
                      <a:pPr marL="742950" lvl="1" indent="-285750" algn="just">
                        <a:spcAft>
                          <a:spcPts val="0"/>
                        </a:spcAft>
                        <a:buFont typeface="+mj-lt"/>
                        <a:buAutoNum type="arabicPeriod"/>
                        <a:tabLst>
                          <a:tab pos="389890" algn="l"/>
                          <a:tab pos="914400" algn="l"/>
                        </a:tabLst>
                      </a:pPr>
                      <a:r>
                        <a:rPr lang="bg-BG" sz="1000" kern="50">
                          <a:latin typeface="Opel Sans"/>
                          <a:ea typeface="Times New Roman"/>
                        </a:rPr>
                        <a:t>Лоша цялостна пазарна ситуация</a:t>
                      </a:r>
                      <a:endParaRPr lang="bg-BG" sz="1000" kern="50">
                        <a:latin typeface="Times New Roman"/>
                        <a:ea typeface="Times New Roman"/>
                      </a:endParaRPr>
                    </a:p>
                  </a:txBody>
                  <a:tcPr marL="68580" marR="68580" marT="0" marB="0"/>
                </a:tc>
              </a:tr>
              <a:tr h="1656664">
                <a:tc>
                  <a:txBody>
                    <a:bodyPr/>
                    <a:lstStyle/>
                    <a:p>
                      <a:pPr algn="just">
                        <a:spcAft>
                          <a:spcPts val="0"/>
                        </a:spcAft>
                      </a:pPr>
                      <a:r>
                        <a:rPr lang="en-US" sz="1200" kern="50">
                          <a:latin typeface="Opel Sans"/>
                          <a:ea typeface="Times New Roman"/>
                        </a:rPr>
                        <a:t>Възможност</a:t>
                      </a:r>
                      <a:r>
                        <a:rPr lang="bg-BG" sz="1200" kern="50">
                          <a:latin typeface="Opel Sans"/>
                          <a:ea typeface="Times New Roman"/>
                        </a:rPr>
                        <a:t>и</a:t>
                      </a:r>
                      <a:r>
                        <a:rPr lang="en-US" sz="1200" kern="50">
                          <a:latin typeface="Opel Sans"/>
                          <a:ea typeface="Times New Roman"/>
                        </a:rPr>
                        <a:t> (O)</a:t>
                      </a:r>
                      <a:endParaRPr lang="bg-BG" sz="1000" kern="50">
                        <a:latin typeface="Times New Roman"/>
                        <a:ea typeface="Times New Roman"/>
                      </a:endParaRPr>
                    </a:p>
                    <a:p>
                      <a:pPr marL="342900" lvl="0" indent="-342900" algn="just">
                        <a:spcAft>
                          <a:spcPts val="0"/>
                        </a:spcAft>
                        <a:buFont typeface="+mj-lt"/>
                        <a:buAutoNum type="arabicPeriod"/>
                        <a:tabLst>
                          <a:tab pos="457200" algn="l"/>
                        </a:tabLst>
                      </a:pPr>
                      <a:r>
                        <a:rPr lang="bg-BG" sz="1000" kern="50">
                          <a:latin typeface="Opel Sans"/>
                          <a:ea typeface="Times New Roman"/>
                        </a:rPr>
                        <a:t>Представяне на пълните възможности на продуктовата гама, която предлага фирмата</a:t>
                      </a:r>
                      <a:endParaRPr lang="bg-BG" sz="1000" kern="50">
                        <a:latin typeface="Times New Roman"/>
                        <a:ea typeface="Times New Roman"/>
                      </a:endParaRPr>
                    </a:p>
                    <a:p>
                      <a:pPr marL="342900" lvl="0" indent="-342900" algn="just">
                        <a:spcAft>
                          <a:spcPts val="0"/>
                        </a:spcAft>
                        <a:buFont typeface="+mj-lt"/>
                        <a:buAutoNum type="arabicPeriod"/>
                        <a:tabLst>
                          <a:tab pos="457200" algn="l"/>
                        </a:tabLst>
                      </a:pPr>
                      <a:r>
                        <a:rPr lang="bg-BG" sz="1000" kern="50">
                          <a:latin typeface="Opel Sans"/>
                          <a:ea typeface="Times New Roman"/>
                        </a:rPr>
                        <a:t>Персонално внимание към всеки потенциален клиент</a:t>
                      </a:r>
                      <a:endParaRPr lang="bg-BG" sz="1000" kern="50">
                        <a:latin typeface="Times New Roman"/>
                        <a:ea typeface="Times New Roman"/>
                      </a:endParaRPr>
                    </a:p>
                    <a:p>
                      <a:pPr marL="342900" lvl="0" indent="-342900" algn="just">
                        <a:spcAft>
                          <a:spcPts val="0"/>
                        </a:spcAft>
                        <a:buFont typeface="+mj-lt"/>
                        <a:buAutoNum type="arabicPeriod"/>
                        <a:tabLst>
                          <a:tab pos="457200" algn="l"/>
                        </a:tabLst>
                      </a:pPr>
                      <a:r>
                        <a:rPr lang="bg-BG" sz="1000" kern="50">
                          <a:latin typeface="Opel Sans"/>
                          <a:ea typeface="Times New Roman"/>
                        </a:rPr>
                        <a:t>Реклама и промотиране на допълнителни услуги</a:t>
                      </a:r>
                      <a:endParaRPr lang="bg-BG" sz="1000" kern="50">
                        <a:latin typeface="Times New Roman"/>
                        <a:ea typeface="Times New Roman"/>
                      </a:endParaRPr>
                    </a:p>
                    <a:p>
                      <a:pPr marL="342900" lvl="0" indent="-342900" algn="just">
                        <a:spcAft>
                          <a:spcPts val="0"/>
                        </a:spcAft>
                        <a:buFont typeface="+mj-lt"/>
                        <a:buAutoNum type="arabicPeriod"/>
                        <a:tabLst>
                          <a:tab pos="457200" algn="l"/>
                        </a:tabLst>
                      </a:pPr>
                      <a:r>
                        <a:rPr lang="bg-BG" sz="1000" kern="50">
                          <a:latin typeface="Opel Sans"/>
                          <a:ea typeface="Times New Roman"/>
                        </a:rPr>
                        <a:t>Повишаване на информираността на клиентите относно профилактиката, задължителната и допълнителна поддръжка на автомобилите</a:t>
                      </a:r>
                      <a:endParaRPr lang="bg-BG" sz="1000" kern="50">
                        <a:latin typeface="Times New Roman"/>
                        <a:ea typeface="Times New Roman"/>
                      </a:endParaRPr>
                    </a:p>
                  </a:txBody>
                  <a:tcPr marL="68580" marR="68580" marT="0" marB="0"/>
                </a:tc>
                <a:tc>
                  <a:txBody>
                    <a:bodyPr/>
                    <a:lstStyle/>
                    <a:p>
                      <a:pPr algn="just">
                        <a:spcAft>
                          <a:spcPts val="0"/>
                        </a:spcAft>
                      </a:pPr>
                      <a:r>
                        <a:rPr lang="bg-BG" sz="1200" kern="50" dirty="0">
                          <a:latin typeface="Opel Sans"/>
                          <a:ea typeface="Times New Roman"/>
                        </a:rPr>
                        <a:t>Заплахи </a:t>
                      </a:r>
                      <a:r>
                        <a:rPr lang="en-US" sz="1200" kern="50" dirty="0">
                          <a:latin typeface="Opel Sans"/>
                          <a:ea typeface="Times New Roman"/>
                        </a:rPr>
                        <a:t>(T)</a:t>
                      </a:r>
                      <a:endParaRPr lang="bg-BG" sz="1000" kern="50" dirty="0">
                        <a:latin typeface="Times New Roman"/>
                        <a:ea typeface="Times New Roman"/>
                      </a:endParaRPr>
                    </a:p>
                    <a:p>
                      <a:pPr marL="342900" lvl="0" indent="-342900" algn="just">
                        <a:spcAft>
                          <a:spcPts val="0"/>
                        </a:spcAft>
                        <a:buFont typeface="+mj-lt"/>
                        <a:buAutoNum type="arabicPeriod"/>
                        <a:tabLst>
                          <a:tab pos="457200" algn="l"/>
                        </a:tabLst>
                      </a:pPr>
                      <a:r>
                        <a:rPr lang="bg-BG" sz="1000" kern="50" dirty="0">
                          <a:latin typeface="Opel Sans"/>
                          <a:ea typeface="Times New Roman"/>
                        </a:rPr>
                        <a:t>Големия брой конкуренти</a:t>
                      </a:r>
                      <a:endParaRPr lang="bg-BG" sz="1000" kern="50" dirty="0">
                        <a:latin typeface="Times New Roman"/>
                        <a:ea typeface="Times New Roman"/>
                      </a:endParaRPr>
                    </a:p>
                    <a:p>
                      <a:pPr marL="342900" lvl="0" indent="-342900" algn="just">
                        <a:spcAft>
                          <a:spcPts val="0"/>
                        </a:spcAft>
                        <a:buFont typeface="+mj-lt"/>
                        <a:buAutoNum type="arabicPeriod"/>
                        <a:tabLst>
                          <a:tab pos="457200" algn="l"/>
                        </a:tabLst>
                      </a:pPr>
                      <a:r>
                        <a:rPr lang="bg-BG" sz="1000" kern="50" dirty="0">
                          <a:latin typeface="Opel Sans"/>
                          <a:ea typeface="Times New Roman"/>
                        </a:rPr>
                        <a:t>Дълъг период на цялостна финансова нестабилност като резултат от светоната икономическа криза</a:t>
                      </a:r>
                      <a:endParaRPr lang="bg-BG" sz="1000" kern="50" dirty="0">
                        <a:latin typeface="Times New Roman"/>
                        <a:ea typeface="Times New Roman"/>
                      </a:endParaRPr>
                    </a:p>
                    <a:p>
                      <a:pPr marL="342900" lvl="0" indent="-342900" algn="just">
                        <a:spcAft>
                          <a:spcPts val="0"/>
                        </a:spcAft>
                        <a:buFont typeface="+mj-lt"/>
                        <a:buAutoNum type="arabicPeriod"/>
                        <a:tabLst>
                          <a:tab pos="457200" algn="l"/>
                        </a:tabLst>
                      </a:pPr>
                      <a:r>
                        <a:rPr lang="bg-BG" sz="1000" kern="50" dirty="0">
                          <a:latin typeface="Opel Sans"/>
                          <a:ea typeface="Times New Roman"/>
                        </a:rPr>
                        <a:t>Неблагоприятни тенденции на финансовия пазар</a:t>
                      </a:r>
                      <a:endParaRPr lang="bg-BG" sz="1000" kern="50" dirty="0">
                        <a:latin typeface="Times New Roman"/>
                        <a:ea typeface="Times New Roman"/>
                      </a:endParaRPr>
                    </a:p>
                    <a:p>
                      <a:pPr marL="342900" lvl="0" indent="-342900" algn="just">
                        <a:spcAft>
                          <a:spcPts val="0"/>
                        </a:spcAft>
                        <a:buFont typeface="+mj-lt"/>
                        <a:buAutoNum type="arabicPeriod"/>
                        <a:tabLst>
                          <a:tab pos="457200" algn="l"/>
                        </a:tabLst>
                      </a:pPr>
                      <a:r>
                        <a:rPr lang="bg-BG" sz="1000" kern="50" dirty="0">
                          <a:latin typeface="Opel Sans"/>
                          <a:ea typeface="Times New Roman"/>
                        </a:rPr>
                        <a:t>Високи административни изисквания от страна на държавата и производителя</a:t>
                      </a:r>
                      <a:endParaRPr lang="bg-BG" sz="1000" kern="50" dirty="0">
                        <a:latin typeface="Times New Roman"/>
                        <a:ea typeface="Times New Roman"/>
                      </a:endParaRPr>
                    </a:p>
                  </a:txBody>
                  <a:tcPr marL="68580" marR="68580" marT="0" marB="0"/>
                </a:tc>
              </a:tr>
            </a:tbl>
          </a:graphicData>
        </a:graphic>
      </p:graphicFrame>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
          </p:nvPr>
        </p:nvSpPr>
        <p:spPr>
          <a:xfrm>
            <a:off x="819151" y="2541913"/>
            <a:ext cx="10553700" cy="4077962"/>
          </a:xfrm>
        </p:spPr>
        <p:txBody>
          <a:bodyPr>
            <a:normAutofit/>
          </a:bodyPr>
          <a:lstStyle/>
          <a:p>
            <a:r>
              <a:rPr lang="be" sz="1600" dirty="0">
                <a:latin typeface="Century Gothic" charset="0"/>
              </a:rPr>
              <a:t>Фирмата е създадена  на </a:t>
            </a:r>
            <a:r>
              <a:rPr lang="be" sz="1600" dirty="0" smtClean="0">
                <a:latin typeface="Century Gothic" charset="0"/>
              </a:rPr>
              <a:t>28.05.2012г</a:t>
            </a:r>
            <a:r>
              <a:rPr lang="be" sz="1600" dirty="0">
                <a:latin typeface="Century Gothic" charset="0"/>
              </a:rPr>
              <a:t>., като акционерно дружество с мажоритарен собственик </a:t>
            </a:r>
            <a:r>
              <a:rPr lang="be" sz="1600" dirty="0" smtClean="0">
                <a:latin typeface="Century Gothic" charset="0"/>
              </a:rPr>
              <a:t>65% дял и 35</a:t>
            </a:r>
            <a:r>
              <a:rPr lang="be" sz="1600" dirty="0">
                <a:latin typeface="Century Gothic" charset="0"/>
              </a:rPr>
              <a:t>% собственост на физическо лице. Формата на организация на фирмата по ТЗ е конвенционална и достатъчно гъвкава за целите на дейността като едновременно позволява самостоятелност и достатъчен контрол. </a:t>
            </a:r>
            <a:endParaRPr lang="bg-BG" sz="1600" dirty="0">
              <a:latin typeface="Century Gothic" charset="0"/>
            </a:endParaRPr>
          </a:p>
          <a:p>
            <a:pPr algn="just"/>
            <a:r>
              <a:rPr lang="be" sz="1600" dirty="0">
                <a:latin typeface="Century Gothic" charset="0"/>
              </a:rPr>
              <a:t>Реално фирмата започва дейност от последното тримесечие на </a:t>
            </a:r>
            <a:r>
              <a:rPr lang="be" sz="1600" dirty="0" smtClean="0">
                <a:latin typeface="Century Gothic" charset="0"/>
              </a:rPr>
              <a:t>2005г</a:t>
            </a:r>
            <a:r>
              <a:rPr lang="be" sz="1600" dirty="0">
                <a:latin typeface="Century Gothic" charset="0"/>
              </a:rPr>
              <a:t>. като официален представител на Дженерал Моторс – Европа и дилър на автомобили от марките Шевролет и Опел за гр. Сливен и региона. Материалната база на </a:t>
            </a:r>
            <a:r>
              <a:rPr lang="bg-BG" sz="1600" dirty="0">
                <a:latin typeface="Century Gothic" charset="0"/>
              </a:rPr>
              <a:t>СЛИВЕН БЕСТ АУТО ООД </a:t>
            </a:r>
            <a:r>
              <a:rPr lang="be" sz="1600" dirty="0">
                <a:latin typeface="Century Gothic" charset="0"/>
              </a:rPr>
              <a:t>е изградена при абсолютно спазване на изискванията към дилър на Дженерал Моторс – Европа, а дейността е разделена на звена, в съответствие със спецификата на дейността: звено – продажба на автомобили, звено – резервни части и звено – сервиз и гаранционни ремонти. Дейността на фирмата е почти изцяло насочена </a:t>
            </a:r>
            <a:r>
              <a:rPr lang="be" sz="1600" dirty="0" smtClean="0">
                <a:latin typeface="Century Gothic" charset="0"/>
              </a:rPr>
              <a:t>към</a:t>
            </a:r>
            <a:r>
              <a:rPr lang="en-US" sz="1600" dirty="0" smtClean="0">
                <a:latin typeface="Century Gothic" charset="0"/>
              </a:rPr>
              <a:t> </a:t>
            </a:r>
            <a:r>
              <a:rPr lang="be" sz="1600" dirty="0" smtClean="0">
                <a:latin typeface="Century Gothic" charset="0"/>
              </a:rPr>
              <a:t>продажбата </a:t>
            </a:r>
            <a:r>
              <a:rPr lang="be" sz="1600" dirty="0">
                <a:latin typeface="Century Gothic" charset="0"/>
              </a:rPr>
              <a:t>и обслужване на автомобили от споменатите две марки и в съвсем малка степен са застъпени спомагателни дейности, посредничество при лизинговане на същите</a:t>
            </a:r>
            <a:r>
              <a:rPr lang="bg-BG" sz="1600" dirty="0">
                <a:latin typeface="Century Gothic" charset="0"/>
              </a:rPr>
              <a:t>.</a:t>
            </a:r>
          </a:p>
          <a:p>
            <a:endParaRPr lang="bg-BG" dirty="0"/>
          </a:p>
        </p:txBody>
      </p:sp>
      <p:sp>
        <p:nvSpPr>
          <p:cNvPr id="7" name="Заглавие 1"/>
          <p:cNvSpPr txBox="1">
            <a:spLocks/>
          </p:cNvSpPr>
          <p:nvPr/>
        </p:nvSpPr>
        <p:spPr>
          <a:xfrm>
            <a:off x="785287" y="727274"/>
            <a:ext cx="10571999"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lvl="0">
              <a:spcBef>
                <a:spcPct val="0"/>
              </a:spcBef>
            </a:pPr>
            <a:r>
              <a:rPr lang="be" sz="4000" b="1" dirty="0" smtClean="0">
                <a:solidFill>
                  <a:srgbClr val="000000"/>
                </a:solidFill>
                <a:latin typeface="Century Gothic" charset="0"/>
              </a:rPr>
              <a:t>КРАТКО ПРЕДСТАВЯНЕ </a:t>
            </a:r>
            <a:r>
              <a:rPr kumimoji="0" lang="bg-BG" sz="4000" b="1" i="0" u="none" strike="noStrike" kern="1200" cap="none" spc="0" normalizeH="0" baseline="0" noProof="0" dirty="0" smtClean="0">
                <a:ln>
                  <a:noFill/>
                </a:ln>
                <a:solidFill>
                  <a:srgbClr val="FEFEFE"/>
                </a:solidFill>
                <a:effectLst/>
                <a:uLnTx/>
                <a:uFillTx/>
                <a:latin typeface="+mj-lt"/>
                <a:ea typeface="+mj-ea"/>
                <a:cs typeface="+mj-cs"/>
              </a:rPr>
              <a:t/>
            </a:r>
            <a:br>
              <a:rPr kumimoji="0" lang="bg-BG" sz="4000" b="1" i="0" u="none" strike="noStrike" kern="1200" cap="none" spc="0" normalizeH="0" baseline="0" noProof="0" dirty="0" smtClean="0">
                <a:ln>
                  <a:noFill/>
                </a:ln>
                <a:solidFill>
                  <a:srgbClr val="FEFEFE"/>
                </a:solidFill>
                <a:effectLst/>
                <a:uLnTx/>
                <a:uFillTx/>
                <a:latin typeface="+mj-lt"/>
                <a:ea typeface="+mj-ea"/>
                <a:cs typeface="+mj-cs"/>
              </a:rPr>
            </a:br>
            <a:endParaRPr kumimoji="0" lang="bg-BG" sz="4000" b="1" i="0" u="none" strike="noStrike" kern="1200" cap="none" spc="0" normalizeH="0" baseline="0" noProof="0" dirty="0">
              <a:ln>
                <a:noFill/>
              </a:ln>
              <a:solidFill>
                <a:srgbClr val="FEFEFE"/>
              </a:solidFill>
              <a:effectLst/>
              <a:uLnTx/>
              <a:uFillTx/>
              <a:latin typeface="+mj-lt"/>
              <a:ea typeface="+mj-ea"/>
              <a:cs typeface="+mj-cs"/>
            </a:endParaRPr>
          </a:p>
        </p:txBody>
      </p:sp>
    </p:spTree>
    <p:extLst>
      <p:ext uri="{BB962C8B-B14F-4D97-AF65-F5344CB8AC3E}">
        <p14:creationId xmlns:p14="http://schemas.microsoft.com/office/powerpoint/2010/main" xmlns="" val="1419305410"/>
      </p:ext>
    </p:extLst>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i="1" dirty="0" smtClean="0">
                <a:solidFill>
                  <a:srgbClr val="000000"/>
                </a:solidFill>
                <a:latin typeface="Calibri" charset="0"/>
              </a:rPr>
              <a:t>СЛИВЕН БЕСТ АУТО ООД</a:t>
            </a:r>
            <a:endParaRPr lang="bg-BG" dirty="0"/>
          </a:p>
        </p:txBody>
      </p:sp>
      <p:sp>
        <p:nvSpPr>
          <p:cNvPr id="9" name="Content Placeholder 2"/>
          <p:cNvSpPr txBox="1">
            <a:spLocks/>
          </p:cNvSpPr>
          <p:nvPr/>
        </p:nvSpPr>
        <p:spPr>
          <a:xfrm>
            <a:off x="2199502" y="3352800"/>
            <a:ext cx="5324291" cy="1568822"/>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marL="342900" marR="0" lvl="0" indent="-342900" algn="ctr" defTabSz="457200" rtl="0" eaLnBrk="1" fontAlgn="auto" latinLnBrk="0" hangingPunct="1">
              <a:lnSpc>
                <a:spcPct val="100000"/>
              </a:lnSpc>
              <a:spcBef>
                <a:spcPct val="20000"/>
              </a:spcBef>
              <a:spcAft>
                <a:spcPts val="600"/>
              </a:spcAft>
              <a:buClr>
                <a:schemeClr val="accent1"/>
              </a:buClr>
              <a:buSzTx/>
              <a:tabLst/>
              <a:defRPr/>
            </a:pPr>
            <a:r>
              <a:rPr lang="bg-BG" sz="3600" b="1" i="1" dirty="0" smtClean="0">
                <a:solidFill>
                  <a:schemeClr val="bg1"/>
                </a:solidFill>
              </a:rPr>
              <a:t>ВЪПРОСИ</a:t>
            </a:r>
            <a:endParaRPr kumimoji="0" lang="bg-BG" sz="3600" b="1" i="1" u="none" strike="noStrike" kern="1200" cap="none" spc="0" normalizeH="0" baseline="0" noProof="0" dirty="0">
              <a:ln>
                <a:noFill/>
              </a:ln>
              <a:solidFill>
                <a:schemeClr val="bg1"/>
              </a:solidFill>
              <a:effectLst/>
              <a:uLnTx/>
              <a:uFillTx/>
              <a:latin typeface="+mn-lt"/>
              <a:ea typeface="+mn-ea"/>
              <a:cs typeface="+mn-cs"/>
            </a:endParaRPr>
          </a:p>
        </p:txBody>
      </p:sp>
      <p:pic>
        <p:nvPicPr>
          <p:cNvPr id="1026" name="Picture 2" descr="C:\Users\user\Desktop\new-astra.png"/>
          <p:cNvPicPr>
            <a:picLocks noChangeAspect="1" noChangeArrowheads="1"/>
          </p:cNvPicPr>
          <p:nvPr/>
        </p:nvPicPr>
        <p:blipFill>
          <a:blip r:embed="rId2"/>
          <a:srcRect/>
          <a:stretch>
            <a:fillRect/>
          </a:stretch>
        </p:blipFill>
        <p:spPr bwMode="auto">
          <a:xfrm>
            <a:off x="1727331" y="1458098"/>
            <a:ext cx="5847420" cy="3049398"/>
          </a:xfrm>
          <a:prstGeom prst="rect">
            <a:avLst/>
          </a:prstGeom>
          <a:noFill/>
        </p:spPr>
      </p:pic>
      <p:pic>
        <p:nvPicPr>
          <p:cNvPr id="6" name="Picture 3" descr="C:\Users\user\Desktop\car_logo_PNG1659.png"/>
          <p:cNvPicPr>
            <a:picLocks noChangeAspect="1" noChangeArrowheads="1"/>
          </p:cNvPicPr>
          <p:nvPr/>
        </p:nvPicPr>
        <p:blipFill>
          <a:blip r:embed="rId3"/>
          <a:srcRect/>
          <a:stretch>
            <a:fillRect/>
          </a:stretch>
        </p:blipFill>
        <p:spPr bwMode="auto">
          <a:xfrm>
            <a:off x="9374660" y="510746"/>
            <a:ext cx="2172939" cy="1867117"/>
          </a:xfrm>
          <a:prstGeom prst="rect">
            <a:avLst/>
          </a:prstGeom>
          <a:noFill/>
        </p:spPr>
      </p:pic>
    </p:spTree>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
          </p:nvPr>
        </p:nvSpPr>
        <p:spPr>
          <a:xfrm>
            <a:off x="562062" y="2166552"/>
            <a:ext cx="10554575" cy="4926226"/>
          </a:xfrm>
        </p:spPr>
        <p:txBody>
          <a:bodyPr>
            <a:normAutofit/>
          </a:bodyPr>
          <a:lstStyle/>
          <a:p>
            <a:r>
              <a:rPr lang="bg-BG" sz="1600" dirty="0">
                <a:latin typeface="Century Gothic" charset="0"/>
              </a:rPr>
              <a:t>СЛИВЕН БЕСТ АУТО ООД </a:t>
            </a:r>
            <a:r>
              <a:rPr lang="be" sz="1600" dirty="0">
                <a:latin typeface="Century Gothic" charset="0"/>
              </a:rPr>
              <a:t> е локален дилър за региона на гр. Сливен. Пазарът на фирмата обхваща територия, която е част от юго-източна България, и по- големите градове в региона са гр. Сливен, гр. Елхово, гр. Ямбол и гр. Нова Загора. Доскоро към регионалния пазар се числеше и територията на гр. Стара Загора, но от няколко месеца в този град функционира самостоятелно дилърство</a:t>
            </a:r>
            <a:r>
              <a:rPr lang="bg-BG" sz="1600" dirty="0">
                <a:latin typeface="Century Gothic" charset="0"/>
              </a:rPr>
              <a:t>.</a:t>
            </a:r>
            <a:r>
              <a:rPr lang="be" sz="1600" dirty="0">
                <a:latin typeface="Century Gothic" charset="0"/>
              </a:rPr>
              <a:t> </a:t>
            </a:r>
            <a:r>
              <a:rPr lang="be" sz="1600" dirty="0" smtClean="0">
                <a:latin typeface="Century Gothic" charset="0"/>
              </a:rPr>
              <a:t>В </a:t>
            </a:r>
            <a:r>
              <a:rPr lang="be" sz="1600" dirty="0">
                <a:latin typeface="Century Gothic" charset="0"/>
              </a:rPr>
              <a:t>общия случай това са потребителите, на които можем да разчитаме, защото продажбите на физически и юридически лица установени извън тази територия са изключително редки и могат да се пренебрегнат на фона на общия обем продажби. </a:t>
            </a:r>
            <a:endParaRPr lang="en-US" sz="1600" dirty="0" smtClean="0">
              <a:latin typeface="Century Gothic" charset="0"/>
            </a:endParaRPr>
          </a:p>
          <a:p>
            <a:r>
              <a:rPr lang="be" sz="1600" dirty="0" smtClean="0">
                <a:latin typeface="Century Gothic" charset="0"/>
              </a:rPr>
              <a:t>Според </a:t>
            </a:r>
            <a:r>
              <a:rPr lang="be" sz="1600" dirty="0">
                <a:latin typeface="Century Gothic" charset="0"/>
              </a:rPr>
              <a:t>данни на статистиката, Сливен се нарежда на 16 място по средно месечна заплата на работещите, измежду 28 наблюдавани града в страната. Прави впечатление, че при повече от половината градове разликата в този показател е много малка / под 50 лв./. </a:t>
            </a:r>
            <a:endParaRPr lang="bg-BG" sz="1600" dirty="0">
              <a:latin typeface="Century Gothic" charset="0"/>
            </a:endParaRPr>
          </a:p>
          <a:p>
            <a:pPr algn="just"/>
            <a:r>
              <a:rPr lang="be" sz="1600" dirty="0">
                <a:latin typeface="Century Gothic" charset="0"/>
              </a:rPr>
              <a:t>Другият статистически фактор – безработицата е един от най-високите в страната. Сливен е на 3 място с 15 % безработица при средна за страната 6,8%. Това показва степента на влияние на кризата върху града ни и икономиката. Бизнесът търпи големи загуби и фалити. Много от малките и средни предприятия се наложи да прекратят своята дейност. Работещите две три големи фирми направиха значителни съкращения на персонал, разходи и инвестиции. </a:t>
            </a:r>
            <a:endParaRPr lang="bg-BG" sz="1600" dirty="0">
              <a:latin typeface="Century Gothic" charset="0"/>
            </a:endParaRPr>
          </a:p>
          <a:p>
            <a:endParaRPr lang="bg-BG" dirty="0"/>
          </a:p>
        </p:txBody>
      </p:sp>
      <p:sp>
        <p:nvSpPr>
          <p:cNvPr id="6" name="Заглавие 1"/>
          <p:cNvSpPr txBox="1">
            <a:spLocks/>
          </p:cNvSpPr>
          <p:nvPr/>
        </p:nvSpPr>
        <p:spPr>
          <a:xfrm>
            <a:off x="785287" y="727274"/>
            <a:ext cx="10571999"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lvl="0">
              <a:spcBef>
                <a:spcPct val="0"/>
              </a:spcBef>
            </a:pPr>
            <a:r>
              <a:rPr lang="bg-BG" sz="4000" b="1" dirty="0" smtClean="0">
                <a:solidFill>
                  <a:srgbClr val="000000"/>
                </a:solidFill>
                <a:latin typeface="Century Gothic" charset="0"/>
              </a:rPr>
              <a:t>МАКРО СРЕДА </a:t>
            </a:r>
            <a:r>
              <a:rPr kumimoji="0" lang="bg-BG" sz="4000" b="1" i="0" u="none" strike="noStrike" kern="1200" cap="none" spc="0" normalizeH="0" baseline="0" noProof="0" dirty="0" smtClean="0">
                <a:ln>
                  <a:noFill/>
                </a:ln>
                <a:solidFill>
                  <a:srgbClr val="FEFEFE"/>
                </a:solidFill>
                <a:effectLst/>
                <a:uLnTx/>
                <a:uFillTx/>
                <a:latin typeface="+mj-lt"/>
                <a:ea typeface="+mj-ea"/>
                <a:cs typeface="+mj-cs"/>
              </a:rPr>
              <a:t/>
            </a:r>
            <a:br>
              <a:rPr kumimoji="0" lang="bg-BG" sz="4000" b="1" i="0" u="none" strike="noStrike" kern="1200" cap="none" spc="0" normalizeH="0" baseline="0" noProof="0" dirty="0" smtClean="0">
                <a:ln>
                  <a:noFill/>
                </a:ln>
                <a:solidFill>
                  <a:srgbClr val="FEFEFE"/>
                </a:solidFill>
                <a:effectLst/>
                <a:uLnTx/>
                <a:uFillTx/>
                <a:latin typeface="+mj-lt"/>
                <a:ea typeface="+mj-ea"/>
                <a:cs typeface="+mj-cs"/>
              </a:rPr>
            </a:br>
            <a:endParaRPr kumimoji="0" lang="bg-BG" sz="4000" b="1" i="0" u="none" strike="noStrike" kern="1200" cap="none" spc="0" normalizeH="0" baseline="0" noProof="0" dirty="0">
              <a:ln>
                <a:noFill/>
              </a:ln>
              <a:solidFill>
                <a:srgbClr val="FEFEFE"/>
              </a:solidFill>
              <a:effectLst/>
              <a:uLnTx/>
              <a:uFillTx/>
              <a:latin typeface="+mj-lt"/>
              <a:ea typeface="+mj-ea"/>
              <a:cs typeface="+mj-cs"/>
            </a:endParaRPr>
          </a:p>
        </p:txBody>
      </p:sp>
    </p:spTree>
    <p:extLst>
      <p:ext uri="{BB962C8B-B14F-4D97-AF65-F5344CB8AC3E}">
        <p14:creationId xmlns:p14="http://schemas.microsoft.com/office/powerpoint/2010/main" xmlns="" val="3402191214"/>
      </p:ext>
    </p:extLst>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
          </p:nvPr>
        </p:nvSpPr>
        <p:spPr>
          <a:xfrm>
            <a:off x="550482" y="1968844"/>
            <a:ext cx="10554575" cy="4361936"/>
          </a:xfrm>
        </p:spPr>
        <p:txBody>
          <a:bodyPr>
            <a:noAutofit/>
          </a:bodyPr>
          <a:lstStyle/>
          <a:p>
            <a:r>
              <a:rPr lang="be" sz="1600" dirty="0">
                <a:latin typeface="Century Gothic" charset="0"/>
                <a:sym typeface="Symbol" charset="0"/>
              </a:rPr>
              <a:t>Следва анализ на фирмената структура и установените пазарни практики, както и тяхното влияние върху оборота, разходите и икономическата стабилност на </a:t>
            </a:r>
            <a:r>
              <a:rPr lang="bg-BG" sz="1600" dirty="0" smtClean="0">
                <a:latin typeface="Century Gothic" charset="0"/>
                <a:sym typeface="Symbol" charset="0"/>
              </a:rPr>
              <a:t>СЛИВЕН БЕСТ АУТО ООД</a:t>
            </a:r>
            <a:r>
              <a:rPr lang="be" sz="1600" dirty="0" smtClean="0">
                <a:latin typeface="Century Gothic" charset="0"/>
                <a:sym typeface="Symbol" charset="0"/>
              </a:rPr>
              <a:t>.</a:t>
            </a:r>
            <a:endParaRPr lang="bg-BG" sz="1600" dirty="0">
              <a:latin typeface="Century Gothic" charset="0"/>
              <a:sym typeface="Symbol" charset="0"/>
            </a:endParaRPr>
          </a:p>
          <a:p>
            <a:r>
              <a:rPr lang="be" sz="1600" dirty="0">
                <a:latin typeface="Century Gothic" charset="0"/>
                <a:sym typeface="Symbol" charset="0"/>
              </a:rPr>
              <a:t>Фирмата се състои от а</a:t>
            </a:r>
            <a:r>
              <a:rPr lang="bg-BG" sz="1600" dirty="0" err="1">
                <a:latin typeface="Century Gothic" charset="0"/>
                <a:sym typeface="Symbol" charset="0"/>
              </a:rPr>
              <a:t>дминистрация</a:t>
            </a:r>
            <a:r>
              <a:rPr lang="be" sz="1600" dirty="0">
                <a:latin typeface="Century Gothic" charset="0"/>
                <a:sym typeface="Symbol" charset="0"/>
              </a:rPr>
              <a:t>, която</a:t>
            </a:r>
            <a:r>
              <a:rPr lang="bg-BG" sz="1600" dirty="0">
                <a:latin typeface="Century Gothic" charset="0"/>
                <a:sym typeface="Symbol" charset="0"/>
              </a:rPr>
              <a:t> включва :</a:t>
            </a:r>
          </a:p>
          <a:p>
            <a:r>
              <a:rPr lang="bg-BG" sz="1600" dirty="0">
                <a:latin typeface="Century Gothic"/>
                <a:sym typeface="Symbol" charset="0"/>
              </a:rPr>
              <a:t>-         </a:t>
            </a:r>
            <a:r>
              <a:rPr lang="ru-RU" sz="1600" dirty="0">
                <a:latin typeface="Century Gothic" charset="0"/>
                <a:sym typeface="Symbol" charset="0"/>
              </a:rPr>
              <a:t>Счетоводство, Финанси, Деловодство, Маркетинг -  3 души</a:t>
            </a:r>
            <a:endParaRPr lang="bg-BG" sz="1600" dirty="0">
              <a:latin typeface="Century Gothic" charset="0"/>
              <a:sym typeface="Symbol" charset="0"/>
            </a:endParaRPr>
          </a:p>
          <a:p>
            <a:r>
              <a:rPr lang="bg-BG" sz="1600" dirty="0">
                <a:latin typeface="Century Gothic"/>
                <a:sym typeface="Symbol" charset="0"/>
              </a:rPr>
              <a:t>-</a:t>
            </a:r>
            <a:r>
              <a:rPr lang="bg-BG" sz="1600" dirty="0">
                <a:latin typeface="Century Gothic"/>
              </a:rPr>
              <a:t>         </a:t>
            </a:r>
            <a:r>
              <a:rPr lang="bg-BG" sz="1600" dirty="0">
                <a:latin typeface="Century Gothic" charset="0"/>
              </a:rPr>
              <a:t>Помощен персонал – 2 души</a:t>
            </a:r>
            <a:br>
              <a:rPr lang="bg-BG" sz="1600" dirty="0">
                <a:latin typeface="Century Gothic" charset="0"/>
              </a:rPr>
            </a:br>
            <a:r>
              <a:rPr lang="bg-BG" sz="1600" dirty="0">
                <a:latin typeface="Century Gothic" charset="0"/>
              </a:rPr>
              <a:t/>
            </a:r>
            <a:br>
              <a:rPr lang="bg-BG" sz="1600" dirty="0">
                <a:latin typeface="Century Gothic" charset="0"/>
              </a:rPr>
            </a:br>
            <a:r>
              <a:rPr lang="ru-RU" sz="1600" dirty="0">
                <a:latin typeface="Century Gothic" charset="0"/>
              </a:rPr>
              <a:t>Допълнително ползваме външни услуги за :</a:t>
            </a:r>
            <a:r>
              <a:rPr lang="bg-BG" sz="1600" dirty="0">
                <a:latin typeface="Century Gothic" charset="0"/>
              </a:rPr>
              <a:t/>
            </a:r>
            <a:br>
              <a:rPr lang="bg-BG" sz="1600" dirty="0">
                <a:latin typeface="Century Gothic" charset="0"/>
              </a:rPr>
            </a:br>
            <a:r>
              <a:rPr lang="bg-BG" sz="1600" dirty="0">
                <a:latin typeface="Century Gothic" charset="0"/>
              </a:rPr>
              <a:t/>
            </a:r>
            <a:br>
              <a:rPr lang="bg-BG" sz="1600" dirty="0">
                <a:latin typeface="Century Gothic" charset="0"/>
              </a:rPr>
            </a:br>
            <a:r>
              <a:rPr lang="ru-RU" sz="1600" dirty="0">
                <a:latin typeface="Century Gothic" charset="0"/>
              </a:rPr>
              <a:t>- Ремонт и поддръжка на </a:t>
            </a:r>
            <a:r>
              <a:rPr lang="ru-RU" sz="1600" dirty="0" err="1">
                <a:latin typeface="Century Gothic" charset="0"/>
              </a:rPr>
              <a:t>машините</a:t>
            </a:r>
            <a:r>
              <a:rPr lang="be" sz="1600" dirty="0">
                <a:latin typeface="Century Gothic" charset="0"/>
              </a:rPr>
              <a:t> и </a:t>
            </a:r>
            <a:r>
              <a:rPr lang="be" sz="1600" dirty="0" smtClean="0">
                <a:latin typeface="Century Gothic" charset="0"/>
              </a:rPr>
              <a:t>оборудването</a:t>
            </a:r>
            <a:r>
              <a:rPr lang="bg-BG" sz="1600" dirty="0">
                <a:latin typeface="Century Gothic" charset="0"/>
              </a:rPr>
              <a:t/>
            </a:r>
            <a:br>
              <a:rPr lang="bg-BG" sz="1600" dirty="0">
                <a:latin typeface="Century Gothic" charset="0"/>
              </a:rPr>
            </a:br>
            <a:r>
              <a:rPr lang="be" sz="1600" dirty="0">
                <a:latin typeface="Century Gothic" charset="0"/>
              </a:rPr>
              <a:t>В шоурума и сервиза работят още общо 12 човека</a:t>
            </a:r>
            <a:r>
              <a:rPr lang="bg-BG" sz="1600" dirty="0">
                <a:latin typeface="Century Gothic" charset="0"/>
              </a:rPr>
              <a:t>.</a:t>
            </a:r>
            <a:br>
              <a:rPr lang="bg-BG" sz="1600" dirty="0">
                <a:latin typeface="Century Gothic" charset="0"/>
              </a:rPr>
            </a:br>
            <a:r>
              <a:rPr lang="bg-BG" sz="1600" dirty="0">
                <a:latin typeface="Century Gothic" charset="0"/>
              </a:rPr>
              <a:t/>
            </a:r>
            <a:br>
              <a:rPr lang="bg-BG" sz="1600" dirty="0">
                <a:latin typeface="Century Gothic" charset="0"/>
              </a:rPr>
            </a:br>
            <a:r>
              <a:rPr lang="bg-BG" sz="1600" dirty="0">
                <a:latin typeface="Century Gothic" charset="0"/>
              </a:rPr>
              <a:t>Фирмата </a:t>
            </a:r>
            <a:r>
              <a:rPr lang="be" sz="1600" dirty="0">
                <a:latin typeface="Century Gothic" charset="0"/>
              </a:rPr>
              <a:t>разполага с шоурум и сервизна база към него на обща площ 850 кв.м. застоени и още 2150 кв. м. допълнителна търговска площ – общо над 3000 кв.м. </a:t>
            </a:r>
            <a:r>
              <a:rPr lang="bg-BG" sz="1600" dirty="0">
                <a:latin typeface="Century Gothic" charset="0"/>
              </a:rPr>
              <a:t/>
            </a:r>
            <a:br>
              <a:rPr lang="bg-BG" sz="1600" dirty="0">
                <a:latin typeface="Century Gothic" charset="0"/>
              </a:rPr>
            </a:br>
            <a:r>
              <a:rPr lang="bg-BG" sz="1600" dirty="0">
                <a:latin typeface="Century Gothic" charset="0"/>
              </a:rPr>
              <a:t/>
            </a:r>
            <a:br>
              <a:rPr lang="bg-BG" sz="1600" dirty="0">
                <a:latin typeface="Century Gothic" charset="0"/>
              </a:rPr>
            </a:br>
            <a:r>
              <a:rPr lang="be" sz="1600" dirty="0">
                <a:latin typeface="Century Gothic" charset="0"/>
              </a:rPr>
              <a:t>Всички служители са с висока квалификация, която фирмата продължава да доразвива с технически квалификационни курсове за новите модели автомобили и допълнително обучение по маркетинг и пазарни стратегии. </a:t>
            </a:r>
            <a:endParaRPr lang="bg-BG" sz="1600" dirty="0">
              <a:latin typeface="Century Gothic" charset="0"/>
            </a:endParaRPr>
          </a:p>
          <a:p>
            <a:endParaRPr lang="bg-BG" sz="1600" dirty="0"/>
          </a:p>
        </p:txBody>
      </p:sp>
      <p:sp>
        <p:nvSpPr>
          <p:cNvPr id="5" name="Заглавие 1"/>
          <p:cNvSpPr txBox="1">
            <a:spLocks/>
          </p:cNvSpPr>
          <p:nvPr/>
        </p:nvSpPr>
        <p:spPr>
          <a:xfrm>
            <a:off x="785287" y="727274"/>
            <a:ext cx="10571999"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lvl="0">
              <a:spcBef>
                <a:spcPct val="0"/>
              </a:spcBef>
            </a:pPr>
            <a:r>
              <a:rPr lang="bg-BG" sz="4000" b="1" dirty="0" smtClean="0">
                <a:solidFill>
                  <a:srgbClr val="000000"/>
                </a:solidFill>
                <a:latin typeface="Century Gothic" charset="0"/>
              </a:rPr>
              <a:t>МИКРО СРЕДА </a:t>
            </a:r>
            <a:r>
              <a:rPr kumimoji="0" lang="bg-BG" sz="4000" b="1" i="0" u="none" strike="noStrike" kern="1200" cap="none" spc="0" normalizeH="0" baseline="0" noProof="0" dirty="0" smtClean="0">
                <a:ln>
                  <a:noFill/>
                </a:ln>
                <a:solidFill>
                  <a:srgbClr val="FEFEFE"/>
                </a:solidFill>
                <a:effectLst/>
                <a:uLnTx/>
                <a:uFillTx/>
                <a:latin typeface="+mj-lt"/>
                <a:ea typeface="+mj-ea"/>
                <a:cs typeface="+mj-cs"/>
              </a:rPr>
              <a:t/>
            </a:r>
            <a:br>
              <a:rPr kumimoji="0" lang="bg-BG" sz="4000" b="1" i="0" u="none" strike="noStrike" kern="1200" cap="none" spc="0" normalizeH="0" baseline="0" noProof="0" dirty="0" smtClean="0">
                <a:ln>
                  <a:noFill/>
                </a:ln>
                <a:solidFill>
                  <a:srgbClr val="FEFEFE"/>
                </a:solidFill>
                <a:effectLst/>
                <a:uLnTx/>
                <a:uFillTx/>
                <a:latin typeface="+mj-lt"/>
                <a:ea typeface="+mj-ea"/>
                <a:cs typeface="+mj-cs"/>
              </a:rPr>
            </a:br>
            <a:endParaRPr kumimoji="0" lang="bg-BG" sz="4000" b="1" i="0" u="none" strike="noStrike" kern="1200" cap="none" spc="0" normalizeH="0" baseline="0" noProof="0" dirty="0">
              <a:ln>
                <a:noFill/>
              </a:ln>
              <a:solidFill>
                <a:srgbClr val="FEFEFE"/>
              </a:solidFill>
              <a:effectLst/>
              <a:uLnTx/>
              <a:uFillTx/>
              <a:latin typeface="+mj-lt"/>
              <a:ea typeface="+mj-ea"/>
              <a:cs typeface="+mj-cs"/>
            </a:endParaRPr>
          </a:p>
        </p:txBody>
      </p:sp>
    </p:spTree>
    <p:extLst>
      <p:ext uri="{BB962C8B-B14F-4D97-AF65-F5344CB8AC3E}">
        <p14:creationId xmlns:p14="http://schemas.microsoft.com/office/powerpoint/2010/main" xmlns="" val="2155176922"/>
      </p:ext>
    </p:extLst>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785287" y="727274"/>
            <a:ext cx="10571999" cy="970450"/>
          </a:xfrm>
        </p:spPr>
        <p:txBody>
          <a:bodyPr>
            <a:normAutofit fontScale="90000"/>
          </a:bodyPr>
          <a:lstStyle/>
          <a:p>
            <a:r>
              <a:rPr lang="bg-BG" dirty="0" smtClean="0">
                <a:solidFill>
                  <a:schemeClr val="bg1"/>
                </a:solidFill>
              </a:rPr>
              <a:t>ВЪНШЕН АНАЛИЗ</a:t>
            </a:r>
            <a:r>
              <a:rPr lang="en-US" dirty="0" smtClean="0">
                <a:solidFill>
                  <a:schemeClr val="tx1"/>
                </a:solidFill>
              </a:rPr>
              <a:t> </a:t>
            </a:r>
            <a:r>
              <a:rPr lang="bg-BG" dirty="0" smtClean="0"/>
              <a:t/>
            </a:r>
            <a:br>
              <a:rPr lang="bg-BG" dirty="0" smtClean="0"/>
            </a:br>
            <a:endParaRPr lang="bg-BG" dirty="0"/>
          </a:p>
        </p:txBody>
      </p:sp>
      <p:sp>
        <p:nvSpPr>
          <p:cNvPr id="3" name="Контейнер за съдържание 2"/>
          <p:cNvSpPr>
            <a:spLocks noGrp="1"/>
          </p:cNvSpPr>
          <p:nvPr>
            <p:ph idx="1"/>
          </p:nvPr>
        </p:nvSpPr>
        <p:spPr>
          <a:xfrm>
            <a:off x="588054" y="1818633"/>
            <a:ext cx="10554575" cy="4524502"/>
          </a:xfrm>
        </p:spPr>
        <p:txBody>
          <a:bodyPr>
            <a:normAutofit/>
          </a:bodyPr>
          <a:lstStyle/>
          <a:p>
            <a:pPr lvl="0"/>
            <a:r>
              <a:rPr lang="en-US" sz="1600" b="1" dirty="0" smtClean="0"/>
              <a:t>1. К</a:t>
            </a:r>
            <a:r>
              <a:rPr lang="bg-BG" sz="1600" b="1" dirty="0" smtClean="0"/>
              <a:t>о</a:t>
            </a:r>
            <a:r>
              <a:rPr lang="en-US" sz="1600" b="1" dirty="0" err="1" smtClean="0"/>
              <a:t>нкуренти</a:t>
            </a:r>
            <a:r>
              <a:rPr lang="en-US" sz="1600" b="1" dirty="0" smtClean="0"/>
              <a:t> </a:t>
            </a:r>
            <a:endParaRPr lang="bg-BG" sz="1600" dirty="0" smtClean="0"/>
          </a:p>
          <a:p>
            <a:r>
              <a:rPr lang="bg-BG" sz="1600" dirty="0" smtClean="0"/>
              <a:t>	Пазарът на автомобили е един от най-засегнатите отрасли в криза. Обемът на продажбите е свит в пъти и конкуренцията между вносителите на коли е жестока. </a:t>
            </a:r>
          </a:p>
          <a:p>
            <a:r>
              <a:rPr lang="bg-BG" sz="1600" dirty="0" smtClean="0"/>
              <a:t>	В Сливен най-голям и основен конкурент ни е Тойота. От продажбите за 2015г. се вижда , че марката държи 27% от пазара на коли в региона. Тойота се представлява също от мултибрандово дружество, което предлага и марката Форд в Сливен. Съпоставено с нашите продажби общо на Опел и Шевролет – на СЛИВЕН БЕСТ АУТО ООД като фирма е лидер в предлагането на леки автомобили в ригиона. Целта ни за 2016 г. ще бъде завладяване на по-голям дял от продажбите на коли. До момента / първото тримесечие на 2016 г./  при общо продадени 20 автомобила в града – 10 от тях са наша продажба. Това обаче не може да ни радва особено, защото при такъв обем на продажбите дружеството за съжаление не може да покрие разходите си. Затова като приоритета задача е намиране на нови клиенти и дори „агресивно” предлагане на продуктите.</a:t>
            </a:r>
          </a:p>
          <a:p>
            <a:r>
              <a:rPr lang="bg-BG" sz="1600" dirty="0" smtClean="0"/>
              <a:t>	Не на последно място като конкуренти на автомобилния пазар са и другите дилъри на Опел и Шевролет. Все още съществува нелоялна конкуренция между нас, по отношение на подбиване на цените и продажби на всяка цена и всички средства. </a:t>
            </a:r>
          </a:p>
          <a:p>
            <a:endParaRPr lang="bg-BG" sz="1600" dirty="0"/>
          </a:p>
        </p:txBody>
      </p:sp>
    </p:spTree>
    <p:extLst>
      <p:ext uri="{BB962C8B-B14F-4D97-AF65-F5344CB8AC3E}">
        <p14:creationId xmlns:p14="http://schemas.microsoft.com/office/powerpoint/2010/main" xmlns="" val="4283287825"/>
      </p:ext>
    </p:extLst>
  </p:cSld>
  <p:clrMapOvr>
    <a:masterClrMapping/>
  </p:clrMapOvr>
  <p:transition>
    <p:pull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714" y="2222291"/>
            <a:ext cx="10554575" cy="4392697"/>
          </a:xfrm>
        </p:spPr>
        <p:txBody>
          <a:bodyPr>
            <a:normAutofit/>
          </a:bodyPr>
          <a:lstStyle/>
          <a:p>
            <a:pPr lvl="0"/>
            <a:r>
              <a:rPr lang="en-US" sz="1600" b="1" dirty="0" smtClean="0"/>
              <a:t>2. </a:t>
            </a:r>
            <a:r>
              <a:rPr lang="bg-BG" sz="1600" b="1" dirty="0" smtClean="0"/>
              <a:t>Доставчици (в частност изискванията на GM Европа към дилърите)</a:t>
            </a:r>
            <a:endParaRPr lang="bg-BG" sz="1600" dirty="0" smtClean="0"/>
          </a:p>
          <a:p>
            <a:r>
              <a:rPr lang="bg-BG" sz="1600" dirty="0" smtClean="0"/>
              <a:t>	Основният ни доставчик на автомобили и резервни части - GM Европа, ни предлага както възможности за реализиране на продажби , така и множество задължения и ограничения. Голямото количество административн</a:t>
            </a:r>
            <a:r>
              <a:rPr lang="ru-RU" sz="1600" dirty="0" smtClean="0"/>
              <a:t>о усложнени </a:t>
            </a:r>
            <a:r>
              <a:rPr lang="bg-BG" sz="1600" dirty="0" smtClean="0"/>
              <a:t> справки и процедури при продажбата на автомобили, не са съвсем адаптирани и приложими за българския и в частност сливенския пазар. </a:t>
            </a:r>
          </a:p>
          <a:p>
            <a:r>
              <a:rPr lang="bg-BG" sz="1600" dirty="0" smtClean="0"/>
              <a:t>	</a:t>
            </a:r>
            <a:r>
              <a:rPr lang="en-US" sz="1600" dirty="0" smtClean="0"/>
              <a:t>GM</a:t>
            </a:r>
            <a:r>
              <a:rPr lang="bg-BG" sz="1600" dirty="0" smtClean="0"/>
              <a:t> предлага на на своите дилъри частично финансиране на рекламната дейност на дилърите. Тази политика е чудесна, но и безкрайно усложнена. Минаването на една реклама през агенциите за проверка и одобрение, почти минималения избор на креативи, късното изплащане на сумите от страна на  </a:t>
            </a:r>
            <a:r>
              <a:rPr lang="en-US" sz="1600" dirty="0" smtClean="0"/>
              <a:t>GM</a:t>
            </a:r>
            <a:r>
              <a:rPr lang="bg-BG" sz="1600" dirty="0" smtClean="0"/>
              <a:t>, забавя, усложнява и обезмисля понякога кампаниите. </a:t>
            </a:r>
          </a:p>
          <a:p>
            <a:r>
              <a:rPr lang="bg-BG" sz="1600" dirty="0" smtClean="0"/>
              <a:t>	Изискването всяко дилърство да разполата с налични демо автомобили води също до съществени загуби. Благодарим за удължения срок на тези автомобили, както и намаляването на броя им.  </a:t>
            </a:r>
          </a:p>
          <a:p>
            <a:r>
              <a:rPr lang="bg-BG" sz="1600" dirty="0" smtClean="0"/>
              <a:t>Оценяме цялостните усилия на </a:t>
            </a:r>
            <a:r>
              <a:rPr lang="en-US" sz="1600" dirty="0" smtClean="0"/>
              <a:t>GM</a:t>
            </a:r>
            <a:r>
              <a:rPr lang="bg-BG" sz="1600" dirty="0" smtClean="0"/>
              <a:t> България в посока към намаляване на разходите и задълженията по </a:t>
            </a:r>
            <a:r>
              <a:rPr lang="en-US" sz="1600" dirty="0" smtClean="0"/>
              <a:t>CI</a:t>
            </a:r>
            <a:r>
              <a:rPr lang="bg-BG" sz="1600" dirty="0" smtClean="0"/>
              <a:t> предвид настоящата криза.</a:t>
            </a:r>
          </a:p>
          <a:p>
            <a:endParaRPr lang="bg-BG" sz="1600" dirty="0"/>
          </a:p>
        </p:txBody>
      </p:sp>
      <p:sp>
        <p:nvSpPr>
          <p:cNvPr id="4" name="Заглавие 1"/>
          <p:cNvSpPr txBox="1">
            <a:spLocks/>
          </p:cNvSpPr>
          <p:nvPr/>
        </p:nvSpPr>
        <p:spPr>
          <a:xfrm>
            <a:off x="785287" y="727274"/>
            <a:ext cx="10571999"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bg-BG" sz="4000" b="1" i="0" u="none" strike="noStrike" kern="1200" cap="none" spc="0" normalizeH="0" baseline="0" noProof="0" dirty="0" smtClean="0">
                <a:ln>
                  <a:noFill/>
                </a:ln>
                <a:solidFill>
                  <a:schemeClr val="bg1"/>
                </a:solidFill>
                <a:effectLst/>
                <a:uLnTx/>
                <a:uFillTx/>
                <a:latin typeface="+mj-lt"/>
                <a:ea typeface="+mj-ea"/>
                <a:cs typeface="+mj-cs"/>
              </a:rPr>
              <a:t>ВЪНШЕН АНАЛИЗ</a:t>
            </a:r>
            <a:r>
              <a:rPr kumimoji="0" lang="en-US" sz="4000" b="1" i="0" u="none" strike="noStrike" kern="1200" cap="none" spc="0" normalizeH="0" baseline="0" noProof="0" dirty="0" smtClean="0">
                <a:ln>
                  <a:noFill/>
                </a:ln>
                <a:solidFill>
                  <a:schemeClr val="tx1"/>
                </a:solidFill>
                <a:effectLst/>
                <a:uLnTx/>
                <a:uFillTx/>
                <a:latin typeface="+mj-lt"/>
                <a:ea typeface="+mj-ea"/>
                <a:cs typeface="+mj-cs"/>
              </a:rPr>
              <a:t> </a:t>
            </a:r>
            <a:r>
              <a:rPr kumimoji="0" lang="bg-BG" sz="4000" b="1" i="0" u="none" strike="noStrike" kern="1200" cap="none" spc="0" normalizeH="0" baseline="0" noProof="0" dirty="0" smtClean="0">
                <a:ln>
                  <a:noFill/>
                </a:ln>
                <a:solidFill>
                  <a:srgbClr val="FEFEFE"/>
                </a:solidFill>
                <a:effectLst/>
                <a:uLnTx/>
                <a:uFillTx/>
                <a:latin typeface="+mj-lt"/>
                <a:ea typeface="+mj-ea"/>
                <a:cs typeface="+mj-cs"/>
              </a:rPr>
              <a:t/>
            </a:r>
            <a:br>
              <a:rPr kumimoji="0" lang="bg-BG" sz="4000" b="1" i="0" u="none" strike="noStrike" kern="1200" cap="none" spc="0" normalizeH="0" baseline="0" noProof="0" dirty="0" smtClean="0">
                <a:ln>
                  <a:noFill/>
                </a:ln>
                <a:solidFill>
                  <a:srgbClr val="FEFEFE"/>
                </a:solidFill>
                <a:effectLst/>
                <a:uLnTx/>
                <a:uFillTx/>
                <a:latin typeface="+mj-lt"/>
                <a:ea typeface="+mj-ea"/>
                <a:cs typeface="+mj-cs"/>
              </a:rPr>
            </a:br>
            <a:endParaRPr kumimoji="0" lang="bg-BG" sz="4000" b="1" i="0" u="none" strike="noStrike" kern="1200" cap="none" spc="0" normalizeH="0" baseline="0" noProof="0" dirty="0">
              <a:ln>
                <a:noFill/>
              </a:ln>
              <a:solidFill>
                <a:srgbClr val="FEFEFE"/>
              </a:solidFill>
              <a:effectLst/>
              <a:uLnTx/>
              <a:uFillTx/>
              <a:latin typeface="+mj-lt"/>
              <a:ea typeface="+mj-ea"/>
              <a:cs typeface="+mj-cs"/>
            </a:endParaRP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bg-BG" sz="1600" b="1" dirty="0" smtClean="0"/>
              <a:t>3. Финансови услуги на пазара във връзка с финансирането на закупуването на автомобили </a:t>
            </a:r>
            <a:endParaRPr lang="bg-BG" sz="1600" dirty="0" smtClean="0"/>
          </a:p>
          <a:p>
            <a:r>
              <a:rPr lang="bg-BG" sz="1600" dirty="0" smtClean="0"/>
              <a:t>	Политиката на  GM във връзка с издаването на банкова гаранция и на контрагаранция утежнява чувствително финансовото състояние на малките дилъри. Тези разходи се явяват </a:t>
            </a:r>
            <a:r>
              <a:rPr lang="be-BY" sz="1600" dirty="0" smtClean="0"/>
              <a:t>приблиизтелно 31</a:t>
            </a:r>
            <a:r>
              <a:rPr lang="bg-BG" sz="1600" dirty="0" smtClean="0"/>
              <a:t>% от всички разходи на дилърството ни за година. Контрагаранцията която се изисква от българските дилъри на практика стапя по-ниските лихви които </a:t>
            </a:r>
            <a:r>
              <a:rPr lang="en-US" sz="1600" dirty="0" err="1" smtClean="0"/>
              <a:t>GMACBank</a:t>
            </a:r>
            <a:r>
              <a:rPr lang="bg-BG" sz="1600" dirty="0" smtClean="0"/>
              <a:t> ни предлага. Затова през 2016 г. нашето дилърство преминава към по-голям размер на кредитна линия от българска банка и се отказва от услугите на </a:t>
            </a:r>
            <a:r>
              <a:rPr lang="en-US" sz="1600" dirty="0" err="1" smtClean="0"/>
              <a:t>GMACBank</a:t>
            </a:r>
            <a:r>
              <a:rPr lang="bg-BG" sz="1600" dirty="0" smtClean="0"/>
              <a:t>.</a:t>
            </a:r>
          </a:p>
          <a:p>
            <a:endParaRPr lang="bg-BG" sz="1600" dirty="0"/>
          </a:p>
        </p:txBody>
      </p:sp>
      <p:sp>
        <p:nvSpPr>
          <p:cNvPr id="4" name="Заглавие 1"/>
          <p:cNvSpPr txBox="1">
            <a:spLocks/>
          </p:cNvSpPr>
          <p:nvPr/>
        </p:nvSpPr>
        <p:spPr>
          <a:xfrm>
            <a:off x="785287" y="727274"/>
            <a:ext cx="10571999"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bg-BG" sz="4000" b="1" i="0" u="none" strike="noStrike" kern="1200" cap="none" spc="0" normalizeH="0" baseline="0" noProof="0" dirty="0" smtClean="0">
                <a:ln>
                  <a:noFill/>
                </a:ln>
                <a:solidFill>
                  <a:schemeClr val="bg1"/>
                </a:solidFill>
                <a:effectLst/>
                <a:uLnTx/>
                <a:uFillTx/>
                <a:latin typeface="+mj-lt"/>
                <a:ea typeface="+mj-ea"/>
                <a:cs typeface="+mj-cs"/>
              </a:rPr>
              <a:t>ВЪНШЕН АНАЛИЗ</a:t>
            </a:r>
            <a:r>
              <a:rPr kumimoji="0" lang="en-US" sz="4000" b="1" i="0" u="none" strike="noStrike" kern="1200" cap="none" spc="0" normalizeH="0" baseline="0" noProof="0" dirty="0" smtClean="0">
                <a:ln>
                  <a:noFill/>
                </a:ln>
                <a:solidFill>
                  <a:schemeClr val="tx1"/>
                </a:solidFill>
                <a:effectLst/>
                <a:uLnTx/>
                <a:uFillTx/>
                <a:latin typeface="+mj-lt"/>
                <a:ea typeface="+mj-ea"/>
                <a:cs typeface="+mj-cs"/>
              </a:rPr>
              <a:t> </a:t>
            </a:r>
            <a:r>
              <a:rPr kumimoji="0" lang="bg-BG" sz="4000" b="1" i="0" u="none" strike="noStrike" kern="1200" cap="none" spc="0" normalizeH="0" baseline="0" noProof="0" dirty="0" smtClean="0">
                <a:ln>
                  <a:noFill/>
                </a:ln>
                <a:solidFill>
                  <a:srgbClr val="FEFEFE"/>
                </a:solidFill>
                <a:effectLst/>
                <a:uLnTx/>
                <a:uFillTx/>
                <a:latin typeface="+mj-lt"/>
                <a:ea typeface="+mj-ea"/>
                <a:cs typeface="+mj-cs"/>
              </a:rPr>
              <a:t/>
            </a:r>
            <a:br>
              <a:rPr kumimoji="0" lang="bg-BG" sz="4000" b="1" i="0" u="none" strike="noStrike" kern="1200" cap="none" spc="0" normalizeH="0" baseline="0" noProof="0" dirty="0" smtClean="0">
                <a:ln>
                  <a:noFill/>
                </a:ln>
                <a:solidFill>
                  <a:srgbClr val="FEFEFE"/>
                </a:solidFill>
                <a:effectLst/>
                <a:uLnTx/>
                <a:uFillTx/>
                <a:latin typeface="+mj-lt"/>
                <a:ea typeface="+mj-ea"/>
                <a:cs typeface="+mj-cs"/>
              </a:rPr>
            </a:br>
            <a:endParaRPr kumimoji="0" lang="bg-BG" sz="4000" b="1" i="0" u="none" strike="noStrike" kern="1200" cap="none" spc="0" normalizeH="0" baseline="0" noProof="0" dirty="0">
              <a:ln>
                <a:noFill/>
              </a:ln>
              <a:solidFill>
                <a:srgbClr val="FEFEFE"/>
              </a:solidFill>
              <a:effectLst/>
              <a:uLnTx/>
              <a:uFillTx/>
              <a:latin typeface="+mj-lt"/>
              <a:ea typeface="+mj-ea"/>
              <a:cs typeface="+mj-cs"/>
            </a:endParaRPr>
          </a:p>
        </p:txBody>
      </p:sp>
      <p:pic>
        <p:nvPicPr>
          <p:cNvPr id="5" name="Picture 3" descr="C:\Users\user\Desktop\Snimka-rezervni chasti(1).jpg"/>
          <p:cNvPicPr>
            <a:picLocks noChangeAspect="1" noChangeArrowheads="1"/>
          </p:cNvPicPr>
          <p:nvPr/>
        </p:nvPicPr>
        <p:blipFill>
          <a:blip r:embed="rId2"/>
          <a:srcRect/>
          <a:stretch>
            <a:fillRect/>
          </a:stretch>
        </p:blipFill>
        <p:spPr bwMode="auto">
          <a:xfrm>
            <a:off x="4193057" y="4233542"/>
            <a:ext cx="2121117" cy="1817113"/>
          </a:xfrm>
          <a:prstGeom prst="rect">
            <a:avLst/>
          </a:prstGeom>
          <a:noFill/>
        </p:spPr>
      </p:pic>
    </p:spTree>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bg-BG" sz="1600" b="1" dirty="0" smtClean="0"/>
              <a:t>4. Финансиране на цялостната дейност на СЛИВЕН БЕСТ АУТО ООД</a:t>
            </a:r>
            <a:endParaRPr lang="bg-BG" sz="1600" dirty="0" smtClean="0"/>
          </a:p>
          <a:p>
            <a:r>
              <a:rPr lang="be-BY" sz="1600" dirty="0" smtClean="0"/>
              <a:t>За съжаление, политиката на GM при продажбата на автомобили на своите дилъри предполага дилърството да разполага със значителни финансови средства.  За всяко дилърство, голямо или малко, собственият капитал не е достатъчен и от огромно значение е цената на привлечения капитал, който в момента е на висока цена, с множество административни условности. Специално нашето дилърство работи с висок процент на привлечения капитал и генерира значителни разходи, за да поддържа достатъчен за постоянната работа на фирмата капитал.  Банковите услуги са скъпи, съпроводени с множество високи такси, а лихвените проценти, в повечето случаи, са обвързани с постигнатите резултати. Получава се порочен кръг, при който плащаме повече, за да получим по- малко финансов ресурс, който генерира по- малко приходи, съответно печалба, а по- малката печалба е условие за ново поскъпване на финансовия ресурс. </a:t>
            </a:r>
            <a:endParaRPr lang="bg-BG" sz="1600" dirty="0" smtClean="0"/>
          </a:p>
          <a:p>
            <a:r>
              <a:rPr lang="be-BY" sz="1600" dirty="0" smtClean="0"/>
              <a:t>Изходът от така създалата се ситуация е помощ от страна на GM за освобождаване на допълнителен финансов ресурс, който да помогне за излизане от порочния кръг.  </a:t>
            </a:r>
            <a:endParaRPr lang="bg-BG" sz="1600" dirty="0" smtClean="0"/>
          </a:p>
          <a:p>
            <a:endParaRPr lang="bg-BG" sz="1600" dirty="0"/>
          </a:p>
        </p:txBody>
      </p:sp>
      <p:sp>
        <p:nvSpPr>
          <p:cNvPr id="5" name="Заглавие 1"/>
          <p:cNvSpPr txBox="1">
            <a:spLocks/>
          </p:cNvSpPr>
          <p:nvPr/>
        </p:nvSpPr>
        <p:spPr>
          <a:xfrm>
            <a:off x="785287" y="727274"/>
            <a:ext cx="10571999"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bg-BG" sz="4000" b="1" i="0" u="none" strike="noStrike" kern="1200" cap="none" spc="0" normalizeH="0" baseline="0" noProof="0" dirty="0" smtClean="0">
                <a:ln>
                  <a:noFill/>
                </a:ln>
                <a:solidFill>
                  <a:schemeClr val="bg1"/>
                </a:solidFill>
                <a:effectLst/>
                <a:uLnTx/>
                <a:uFillTx/>
                <a:latin typeface="+mj-lt"/>
                <a:ea typeface="+mj-ea"/>
                <a:cs typeface="+mj-cs"/>
              </a:rPr>
              <a:t>ВЪНШЕН АНАЛИЗ</a:t>
            </a:r>
            <a:r>
              <a:rPr kumimoji="0" lang="en-US" sz="4000" b="1" i="0" u="none" strike="noStrike" kern="1200" cap="none" spc="0" normalizeH="0" baseline="0" noProof="0" dirty="0" smtClean="0">
                <a:ln>
                  <a:noFill/>
                </a:ln>
                <a:solidFill>
                  <a:schemeClr val="tx1"/>
                </a:solidFill>
                <a:effectLst/>
                <a:uLnTx/>
                <a:uFillTx/>
                <a:latin typeface="+mj-lt"/>
                <a:ea typeface="+mj-ea"/>
                <a:cs typeface="+mj-cs"/>
              </a:rPr>
              <a:t> </a:t>
            </a:r>
            <a:r>
              <a:rPr kumimoji="0" lang="bg-BG" sz="4000" b="1" i="0" u="none" strike="noStrike" kern="1200" cap="none" spc="0" normalizeH="0" baseline="0" noProof="0" dirty="0" smtClean="0">
                <a:ln>
                  <a:noFill/>
                </a:ln>
                <a:solidFill>
                  <a:srgbClr val="FEFEFE"/>
                </a:solidFill>
                <a:effectLst/>
                <a:uLnTx/>
                <a:uFillTx/>
                <a:latin typeface="+mj-lt"/>
                <a:ea typeface="+mj-ea"/>
                <a:cs typeface="+mj-cs"/>
              </a:rPr>
              <a:t/>
            </a:r>
            <a:br>
              <a:rPr kumimoji="0" lang="bg-BG" sz="4000" b="1" i="0" u="none" strike="noStrike" kern="1200" cap="none" spc="0" normalizeH="0" baseline="0" noProof="0" dirty="0" smtClean="0">
                <a:ln>
                  <a:noFill/>
                </a:ln>
                <a:solidFill>
                  <a:srgbClr val="FEFEFE"/>
                </a:solidFill>
                <a:effectLst/>
                <a:uLnTx/>
                <a:uFillTx/>
                <a:latin typeface="+mj-lt"/>
                <a:ea typeface="+mj-ea"/>
                <a:cs typeface="+mj-cs"/>
              </a:rPr>
            </a:br>
            <a:endParaRPr kumimoji="0" lang="bg-BG" sz="4000" b="1" i="0" u="none" strike="noStrike" kern="1200" cap="none" spc="0" normalizeH="0" baseline="0" noProof="0" dirty="0">
              <a:ln>
                <a:noFill/>
              </a:ln>
              <a:solidFill>
                <a:srgbClr val="FEFEFE"/>
              </a:solidFill>
              <a:effectLst/>
              <a:uLnTx/>
              <a:uFillTx/>
              <a:latin typeface="+mj-lt"/>
              <a:ea typeface="+mj-ea"/>
              <a:cs typeface="+mj-cs"/>
            </a:endParaRP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bg-BG" sz="1600" b="1" dirty="0" smtClean="0"/>
              <a:t>5. Пазар на автомобили, резервни части и сервизно обслужване в региона, фактори</a:t>
            </a:r>
            <a:endParaRPr lang="bg-BG" sz="1600" dirty="0" smtClean="0"/>
          </a:p>
          <a:p>
            <a:r>
              <a:rPr lang="bg-BG" sz="1600" dirty="0" smtClean="0"/>
              <a:t>	Както отбелязахме в анализа на макросредата, пазарът на автомобили в региона е чувствително свит. Той зависи от покупателната възможност на населението, която в условията на сегашната криза е силно намалена. Това се наблюдава не само в търговията с автомобили</a:t>
            </a:r>
            <a:r>
              <a:rPr lang="be-BY" sz="1600" dirty="0" smtClean="0"/>
              <a:t>,</a:t>
            </a:r>
            <a:r>
              <a:rPr lang="bg-BG" sz="1600" dirty="0" smtClean="0"/>
              <a:t> но и с резервни части и сервиз. Трендът на продажбите на резервни части също плавно намалява, но с по-плавни темпове / в сравнение с автомобилите/. Основните клиенти на нашите части са притежатели на гаранционни автомобили. Делът на продадените части за по-стари автомобили е минимален. Това се дължи на наличието в града на вериги за неоригинални резервни части – Ауто плюс, Тех-ко. Към тях има разкрити и автосервизи, където се предлага комплексно обслужване на клиента. Освен тях на територията на града съществуват множество малки сервизи и частни монтьори, които предлагат некачествени услуги, но по-евтини. Те създават лош имидж на нашия сервиз за скъпи и недостъпни услуги. За това делът на продажбите от сервиза дейност в дружеството е най-малък. В бъдеще трябва да се работи в посока към привличане на повече клиенти в сервизът ни.</a:t>
            </a:r>
          </a:p>
          <a:p>
            <a:endParaRPr lang="bg-BG" sz="1600" dirty="0"/>
          </a:p>
        </p:txBody>
      </p:sp>
      <p:sp>
        <p:nvSpPr>
          <p:cNvPr id="4" name="Заглавие 1"/>
          <p:cNvSpPr txBox="1">
            <a:spLocks/>
          </p:cNvSpPr>
          <p:nvPr/>
        </p:nvSpPr>
        <p:spPr>
          <a:xfrm>
            <a:off x="785287" y="727274"/>
            <a:ext cx="10571999"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bg-BG" sz="4000" b="1" i="0" u="none" strike="noStrike" kern="1200" cap="none" spc="0" normalizeH="0" baseline="0" noProof="0" dirty="0" smtClean="0">
                <a:ln>
                  <a:noFill/>
                </a:ln>
                <a:solidFill>
                  <a:schemeClr val="bg1"/>
                </a:solidFill>
                <a:effectLst/>
                <a:uLnTx/>
                <a:uFillTx/>
                <a:latin typeface="+mj-lt"/>
                <a:ea typeface="+mj-ea"/>
                <a:cs typeface="+mj-cs"/>
              </a:rPr>
              <a:t>ВЪНШЕН АНАЛИЗ</a:t>
            </a:r>
            <a:r>
              <a:rPr kumimoji="0" lang="en-US" sz="4000" b="1" i="0" u="none" strike="noStrike" kern="1200" cap="none" spc="0" normalizeH="0" baseline="0" noProof="0" dirty="0" smtClean="0">
                <a:ln>
                  <a:noFill/>
                </a:ln>
                <a:solidFill>
                  <a:schemeClr val="tx1"/>
                </a:solidFill>
                <a:effectLst/>
                <a:uLnTx/>
                <a:uFillTx/>
                <a:latin typeface="+mj-lt"/>
                <a:ea typeface="+mj-ea"/>
                <a:cs typeface="+mj-cs"/>
              </a:rPr>
              <a:t> </a:t>
            </a:r>
            <a:r>
              <a:rPr kumimoji="0" lang="bg-BG" sz="4000" b="1" i="0" u="none" strike="noStrike" kern="1200" cap="none" spc="0" normalizeH="0" baseline="0" noProof="0" dirty="0" smtClean="0">
                <a:ln>
                  <a:noFill/>
                </a:ln>
                <a:solidFill>
                  <a:srgbClr val="FEFEFE"/>
                </a:solidFill>
                <a:effectLst/>
                <a:uLnTx/>
                <a:uFillTx/>
                <a:latin typeface="+mj-lt"/>
                <a:ea typeface="+mj-ea"/>
                <a:cs typeface="+mj-cs"/>
              </a:rPr>
              <a:t/>
            </a:r>
            <a:br>
              <a:rPr kumimoji="0" lang="bg-BG" sz="4000" b="1" i="0" u="none" strike="noStrike" kern="1200" cap="none" spc="0" normalizeH="0" baseline="0" noProof="0" dirty="0" smtClean="0">
                <a:ln>
                  <a:noFill/>
                </a:ln>
                <a:solidFill>
                  <a:srgbClr val="FEFEFE"/>
                </a:solidFill>
                <a:effectLst/>
                <a:uLnTx/>
                <a:uFillTx/>
                <a:latin typeface="+mj-lt"/>
                <a:ea typeface="+mj-ea"/>
                <a:cs typeface="+mj-cs"/>
              </a:rPr>
            </a:br>
            <a:endParaRPr kumimoji="0" lang="bg-BG" sz="4000" b="1" i="0" u="none" strike="noStrike" kern="1200" cap="none" spc="0" normalizeH="0" baseline="0" noProof="0" dirty="0">
              <a:ln>
                <a:noFill/>
              </a:ln>
              <a:solidFill>
                <a:srgbClr val="FEFEFE"/>
              </a:solidFill>
              <a:effectLst/>
              <a:uLnTx/>
              <a:uFillTx/>
              <a:latin typeface="+mj-lt"/>
              <a:ea typeface="+mj-ea"/>
              <a:cs typeface="+mj-cs"/>
            </a:endParaRPr>
          </a:p>
        </p:txBody>
      </p:sp>
      <p:pic>
        <p:nvPicPr>
          <p:cNvPr id="5" name="Picture 2" descr="C:\Users\user\Desktop\1_13.jpg"/>
          <p:cNvPicPr>
            <a:picLocks noChangeAspect="1" noChangeArrowheads="1"/>
          </p:cNvPicPr>
          <p:nvPr/>
        </p:nvPicPr>
        <p:blipFill>
          <a:blip r:embed="rId2"/>
          <a:srcRect/>
          <a:stretch>
            <a:fillRect/>
          </a:stretch>
        </p:blipFill>
        <p:spPr bwMode="auto">
          <a:xfrm>
            <a:off x="5552305" y="5019525"/>
            <a:ext cx="3414583" cy="1579245"/>
          </a:xfrm>
          <a:prstGeom prst="rect">
            <a:avLst/>
          </a:prstGeom>
          <a:noFill/>
        </p:spPr>
      </p:pic>
    </p:spTree>
  </p:cSld>
  <p:clrMapOvr>
    <a:masterClrMapping/>
  </p:clrMapOvr>
  <p:transition>
    <p:newsflash/>
  </p:transition>
  <p:timing>
    <p:tnLst>
      <p:par>
        <p:cTn id="1" dur="indefinite" restart="never" nodeType="tmRoot"/>
      </p:par>
    </p:tnLst>
  </p:timing>
</p:sld>
</file>

<file path=ppt/theme/theme1.xml><?xml version="1.0" encoding="utf-8"?>
<a:theme xmlns:a="http://schemas.openxmlformats.org/drawingml/2006/main" name="Techn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318</TotalTime>
  <Words>1321</Words>
  <Application>Microsoft Office PowerPoint</Application>
  <PresentationFormat>Custom</PresentationFormat>
  <Paragraphs>225</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Technic</vt:lpstr>
      <vt:lpstr>СЛИВЕН БЕСТ АУТО ООД</vt:lpstr>
      <vt:lpstr>Slide 2</vt:lpstr>
      <vt:lpstr>Slide 3</vt:lpstr>
      <vt:lpstr>Slide 4</vt:lpstr>
      <vt:lpstr>ВЪНШЕН АНАЛИЗ  </vt:lpstr>
      <vt:lpstr>Slide 6</vt:lpstr>
      <vt:lpstr>Slide 7</vt:lpstr>
      <vt:lpstr>Slide 8</vt:lpstr>
      <vt:lpstr>Slide 9</vt:lpstr>
      <vt:lpstr>Slide 10</vt:lpstr>
      <vt:lpstr>Slide 11</vt:lpstr>
      <vt:lpstr>Slide 12</vt:lpstr>
      <vt:lpstr>Slide 13</vt:lpstr>
      <vt:lpstr>ВЪТРЕШЕН АНАЛИЗ  </vt:lpstr>
      <vt:lpstr>ВЪТРЕШЕН АНАЛИЗ  </vt:lpstr>
      <vt:lpstr>ПРОДАЖБИ НА РЕЗЕРВНИ ЧАСТИ 2016 - ПЛАН ПО МЕСЕЦИ</vt:lpstr>
      <vt:lpstr>ПРОДАЖБИ НА ТРУД 2016 - ПЛАН ПО МЕСЕЦИ</vt:lpstr>
      <vt:lpstr>РАЗХОДИ ОБЩО ЗА ГОДИНАТА</vt:lpstr>
      <vt:lpstr>SWОT Анализ  </vt:lpstr>
      <vt:lpstr>СЛИВЕН БЕСТ АУТО ООД</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66</cp:revision>
  <dcterms:created xsi:type="dcterms:W3CDTF">2014-08-26T23:49:58Z</dcterms:created>
  <dcterms:modified xsi:type="dcterms:W3CDTF">2016-04-22T16:09:04Z</dcterms:modified>
</cp:coreProperties>
</file>