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1" r:id="rId7"/>
    <p:sldId id="260" r:id="rId8"/>
    <p:sldId id="262" r:id="rId9"/>
    <p:sldId id="268" r:id="rId10"/>
    <p:sldId id="258" r:id="rId11"/>
    <p:sldId id="259" r:id="rId12"/>
    <p:sldId id="257" r:id="rId13"/>
    <p:sldId id="263" r:id="rId14"/>
    <p:sldId id="265" r:id="rId15"/>
    <p:sldId id="266" r:id="rId16"/>
    <p:sldId id="270" r:id="rId17"/>
    <p:sldId id="269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330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48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68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68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16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42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00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16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22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DF09-7795-4379-B757-879EB9925F8E}" type="datetimeFigureOut">
              <a:rPr lang="nl-NL" smtClean="0"/>
              <a:t>25-6-2020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2F40-6344-4715-AE01-B681C5635B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89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Davis-</a:t>
            </a:r>
            <a:r>
              <a:rPr lang="en-US" dirty="0" err="1"/>
              <a:t>Putnan</a:t>
            </a:r>
            <a:r>
              <a:rPr lang="en-US" dirty="0"/>
              <a:t> algorithm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132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 Abd,acd,Cbd,Cd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remove-useless: </a:t>
            </a:r>
            <a:r>
              <a:rPr lang="nl-NL" sz="1400" dirty="0"/>
              <a:t>[ Abd,acd,Cbd,Cd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solve-non-</a:t>
            </a:r>
            <a:r>
              <a:rPr lang="en-US" sz="1400" dirty="0" err="1"/>
              <a:t>janus</a:t>
            </a:r>
            <a:r>
              <a:rPr lang="en-US" sz="1400" dirty="0"/>
              <a:t> on A: </a:t>
            </a:r>
            <a:r>
              <a:rPr lang="nl-NL" sz="1400" dirty="0"/>
              <a:t>[ Abd,acd,Cbd,Cd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resolution on A: </a:t>
            </a:r>
            <a:r>
              <a:rPr lang="nl-NL" sz="1400" dirty="0"/>
              <a:t>[ bcd,Cbd,Cd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	remove-useless: </a:t>
            </a:r>
            <a:r>
              <a:rPr lang="nl-NL" sz="1400" dirty="0"/>
              <a:t>[ bcd,Cbd,Cd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	solve-non-</a:t>
            </a:r>
            <a:r>
              <a:rPr lang="en-US" sz="1400" dirty="0" err="1"/>
              <a:t>janus</a:t>
            </a:r>
            <a:r>
              <a:rPr lang="en-US" sz="1400" dirty="0"/>
              <a:t> on B: B=false, </a:t>
            </a:r>
            <a:r>
              <a:rPr lang="nl-NL" sz="1400" dirty="0"/>
              <a:t>[ Cd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	resolution on B: </a:t>
            </a:r>
            <a:r>
              <a:rPr lang="nl-NL" sz="1400" dirty="0"/>
              <a:t>[Cd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		remove-useless: </a:t>
            </a:r>
            <a:r>
              <a:rPr lang="nl-NL" sz="1400" dirty="0"/>
              <a:t>[Cd ]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		solve-non-</a:t>
            </a:r>
            <a:r>
              <a:rPr lang="en-US" sz="1400" dirty="0" err="1"/>
              <a:t>janus</a:t>
            </a:r>
            <a:r>
              <a:rPr lang="en-US" sz="1400" dirty="0"/>
              <a:t> on C: C=true, </a:t>
            </a:r>
            <a:r>
              <a:rPr lang="nl-NL" sz="1400" dirty="0"/>
              <a:t>[ --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400" dirty="0"/>
              <a:t>		</a:t>
            </a:r>
            <a:r>
              <a:rPr lang="en-US" sz="1400" dirty="0"/>
              <a:t>resolution on C: [ -- ]</a:t>
            </a:r>
            <a:endParaRPr lang="nl-NL" sz="1400" dirty="0"/>
          </a:p>
          <a:p>
            <a:pPr marL="2286000" lvl="5" indent="0">
              <a:lnSpc>
                <a:spcPct val="100000"/>
              </a:lnSpc>
              <a:buNone/>
            </a:pPr>
            <a:r>
              <a:rPr lang="en-US" sz="1400" dirty="0"/>
              <a:t>remove-useless: [ -- ]</a:t>
            </a:r>
            <a:endParaRPr lang="nl-NL" sz="1400" dirty="0"/>
          </a:p>
          <a:p>
            <a:pPr marL="2286000" lvl="5" indent="0">
              <a:lnSpc>
                <a:spcPct val="100000"/>
              </a:lnSpc>
              <a:buNone/>
            </a:pPr>
            <a:r>
              <a:rPr lang="en-US" sz="1400" dirty="0"/>
              <a:t>solve-non-</a:t>
            </a:r>
            <a:r>
              <a:rPr lang="en-US" sz="1400" dirty="0" err="1"/>
              <a:t>janus</a:t>
            </a:r>
            <a:r>
              <a:rPr lang="en-US" sz="1400" dirty="0"/>
              <a:t> on D: </a:t>
            </a:r>
            <a:r>
              <a:rPr lang="nl-NL" sz="1400" dirty="0"/>
              <a:t>[ -- ]</a:t>
            </a:r>
          </a:p>
          <a:p>
            <a:pPr marL="2286000" lvl="5" indent="0">
              <a:lnSpc>
                <a:spcPct val="100000"/>
              </a:lnSpc>
              <a:buNone/>
            </a:pPr>
            <a:r>
              <a:rPr lang="en-US" sz="1400" dirty="0"/>
              <a:t>resolution on D: </a:t>
            </a:r>
            <a:r>
              <a:rPr lang="nl-NL" sz="1400" dirty="0"/>
              <a:t>[ -- ]</a:t>
            </a:r>
          </a:p>
          <a:p>
            <a:pPr marL="2286000" lvl="5" indent="0">
              <a:lnSpc>
                <a:spcPct val="100000"/>
              </a:lnSpc>
              <a:buNone/>
            </a:pPr>
            <a:r>
              <a:rPr lang="en-US" sz="1400" dirty="0"/>
              <a:t>(no recursive call any more)</a:t>
            </a:r>
          </a:p>
          <a:p>
            <a:pPr marL="2286000" lvl="5" indent="0">
              <a:lnSpc>
                <a:spcPct val="100000"/>
              </a:lnSpc>
              <a:buNone/>
            </a:pPr>
            <a:r>
              <a:rPr lang="en-US" sz="1400" dirty="0"/>
              <a:t>choose D=true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1400" dirty="0"/>
              <a:t>substitute-solution: [ --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	substitute-solution: </a:t>
            </a:r>
            <a:r>
              <a:rPr lang="nl-NL" sz="1400" dirty="0"/>
              <a:t>[ --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substitute-solution: [ a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solve-non-</a:t>
            </a:r>
            <a:r>
              <a:rPr lang="en-US" sz="1400" dirty="0" err="1"/>
              <a:t>janus</a:t>
            </a:r>
            <a:r>
              <a:rPr lang="en-US" sz="1400" dirty="0"/>
              <a:t>: A=false</a:t>
            </a:r>
            <a:endParaRPr lang="nl-NL" sz="1400" dirty="0"/>
          </a:p>
          <a:p>
            <a:pPr marL="1371600" lvl="3" indent="0">
              <a:lnSpc>
                <a:spcPct val="100000"/>
              </a:lnSpc>
              <a:buNone/>
            </a:pPr>
            <a:endParaRPr lang="nl-NL" sz="10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370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 CDc,CDE,CDEa,D,Ef,F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remove-useless: </a:t>
            </a:r>
            <a:r>
              <a:rPr lang="nl-NL" sz="4000" dirty="0"/>
              <a:t>[ CDE,CDEa,D,Ef,F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solve-non-</a:t>
            </a:r>
            <a:r>
              <a:rPr lang="en-US" sz="4000" dirty="0" err="1"/>
              <a:t>janus</a:t>
            </a:r>
            <a:r>
              <a:rPr lang="en-US" sz="4000" dirty="0"/>
              <a:t> on A: A=false, </a:t>
            </a:r>
            <a:r>
              <a:rPr lang="nl-NL" sz="4000" dirty="0"/>
              <a:t>[ CDE,D,Ef,F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resolution on A: </a:t>
            </a:r>
            <a:r>
              <a:rPr lang="nl-NL" sz="4000" dirty="0"/>
              <a:t>[ CDE,D,Ef,F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remove-useless: </a:t>
            </a:r>
            <a:r>
              <a:rPr lang="nl-NL" sz="4000" dirty="0"/>
              <a:t>[ CDE,D,Ef,F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solve-non-</a:t>
            </a:r>
            <a:r>
              <a:rPr lang="en-US" sz="4000" dirty="0" err="1"/>
              <a:t>janus</a:t>
            </a:r>
            <a:r>
              <a:rPr lang="en-US" sz="4000" dirty="0"/>
              <a:t> on C: C=true, </a:t>
            </a:r>
            <a:r>
              <a:rPr lang="nl-NL" sz="4000" dirty="0"/>
              <a:t>[ 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resolution on C: </a:t>
            </a:r>
            <a:r>
              <a:rPr lang="nl-NL" sz="4000" dirty="0"/>
              <a:t>[ D,Ef,F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	remove-useless: </a:t>
            </a:r>
            <a:r>
              <a:rPr lang="nl-NL" sz="4000" dirty="0"/>
              <a:t>[ D,Ef,F ]</a:t>
            </a:r>
            <a:endParaRPr lang="en-US" sz="4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	solve-non-</a:t>
            </a:r>
            <a:r>
              <a:rPr lang="en-US" sz="4000" dirty="0" err="1"/>
              <a:t>janus</a:t>
            </a:r>
            <a:r>
              <a:rPr lang="en-US" sz="4000" dirty="0"/>
              <a:t> on D: D=true, </a:t>
            </a:r>
            <a:r>
              <a:rPr lang="nl-NL" sz="4000" dirty="0"/>
              <a:t>[ Ef,F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sz="4000" dirty="0"/>
              <a:t>		</a:t>
            </a:r>
            <a:r>
              <a:rPr lang="en-US" sz="4000" dirty="0"/>
              <a:t>resolution on D: [</a:t>
            </a:r>
            <a:r>
              <a:rPr lang="nl-NL" sz="4000" dirty="0"/>
              <a:t>Ef,F</a:t>
            </a:r>
            <a:r>
              <a:rPr lang="en-US" sz="4000" dirty="0"/>
              <a:t> ]</a:t>
            </a:r>
            <a:endParaRPr lang="nl-NL" sz="4000" dirty="0"/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/>
              <a:t>remove-useless: [</a:t>
            </a:r>
            <a:r>
              <a:rPr lang="nl-NL" sz="4000" dirty="0"/>
              <a:t>Ef,F</a:t>
            </a:r>
            <a:r>
              <a:rPr lang="en-US" sz="4000" dirty="0"/>
              <a:t> ]</a:t>
            </a:r>
            <a:endParaRPr lang="nl-NL" sz="4000" dirty="0"/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/>
              <a:t>solve-non-</a:t>
            </a:r>
            <a:r>
              <a:rPr lang="en-US" sz="4000" dirty="0" err="1"/>
              <a:t>janus</a:t>
            </a:r>
            <a:r>
              <a:rPr lang="en-US" sz="4000" dirty="0"/>
              <a:t> on E: E=true, </a:t>
            </a:r>
            <a:r>
              <a:rPr lang="nl-NL" sz="4000" dirty="0"/>
              <a:t>[ F ]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/>
              <a:t>resolution on E: </a:t>
            </a:r>
            <a:r>
              <a:rPr lang="nl-NL" sz="4000" dirty="0"/>
              <a:t>[ F ]</a:t>
            </a:r>
          </a:p>
          <a:p>
            <a:pPr marL="2743200" lvl="6" indent="0">
              <a:lnSpc>
                <a:spcPct val="120000"/>
              </a:lnSpc>
              <a:buNone/>
            </a:pPr>
            <a:r>
              <a:rPr lang="en-US" sz="4000" dirty="0"/>
              <a:t>remove-useless: [ F ]</a:t>
            </a:r>
          </a:p>
          <a:p>
            <a:pPr marL="2743200" lvl="6" indent="0">
              <a:lnSpc>
                <a:spcPct val="120000"/>
              </a:lnSpc>
              <a:buNone/>
            </a:pPr>
            <a:r>
              <a:rPr lang="en-US" sz="4000" dirty="0"/>
              <a:t>solve-non-</a:t>
            </a:r>
            <a:r>
              <a:rPr lang="en-US" sz="4000" dirty="0" err="1"/>
              <a:t>janus</a:t>
            </a:r>
            <a:r>
              <a:rPr lang="en-US" sz="4000" dirty="0"/>
              <a:t> on F: F=true, [ -- ]</a:t>
            </a:r>
          </a:p>
          <a:p>
            <a:pPr marL="2743200" lvl="6" indent="0">
              <a:lnSpc>
                <a:spcPct val="120000"/>
              </a:lnSpc>
              <a:buNone/>
            </a:pPr>
            <a:r>
              <a:rPr lang="en-US" sz="4000" dirty="0"/>
              <a:t>(no recursive call any more)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/>
              <a:t>substitute-solution: </a:t>
            </a:r>
            <a:r>
              <a:rPr lang="nl-NL" sz="4000" dirty="0"/>
              <a:t>[ -- ]</a:t>
            </a:r>
            <a:endParaRPr lang="en-US" sz="4000" dirty="0"/>
          </a:p>
          <a:p>
            <a:pPr marL="1828800" lvl="4" indent="0">
              <a:lnSpc>
                <a:spcPct val="120000"/>
              </a:lnSpc>
              <a:buNone/>
            </a:pPr>
            <a:r>
              <a:rPr lang="en-US" sz="4000" dirty="0"/>
              <a:t>substitute-solution: [ --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substitute-solution: </a:t>
            </a:r>
            <a:r>
              <a:rPr lang="nl-NL" sz="4000" dirty="0"/>
              <a:t>[ --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sz="4000" dirty="0"/>
              <a:t>substitute-solution: [ -- ]</a:t>
            </a:r>
          </a:p>
          <a:p>
            <a:pPr marL="0" indent="0">
              <a:lnSpc>
                <a:spcPct val="120000"/>
              </a:lnSpc>
              <a:buNone/>
            </a:pP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03076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 A,AC,acd,AD,af,AFa,AFf,CD,Fa,Ff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remove-useless: </a:t>
            </a:r>
            <a:r>
              <a:rPr lang="nl-NL" sz="4000" dirty="0"/>
              <a:t>[ A,AC,acd,AD,af,CD,Fa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solve-non-</a:t>
            </a:r>
            <a:r>
              <a:rPr lang="en-US" sz="4000" dirty="0" err="1"/>
              <a:t>janus</a:t>
            </a:r>
            <a:r>
              <a:rPr lang="en-US" sz="4000" dirty="0"/>
              <a:t> on A: [ </a:t>
            </a:r>
            <a:r>
              <a:rPr lang="en-US" sz="4000" dirty="0" err="1"/>
              <a:t>A,AC,acd,AD,af,CD,Fa</a:t>
            </a:r>
            <a:r>
              <a:rPr lang="en-US" sz="4000" dirty="0"/>
              <a:t>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resolution on A: </a:t>
            </a:r>
            <a:r>
              <a:rPr lang="nl-NL" sz="4000" dirty="0"/>
              <a:t>[ Ccd,cd,CD,Cf,CF,Dcd,Df,DF,f,F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remove-useless: </a:t>
            </a:r>
            <a:r>
              <a:rPr lang="nl-NL" sz="4000" dirty="0"/>
              <a:t>[ cd,CD,Cf,CF,Df,DF,f,F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solve-non-</a:t>
            </a:r>
            <a:r>
              <a:rPr lang="en-US" sz="4000" dirty="0" err="1"/>
              <a:t>janus</a:t>
            </a:r>
            <a:r>
              <a:rPr lang="en-US" sz="4000" dirty="0"/>
              <a:t> on C: [ </a:t>
            </a:r>
            <a:r>
              <a:rPr lang="en-US" sz="4000" dirty="0" err="1"/>
              <a:t>cd,CD,Cf,CF,Df,DF,f,F</a:t>
            </a:r>
            <a:r>
              <a:rPr lang="en-US" sz="4000" dirty="0"/>
              <a:t>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resolution on C: </a:t>
            </a:r>
            <a:r>
              <a:rPr lang="nl-NL" sz="4000" dirty="0"/>
              <a:t>[ Dd,df,Df,DF,f,F,Fd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	remove-useless: </a:t>
            </a:r>
            <a:r>
              <a:rPr lang="nl-NL" sz="4000" dirty="0"/>
              <a:t>[ df,Df,DF,f,F,Fd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000" dirty="0"/>
              <a:t>		solve-non-</a:t>
            </a:r>
            <a:r>
              <a:rPr lang="en-US" sz="4000" dirty="0" err="1"/>
              <a:t>janus</a:t>
            </a:r>
            <a:r>
              <a:rPr lang="en-US" sz="4000" dirty="0"/>
              <a:t> on D: [ </a:t>
            </a:r>
            <a:r>
              <a:rPr lang="en-US" sz="4000" dirty="0" err="1"/>
              <a:t>df,Df,DF,f,F,Fd</a:t>
            </a:r>
            <a:r>
              <a:rPr lang="en-US" sz="4000" dirty="0"/>
              <a:t>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sz="4000" dirty="0"/>
              <a:t>		</a:t>
            </a:r>
            <a:r>
              <a:rPr lang="en-US" sz="4000" dirty="0"/>
              <a:t>resolution on D: [ </a:t>
            </a:r>
            <a:r>
              <a:rPr lang="en-US" sz="4000" dirty="0" err="1"/>
              <a:t>f,F,Ff</a:t>
            </a:r>
            <a:r>
              <a:rPr lang="en-US" sz="4000" dirty="0"/>
              <a:t> ]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/>
              <a:t>remove-useless: [ </a:t>
            </a:r>
            <a:r>
              <a:rPr lang="en-US" sz="4000" dirty="0" err="1"/>
              <a:t>f,F</a:t>
            </a:r>
            <a:r>
              <a:rPr lang="en-US" sz="4000" dirty="0"/>
              <a:t> ]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/>
              <a:t>solve-non-</a:t>
            </a:r>
            <a:r>
              <a:rPr lang="en-US" sz="4000" dirty="0" err="1"/>
              <a:t>janus</a:t>
            </a:r>
            <a:r>
              <a:rPr lang="en-US" sz="4000" dirty="0"/>
              <a:t> on F: [ </a:t>
            </a:r>
            <a:r>
              <a:rPr lang="en-US" sz="4000" dirty="0" err="1"/>
              <a:t>f,F</a:t>
            </a:r>
            <a:r>
              <a:rPr lang="en-US" sz="4000" dirty="0"/>
              <a:t> ]</a:t>
            </a:r>
            <a:endParaRPr lang="nl-NL" sz="4000" dirty="0"/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/>
              <a:t>(no recursive call any more)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4000" dirty="0"/>
              <a:t>has-</a:t>
            </a:r>
            <a:r>
              <a:rPr lang="en-US" sz="4000" dirty="0" err="1"/>
              <a:t>janus</a:t>
            </a:r>
            <a:r>
              <a:rPr lang="en-US" sz="4000" dirty="0"/>
              <a:t>: UNSAT</a:t>
            </a:r>
          </a:p>
          <a:p>
            <a:pPr marL="0" indent="0">
              <a:lnSpc>
                <a:spcPct val="120000"/>
              </a:lnSpc>
              <a:buNone/>
            </a:pP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6108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Tseitin transformation (I)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=(A,=(B,=(~(C),=(D,=(E,A)))))</a:t>
            </a:r>
          </a:p>
          <a:p>
            <a:pPr marL="0" indent="0">
              <a:buNone/>
            </a:pPr>
            <a:r>
              <a:rPr lang="nl-NL" dirty="0"/>
              <a:t>[Abcd,aAbcD,aAbCd,aAbCD,aABcd,aABcD,aABCd,aABCD,aAbcdE,aAbcDe,aAbCde,aAbCDE,aABcde,aABcDE,aABCdE,aABCDe,aAbce,aAbcE,aAbCe,aAbCE,aABce,aABcE,aABCe,aABCE,aAbceE,aAbCeE,aABceE,aABCeE,aAbdD,aABdD,aAbdDe,aAbdDE,aABdDe,aABdDE,aAbdDeE,aABdDeE,aAbde,aAbdE,aAbDe,aAbDE,aABde,aABdE,aABDe,aABDE,aAbdeE,aAbDeE,aABdeE,aABDeE,aAcCd,aAcCD,aAcCdD,aAcCdDe,aAcCdDE,aAcCdDeE,aAcCde,aAcCdE,aAcCDe,aAcCDE,aAcCdeE,aAcCDeE,aAcCe,aAcCE,aAcCeE,aAcdD,aACdD,aAcdDe,aAcdDE,aACdDe,aACdDE,aAcdDeE,aACdDeE,aAcde,aAcdE,aAcDe,aAcDE,aACde,aACdE,aACDe,aACDE,aAcdeE,aAcDeE,aACdeE,aACDeE,AbB,aBcC,AbcC,abcdD,aBCdD,AbCdD,ABcdD,abcde,abcDE,abCdE,abCDe,aBcdE,aBcDe,aBCde,aBCDE,Abcde,AbcDE,AbCdE,AbCDe,ABcdE,ABcDe,ABCde,ABCDE,abcdeE,abCDeE,aBcDeE,aBCdeE,AbcDeE,AbCdeE,ABcdeE,ABCDeE,abceE,aBCeE,AbCeE,ABceE,aBdDe,aBdDE,AbdDe,AbdDE,aBdDeE,AbdDeE,aBdeE,aBDeE,AbdeE,AbDeE,AcCdD,AcCdDe,AcCdDE,AcCdDeE,AcCde,AcCdE,AcCDe,AcCDE,AcCdeE,AcCDeE,AcCeE,AcdDe,AcdDE,ACdDe,ACdDE,AcdDeE,ACdDeE,AcdeE,AcDeE,ACdeE,ACDeE ]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37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Tseitin transformation (II)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4" y="1825625"/>
            <a:ext cx="1134208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>
                <a:sym typeface="Symbol" panose="05050102010706020507" pitchFamily="18" charset="2"/>
              </a:rPr>
              <a:t>A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ym typeface="Symbol" panose="05050102010706020507" pitchFamily="18" charset="2"/>
              </a:rPr>
              <a:t>B)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((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C⇒D)˅E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)		</a:t>
            </a:r>
          </a:p>
          <a:p>
            <a:pPr marL="0" indent="0">
              <a:buNone/>
            </a:pPr>
            <a:r>
              <a:rPr lang="en-US" sz="2400" dirty="0"/>
              <a:t>((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J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ym typeface="Symbol" panose="05050102010706020507" pitchFamily="18" charset="2"/>
              </a:rPr>
              <a:t>B)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((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C⇒D)˅E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))	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(J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A)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K      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 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((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C⇒D)˅E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))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</a:t>
            </a:r>
            <a:r>
              <a:rPr lang="en-US" sz="2400" dirty="0">
                <a:sym typeface="Symbol" panose="05050102010706020507" pitchFamily="18" charset="2"/>
              </a:rPr>
              <a:t> (J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</a:t>
            </a:r>
            <a:r>
              <a:rPr lang="en-US" sz="2400" dirty="0">
                <a:sym typeface="Symbol" panose="05050102010706020507" pitchFamily="18" charset="2"/>
              </a:rPr>
              <a:t>A)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(K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 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B)</a:t>
            </a:r>
          </a:p>
          <a:p>
            <a:pPr marL="0" indent="0">
              <a:buNone/>
            </a:pPr>
            <a:r>
              <a:rPr lang="en-US" sz="2400" dirty="0"/>
              <a:t>(K      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L         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˅E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))	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ym typeface="Symbol" panose="05050102010706020507" pitchFamily="18" charset="2"/>
              </a:rPr>
              <a:t> (J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</a:t>
            </a:r>
            <a:r>
              <a:rPr lang="en-US" sz="2400" dirty="0">
                <a:sym typeface="Symbol" panose="05050102010706020507" pitchFamily="18" charset="2"/>
              </a:rPr>
              <a:t>A)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ym typeface="Symbol" panose="05050102010706020507" pitchFamily="18" charset="2"/>
              </a:rPr>
              <a:t>(K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 </a:t>
            </a:r>
            <a:r>
              <a:rPr lang="en-US" sz="2400" dirty="0">
                <a:sym typeface="Symbol" panose="05050102010706020507" pitchFamily="18" charset="2"/>
              </a:rPr>
              <a:t>J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ym typeface="Symbol" panose="05050102010706020507" pitchFamily="18" charset="2"/>
              </a:rPr>
              <a:t>B)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(L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 (C⇒D</a:t>
            </a:r>
            <a:r>
              <a:rPr lang="en-US" sz="2400" dirty="0">
                <a:solidFill>
                  <a:srgbClr val="FF0000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))</a:t>
            </a:r>
            <a:endParaRPr lang="en-US" sz="2400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/>
              <a:t>(K      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M                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)	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ym typeface="Symbol" panose="05050102010706020507" pitchFamily="18" charset="2"/>
              </a:rPr>
              <a:t> (J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</a:t>
            </a:r>
            <a:r>
              <a:rPr lang="en-US" sz="2400" dirty="0">
                <a:sym typeface="Symbol" panose="05050102010706020507" pitchFamily="18" charset="2"/>
              </a:rPr>
              <a:t>A)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ym typeface="Symbol" panose="05050102010706020507" pitchFamily="18" charset="2"/>
              </a:rPr>
              <a:t>(K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 </a:t>
            </a:r>
            <a:r>
              <a:rPr lang="en-US" sz="2400" dirty="0">
                <a:sym typeface="Symbol" panose="05050102010706020507" pitchFamily="18" charset="2"/>
              </a:rPr>
              <a:t>J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ym typeface="Symbol" panose="05050102010706020507" pitchFamily="18" charset="2"/>
              </a:rPr>
              <a:t>B)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</a:t>
            </a:r>
            <a:r>
              <a:rPr lang="en-US" sz="2400" dirty="0">
                <a:sym typeface="Symbol" panose="05050102010706020507" pitchFamily="18" charset="2"/>
              </a:rPr>
              <a:t> (L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 (C⇒D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))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(M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 L˅E)</a:t>
            </a:r>
          </a:p>
          <a:p>
            <a:pPr marL="0" indent="0">
              <a:buNone/>
            </a:pP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                                 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)	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ym typeface="Symbol" panose="05050102010706020507" pitchFamily="18" charset="2"/>
              </a:rPr>
              <a:t> (J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</a:t>
            </a:r>
            <a:r>
              <a:rPr lang="en-US" sz="2400" dirty="0">
                <a:sym typeface="Symbol" panose="05050102010706020507" pitchFamily="18" charset="2"/>
              </a:rPr>
              <a:t>A)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ym typeface="Symbol" panose="05050102010706020507" pitchFamily="18" charset="2"/>
              </a:rPr>
              <a:t>(K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 </a:t>
            </a:r>
            <a:r>
              <a:rPr lang="en-US" sz="2400" dirty="0">
                <a:sym typeface="Symbol" panose="05050102010706020507" pitchFamily="18" charset="2"/>
              </a:rPr>
              <a:t>J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sym typeface="Symbol" panose="05050102010706020507" pitchFamily="18" charset="2"/>
              </a:rPr>
              <a:t>B)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</a:t>
            </a:r>
            <a:r>
              <a:rPr lang="en-US" sz="2400" dirty="0">
                <a:sym typeface="Symbol" panose="05050102010706020507" pitchFamily="18" charset="2"/>
              </a:rPr>
              <a:t> (L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 (C⇒D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))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sz="2400" dirty="0">
                <a:sym typeface="Symbol" panose="05050102010706020507" pitchFamily="18" charset="2"/>
              </a:rPr>
              <a:t>(M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⇔L˅E</a:t>
            </a:r>
            <a:r>
              <a:rPr lang="en-US" sz="2400" dirty="0">
                <a:ea typeface="Cambria Math" panose="02040503050406030204" pitchFamily="18" charset="0"/>
                <a:sym typeface="Symbol" panose="05050102010706020507" pitchFamily="18" charset="2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(N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</a:t>
            </a:r>
            <a:r>
              <a:rPr lang="en-US" sz="2400" dirty="0">
                <a:solidFill>
                  <a:srgbClr val="FF0000"/>
                </a:solidFill>
              </a:rPr>
              <a:t>(K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⇔M</a:t>
            </a:r>
            <a:r>
              <a:rPr lang="en-US" sz="2400" dirty="0">
                <a:solidFill>
                  <a:srgbClr val="FF0000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))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44" y="1697045"/>
            <a:ext cx="4284769" cy="1006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81" y="4995863"/>
            <a:ext cx="4143900" cy="1081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7"/>
          <p:cNvCxnSpPr>
            <a:stCxn id="21" idx="1"/>
          </p:cNvCxnSpPr>
          <p:nvPr/>
        </p:nvCxnSpPr>
        <p:spPr>
          <a:xfrm flipH="1">
            <a:off x="4663372" y="1158336"/>
            <a:ext cx="2197816" cy="121894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9557012" y="4513007"/>
            <a:ext cx="589878" cy="62294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62481" y="4012475"/>
            <a:ext cx="2231021" cy="9833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188" y="805174"/>
            <a:ext cx="3619906" cy="706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6162481" y="2200115"/>
            <a:ext cx="1076263" cy="54750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672" y="5135953"/>
            <a:ext cx="4828680" cy="1384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1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values (True or False) to proposition variables A, B, C, D, E such that proposition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nl-NL" dirty="0"/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(¬A ∨ B ∨ ¬C) ∧ (E) ∧ (¬A ∨ C ∨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D)</a:t>
            </a:r>
            <a:b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/>
              <a:t>is True</a:t>
            </a:r>
          </a:p>
        </p:txBody>
      </p:sp>
    </p:spTree>
    <p:extLst>
      <p:ext uri="{BB962C8B-B14F-4D97-AF65-F5344CB8AC3E}">
        <p14:creationId xmlns:p14="http://schemas.microsoft.com/office/powerpoint/2010/main" val="24643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(¬A ∨ B ∨ ¬C) ∧ E ∧ (¬A ∨ C ∨ D)</a:t>
            </a:r>
          </a:p>
          <a:p>
            <a:r>
              <a:rPr lang="en-US" dirty="0"/>
              <a:t>[ </a:t>
            </a:r>
            <a:r>
              <a:rPr lang="en-US" dirty="0" err="1"/>
              <a:t>aBc</a:t>
            </a:r>
            <a:r>
              <a:rPr lang="en-US" dirty="0"/>
              <a:t>, E, </a:t>
            </a:r>
            <a:r>
              <a:rPr lang="en-US" dirty="0" err="1"/>
              <a:t>aCD</a:t>
            </a:r>
            <a:r>
              <a:rPr lang="en-US" dirty="0"/>
              <a:t> 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093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emptiness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CNF: satisfiable</a:t>
            </a:r>
          </a:p>
          <a:p>
            <a:r>
              <a:rPr lang="en-US" dirty="0"/>
              <a:t>empty clause: </a:t>
            </a:r>
            <a:r>
              <a:rPr lang="en-US" dirty="0" err="1"/>
              <a:t>unsatisfiable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109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if a CNF contains clauses </a:t>
            </a:r>
            <a:br>
              <a:rPr lang="nl-NL" dirty="0"/>
            </a:br>
            <a:r>
              <a:rPr lang="nl-NL" dirty="0"/>
              <a:t>	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˅ p)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 ˅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br>
              <a:rPr lang="en-US" dirty="0"/>
            </a:br>
            <a:r>
              <a:rPr lang="en-US" dirty="0"/>
              <a:t>then they can be replaced by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˅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58609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 </a:t>
            </a:r>
            <a:r>
              <a:rPr lang="pt-B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˅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(p </a:t>
            </a:r>
            <a:r>
              <a:rPr lang="pt-B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˅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∧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˅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</a:p>
          <a:p>
            <a:pPr marL="0" indent="0">
              <a:buNone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9746"/>
            <a:ext cx="3289757" cy="1362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03" y="3079746"/>
            <a:ext cx="3735065" cy="1362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92659"/>
            <a:ext cx="3885609" cy="1362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550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RemoveUseless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clause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¬X</a:t>
            </a:r>
            <a:r>
              <a:rPr lang="nl-NL" dirty="0"/>
              <a:t> is always true: clause can be removed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nl-NL" dirty="0"/>
              <a:t>[BCEFc,BEFbc,BEFbce,BEFce,ce,CEFbce,CEFc,CEFce,EFbc,EFce,f ]</a:t>
            </a:r>
          </a:p>
          <a:p>
            <a:pPr marL="457200" lvl="1" indent="0">
              <a:buNone/>
            </a:pPr>
            <a:r>
              <a:rPr lang="en-US" dirty="0"/>
              <a:t>becomes:</a:t>
            </a:r>
          </a:p>
          <a:p>
            <a:pPr marL="457200" lvl="1" indent="0">
              <a:buNone/>
            </a:pPr>
            <a:r>
              <a:rPr lang="nl-NL" dirty="0"/>
              <a:t>[ ce,EFbc,f ]</a:t>
            </a:r>
          </a:p>
        </p:txBody>
      </p:sp>
    </p:spTree>
    <p:extLst>
      <p:ext uri="{BB962C8B-B14F-4D97-AF65-F5344CB8AC3E}">
        <p14:creationId xmlns:p14="http://schemas.microsoft.com/office/powerpoint/2010/main" val="1776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NonJanus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CNF only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(and no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¬X</a:t>
            </a:r>
            <a:r>
              <a:rPr lang="nl-NL" dirty="0"/>
              <a:t>), then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nl-NL" dirty="0"/>
              <a:t> can be set to True</a:t>
            </a:r>
            <a:r>
              <a:rPr lang="en-US" dirty="0"/>
              <a:t> (throughout the CNF)</a:t>
            </a:r>
          </a:p>
          <a:p>
            <a:r>
              <a:rPr lang="en-US" dirty="0"/>
              <a:t>similar to only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(and no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nl-NL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942568"/>
            <a:ext cx="3530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https://en.wikipedia.org/wiki/Janus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56" y="3851190"/>
            <a:ext cx="2364536" cy="23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DavisPutnan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pick next variable v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RemoveUseless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SolveNonJanus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cnf,v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v is not the last variable: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DavisPutnan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(resolution(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cnf,v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substituteSolution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either: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solution for v found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else: choose any solution for v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547447" y="2156604"/>
            <a:ext cx="3140015" cy="302006"/>
          </a:xfrm>
          <a:prstGeom prst="wedgeRectCallout">
            <a:avLst>
              <a:gd name="adj1" fmla="val -80449"/>
              <a:gd name="adj2" fmla="val 19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suppose it is variable 'K'</a:t>
            </a:r>
            <a:endParaRPr lang="nl-NL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297282" y="1475117"/>
            <a:ext cx="3140015" cy="546550"/>
          </a:xfrm>
          <a:prstGeom prst="wedgeRectCallout">
            <a:avLst>
              <a:gd name="adj1" fmla="val -103801"/>
              <a:gd name="adj2" fmla="val 4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cnf</a:t>
            </a:r>
            <a:r>
              <a:rPr lang="en-US" b="1" dirty="0"/>
              <a:t> only contains 'K' .. 'Z' </a:t>
            </a:r>
          </a:p>
          <a:p>
            <a:pPr algn="ctr"/>
            <a:r>
              <a:rPr lang="en-US" b="1" dirty="0"/>
              <a:t>('A' .. 'J' already </a:t>
            </a:r>
            <a:r>
              <a:rPr lang="en-US" b="1" dirty="0" err="1"/>
              <a:t>resoluted</a:t>
            </a:r>
            <a:r>
              <a:rPr lang="en-US" b="1" dirty="0"/>
              <a:t>)</a:t>
            </a:r>
            <a:endParaRPr lang="nl-NL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7392836" y="3353697"/>
            <a:ext cx="3140015" cy="372573"/>
          </a:xfrm>
          <a:prstGeom prst="wedgeRectCallout">
            <a:avLst>
              <a:gd name="adj1" fmla="val -87043"/>
              <a:gd name="adj2" fmla="val 8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</a:t>
            </a:r>
            <a:r>
              <a:rPr lang="en-US" b="1" dirty="0" err="1"/>
              <a:t>cnf</a:t>
            </a:r>
            <a:r>
              <a:rPr lang="en-US" b="1" dirty="0"/>
              <a:t> only contains 'L' .. 'Z'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988058" y="3858205"/>
            <a:ext cx="3140015" cy="372573"/>
          </a:xfrm>
          <a:prstGeom prst="wedgeRectCallout">
            <a:avLst>
              <a:gd name="adj1" fmla="val -98581"/>
              <a:gd name="adj2" fmla="val 2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solution for 'L' .. 'Z' available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248289" y="6022107"/>
            <a:ext cx="3140015" cy="372573"/>
          </a:xfrm>
          <a:prstGeom prst="wedgeRectCallout">
            <a:avLst>
              <a:gd name="adj1" fmla="val -74406"/>
              <a:gd name="adj2" fmla="val -6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solution for 'K' .. 'Z' available 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640126" y="4367358"/>
            <a:ext cx="3140015" cy="372573"/>
          </a:xfrm>
          <a:prstGeom prst="wedgeRectCallout">
            <a:avLst>
              <a:gd name="adj1" fmla="val -215889"/>
              <a:gd name="adj2" fmla="val -18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cnf</a:t>
            </a:r>
            <a:r>
              <a:rPr lang="en-US" b="1" dirty="0"/>
              <a:t> only contains 'K'</a:t>
            </a:r>
          </a:p>
        </p:txBody>
      </p:sp>
    </p:spTree>
    <p:extLst>
      <p:ext uri="{BB962C8B-B14F-4D97-AF65-F5344CB8AC3E}">
        <p14:creationId xmlns:p14="http://schemas.microsoft.com/office/powerpoint/2010/main" val="292078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B9E3990635E489077222A7EA6A8DB" ma:contentTypeVersion="1" ma:contentTypeDescription="Create a new document." ma:contentTypeScope="" ma:versionID="70acdb050635865c6b93f718a306ef4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0B3177-0328-4F78-BB3D-588D7ECC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0435F2-A5B7-4BAF-95CE-4B05B1A51F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C5B152-81AD-4FB3-A51E-94399046EB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1487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Satisfiability</vt:lpstr>
      <vt:lpstr>Satisfiability</vt:lpstr>
      <vt:lpstr>notation</vt:lpstr>
      <vt:lpstr>emptiness</vt:lpstr>
      <vt:lpstr>resolution</vt:lpstr>
      <vt:lpstr>exercises</vt:lpstr>
      <vt:lpstr>RemoveUseless</vt:lpstr>
      <vt:lpstr>NonJanus</vt:lpstr>
      <vt:lpstr>algorithm</vt:lpstr>
      <vt:lpstr>[ Abd,acd,Cbd,Cd ]</vt:lpstr>
      <vt:lpstr>[ CDc,CDE,CDEa,D,Ef,F ]</vt:lpstr>
      <vt:lpstr>[ A,AC,acd,AD,af,AFa,AFf,CD,Fa,Ff ]</vt:lpstr>
      <vt:lpstr>Tseitin transformation (I)</vt:lpstr>
      <vt:lpstr>Tseitin transformation (II)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Joris</dc:creator>
  <cp:lastModifiedBy>user</cp:lastModifiedBy>
  <cp:revision>36</cp:revision>
  <dcterms:created xsi:type="dcterms:W3CDTF">2019-05-21T05:58:36Z</dcterms:created>
  <dcterms:modified xsi:type="dcterms:W3CDTF">2020-06-25T17:33:20Z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0x010100BEDB9E3990635E489077222A7EA6A8DB</vt:lpwstr>
  </property>
</Properties>
</file>