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799" r:id="rId5"/>
    <p:sldId id="814" r:id="rId6"/>
    <p:sldId id="812" r:id="rId7"/>
    <p:sldId id="815" r:id="rId8"/>
    <p:sldId id="816" r:id="rId9"/>
    <p:sldId id="817" r:id="rId10"/>
    <p:sldId id="813" r:id="rId11"/>
    <p:sldId id="811" r:id="rId12"/>
    <p:sldId id="819" r:id="rId13"/>
    <p:sldId id="820" r:id="rId14"/>
    <p:sldId id="802" r:id="rId15"/>
    <p:sldId id="803" r:id="rId16"/>
    <p:sldId id="801" r:id="rId17"/>
    <p:sldId id="305" r:id="rId18"/>
    <p:sldId id="343" r:id="rId19"/>
    <p:sldId id="415" r:id="rId20"/>
    <p:sldId id="416" r:id="rId21"/>
    <p:sldId id="417" r:id="rId22"/>
    <p:sldId id="418" r:id="rId23"/>
    <p:sldId id="419" r:id="rId24"/>
    <p:sldId id="442" r:id="rId25"/>
    <p:sldId id="420" r:id="rId26"/>
    <p:sldId id="421" r:id="rId27"/>
    <p:sldId id="422" r:id="rId28"/>
    <p:sldId id="424" r:id="rId29"/>
    <p:sldId id="425" r:id="rId30"/>
    <p:sldId id="426" r:id="rId31"/>
    <p:sldId id="427" r:id="rId32"/>
    <p:sldId id="428" r:id="rId33"/>
    <p:sldId id="431" r:id="rId34"/>
    <p:sldId id="509" r:id="rId35"/>
    <p:sldId id="510" r:id="rId36"/>
    <p:sldId id="508" r:id="rId37"/>
    <p:sldId id="434" r:id="rId38"/>
    <p:sldId id="435" r:id="rId39"/>
    <p:sldId id="436" r:id="rId40"/>
    <p:sldId id="349" r:id="rId41"/>
    <p:sldId id="401" r:id="rId42"/>
    <p:sldId id="306" r:id="rId43"/>
    <p:sldId id="616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9E82DCF-B8F8-438B-8B4E-083A27198787}">
          <p14:sldIdLst>
            <p14:sldId id="503"/>
            <p14:sldId id="276"/>
            <p14:sldId id="492"/>
          </p14:sldIdLst>
        </p14:section>
        <p14:section name="CSS Grid" id="{DEFBBD9B-15FB-4153-B2F5-36206A24F3AC}">
          <p14:sldIdLst>
            <p14:sldId id="799"/>
            <p14:sldId id="814"/>
            <p14:sldId id="812"/>
            <p14:sldId id="815"/>
            <p14:sldId id="816"/>
            <p14:sldId id="817"/>
            <p14:sldId id="813"/>
            <p14:sldId id="811"/>
            <p14:sldId id="819"/>
            <p14:sldId id="820"/>
            <p14:sldId id="802"/>
            <p14:sldId id="803"/>
            <p14:sldId id="801"/>
          </p14:sldIdLst>
        </p14:section>
        <p14:section name="Position" id="{DB63DD5F-99DF-47A2-BE3D-936300755278}">
          <p14:sldIdLst>
            <p14:sldId id="305"/>
            <p14:sldId id="343"/>
            <p14:sldId id="415"/>
            <p14:sldId id="416"/>
            <p14:sldId id="417"/>
            <p14:sldId id="418"/>
            <p14:sldId id="419"/>
            <p14:sldId id="442"/>
            <p14:sldId id="420"/>
            <p14:sldId id="421"/>
            <p14:sldId id="422"/>
            <p14:sldId id="424"/>
            <p14:sldId id="425"/>
            <p14:sldId id="426"/>
            <p14:sldId id="427"/>
            <p14:sldId id="428"/>
            <p14:sldId id="431"/>
            <p14:sldId id="509"/>
            <p14:sldId id="510"/>
          </p14:sldIdLst>
        </p14:section>
        <p14:section name="Z-Index" id="{5C967B72-332C-489A-9F72-87039CF64585}">
          <p14:sldIdLst>
            <p14:sldId id="508"/>
            <p14:sldId id="434"/>
            <p14:sldId id="435"/>
            <p14:sldId id="436"/>
          </p14:sldIdLst>
        </p14:section>
        <p14:section name="Conclusion" id="{1F332A95-E09F-4FD4-8D6A-0C4371E3C1F1}">
          <p14:sldIdLst>
            <p14:sldId id="349"/>
            <p14:sldId id="401"/>
            <p14:sldId id="306"/>
            <p14:sldId id="6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1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DC09CDA-7D4F-4E4A-9B6E-78FA6587C1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134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grid gaps represent the space between each grid item.</a:t>
            </a:r>
          </a:p>
          <a:p>
            <a:endParaRPr lang="en-US" dirty="0"/>
          </a:p>
          <a:p>
            <a:r>
              <a:rPr lang="en-US" dirty="0"/>
              <a:t>The gap property sets the gap between rows and columns.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66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go over the repeat notation. With it we can repeat grid tracks and it’s very useful for grid items with equal sizes.</a:t>
            </a:r>
          </a:p>
          <a:p>
            <a:endParaRPr lang="en-US" dirty="0"/>
          </a:p>
          <a:p>
            <a:r>
              <a:rPr lang="en-US" dirty="0"/>
              <a:t>The repeat function accepts 2 arguments – the first represents the number of times the defined tracks should repeat, and the second is the track definition.</a:t>
            </a:r>
          </a:p>
          <a:p>
            <a:endParaRPr lang="en-US" dirty="0"/>
          </a:p>
          <a:p>
            <a:r>
              <a:rPr lang="en-US" dirty="0"/>
              <a:t>DEMO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7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“FR” is a fractional length unit. 1”fr” represents 1 part of the available space. </a:t>
            </a:r>
          </a:p>
          <a:p>
            <a:endParaRPr lang="en-US" dirty="0"/>
          </a:p>
          <a:p>
            <a:r>
              <a:rPr lang="en-US" dirty="0"/>
              <a:t>We can mix “</a:t>
            </a:r>
            <a:r>
              <a:rPr lang="en-US" dirty="0" err="1"/>
              <a:t>fr</a:t>
            </a:r>
            <a:r>
              <a:rPr lang="en-US" dirty="0"/>
              <a:t>” values with fixed and percentage values.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27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0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42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B612E-3937-4ECF-BF9F-0685DD7608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5059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CA328B-258F-43C6-90D6-4D23CA828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6057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26ED938-91DA-4EF7-B02E-358AF96C6D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0414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7D8D8F-220A-4371-9281-449297B683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78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C34852-5A75-4981-B5DF-D0B8B78124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734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35298-E001-4576-9236-F452580A18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2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CSS grid represents a two-dimensional grid-based layout system. </a:t>
            </a:r>
          </a:p>
          <a:p>
            <a:endParaRPr lang="en-US" dirty="0"/>
          </a:p>
          <a:p>
            <a:r>
              <a:rPr lang="en-US" dirty="0"/>
              <a:t>Grids can be used to lay out major page areas or small UI elements.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Grid contains alignment features so we can control how the items align once placed into a grid area, and how the entire grid is aligned.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3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over the various parts of a CSS grid.</a:t>
            </a:r>
          </a:p>
          <a:p>
            <a:endParaRPr lang="en-US" dirty="0"/>
          </a:p>
          <a:p>
            <a:r>
              <a:rPr lang="en-US" dirty="0"/>
              <a:t>CSS grid comprises of lines, cells, areas and tracks.</a:t>
            </a:r>
          </a:p>
          <a:p>
            <a:endParaRPr lang="en-US" dirty="0"/>
          </a:p>
          <a:p>
            <a:r>
              <a:rPr lang="en-US" dirty="0"/>
              <a:t>We’ll start with grid lines. They are the dividing lines that make up the structure of the grid. They can be vertical and horizontal and are located on either side of a row or column.</a:t>
            </a:r>
          </a:p>
          <a:p>
            <a:endParaRPr lang="en-US" dirty="0"/>
          </a:p>
          <a:p>
            <a:r>
              <a:rPr lang="en-US" dirty="0"/>
              <a:t>A grid cell represents the smallest unit on a grid. We can think of it as a table cell. Once a grid is defined as a parent, the child items will lay themselves out in one cell each of the defined grid.</a:t>
            </a:r>
          </a:p>
          <a:p>
            <a:endParaRPr lang="en-US" dirty="0"/>
          </a:p>
          <a:p>
            <a:r>
              <a:rPr lang="en-US" dirty="0"/>
              <a:t>A grid area should be rectangular, and its items can span one or more cells both by row or by column.</a:t>
            </a:r>
          </a:p>
          <a:p>
            <a:endParaRPr lang="en-US" dirty="0"/>
          </a:p>
          <a:p>
            <a:r>
              <a:rPr lang="en-US" dirty="0"/>
              <a:t>We define rows and columns on our grid with the grid-template-columns and grid-template-rows properties. These define the grid tracks. </a:t>
            </a:r>
          </a:p>
          <a:p>
            <a:r>
              <a:rPr lang="en-US" dirty="0"/>
              <a:t>A grid tack is the space between any two lines on the grid.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9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create a grid container by declaring “display: grid” or “display: inline-grid” on an element. </a:t>
            </a:r>
          </a:p>
          <a:p>
            <a:endParaRPr lang="en-US" dirty="0"/>
          </a:p>
          <a:p>
            <a:r>
              <a:rPr lang="en-US" dirty="0"/>
              <a:t>After we have done this, all of the direct child elements will become grid elements. </a:t>
            </a:r>
          </a:p>
          <a:p>
            <a:endParaRPr lang="en-US" dirty="0"/>
          </a:p>
          <a:p>
            <a:r>
              <a:rPr lang="en-US" dirty="0"/>
              <a:t>The grid container wraps all of the grid items.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7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Grid templates define the columns and rows of the grid with a space separated list of values. </a:t>
            </a:r>
          </a:p>
          <a:p>
            <a:endParaRPr lang="en-US" dirty="0"/>
          </a:p>
          <a:p>
            <a:r>
              <a:rPr lang="en-US" dirty="0"/>
              <a:t>The values represent the track size, and the space between them represents the grid line.</a:t>
            </a:r>
          </a:p>
          <a:p>
            <a:endParaRPr lang="en-US" dirty="0"/>
          </a:p>
          <a:p>
            <a:r>
              <a:rPr lang="en-US" dirty="0"/>
              <a:t>**Example in IDE**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6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previously stated, grid areas are rectangular, and they are made up of several grid cells.</a:t>
            </a:r>
          </a:p>
          <a:p>
            <a:endParaRPr lang="en-US" dirty="0"/>
          </a:p>
          <a:p>
            <a:r>
              <a:rPr lang="en-US" dirty="0"/>
              <a:t>A grid area can be composed of any number of grid cells.</a:t>
            </a:r>
          </a:p>
          <a:p>
            <a:endParaRPr lang="en-US" dirty="0"/>
          </a:p>
          <a:p>
            <a:r>
              <a:rPr lang="en-US" dirty="0"/>
              <a:t>Let us see how we can define a grid area in CSS.  </a:t>
            </a:r>
          </a:p>
          <a:p>
            <a:endParaRPr lang="en-US" dirty="0"/>
          </a:p>
          <a:p>
            <a:r>
              <a:rPr lang="en-US" dirty="0"/>
              <a:t>With the property “grid-area” we can define the area’s name and we can use it as a reference with the “grid-template-areas” property.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15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3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CE04608A-B251-4E00-8BE0-8F8541D99C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753030" y="6506998"/>
            <a:ext cx="367415" cy="296997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fld id="{B432714A-24EA-4D86-9306-41BDCB226C3A}" type="slidenum"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7FC7B7DF-CEC7-44B9-855D-F8995DBEC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05" y="1196126"/>
            <a:ext cx="11818098" cy="55287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Top">
            <a:extLst>
              <a:ext uri="{FF2B5EF4-FFF2-40B4-BE49-F238E27FC236}">
                <a16:creationId xmlns:a16="http://schemas.microsoft.com/office/drawing/2014/main" id="{923E55A0-7F0D-4EF6-80CF-60C4DB3AAF17}"/>
              </a:ext>
            </a:extLst>
          </p:cNvPr>
          <p:cNvSpPr/>
          <p:nvPr/>
        </p:nvSpPr>
        <p:spPr>
          <a:xfrm>
            <a:off x="0" y="0"/>
            <a:ext cx="12196797" cy="1095378"/>
          </a:xfrm>
          <a:prstGeom prst="rect">
            <a:avLst/>
          </a:prstGeom>
          <a:solidFill>
            <a:srgbClr val="44546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385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98" b="0" i="0" u="none" strike="noStrike" kern="1200" cap="none" spc="0" baseline="0">
              <a:solidFill>
                <a:srgbClr val="F7C86D"/>
              </a:solidFill>
              <a:uFillTx/>
              <a:latin typeface="Calibri"/>
              <a:ea typeface="맑은 고딕" pitchFamily="34"/>
            </a:endParaRPr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911D96A2-4819-4BB6-801E-4DC177FD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55" y="253938"/>
            <a:ext cx="1915704" cy="55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4EAD7CA-7828-4CC4-898D-552A41425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05" y="100748"/>
            <a:ext cx="9715591" cy="882652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499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ga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cssgridgarden.com/#b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codepen.io/snakov/pen/jOVJXV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3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6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62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10" Type="http://schemas.openxmlformats.org/officeDocument/2006/relationships/image" Target="../media/image61.jpg"/><Relationship Id="rId19" Type="http://schemas.openxmlformats.org/officeDocument/2006/relationships/image" Target="../media/image66.png"/><Relationship Id="rId4" Type="http://schemas.openxmlformats.org/officeDocument/2006/relationships/image" Target="../media/image5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virtualracingschool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Web/CSS/grid-templa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Positioning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&amp; Grid</a:t>
            </a:r>
          </a:p>
        </p:txBody>
      </p:sp>
      <p:pic>
        <p:nvPicPr>
          <p:cNvPr id="8" name="Picture 4" descr="Резултат с изображение за „position css“">
            <a:extLst>
              <a:ext uri="{FF2B5EF4-FFF2-40B4-BE49-F238E27FC236}">
                <a16:creationId xmlns:a16="http://schemas.microsoft.com/office/drawing/2014/main" id="{D741E135-B0D8-49C2-B9EE-89D58CDEF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42" y="3100144"/>
            <a:ext cx="5079932" cy="168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1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6250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Gap</a:t>
            </a:r>
            <a:r>
              <a:rPr lang="en-US" sz="3700" dirty="0"/>
              <a:t> between each cell horizontally and vertically</a:t>
            </a:r>
            <a:endParaRPr lang="bg-BG" sz="3700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 marL="0" indent="0">
              <a:buClr>
                <a:schemeClr val="tx1"/>
              </a:buClr>
              <a:buNone/>
            </a:pPr>
            <a:endParaRPr lang="bg-BG" sz="2000" b="1" dirty="0">
              <a:solidFill>
                <a:srgbClr val="F2A40D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bg-BG" sz="2000" b="1" u="sng" dirty="0">
              <a:solidFill>
                <a:srgbClr val="F2A40D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000" b="1" u="sng" dirty="0">
                <a:solidFill>
                  <a:srgbClr val="F2A40D"/>
                </a:solidFill>
                <a:hlinkClick r:id="rId3"/>
              </a:rPr>
              <a:t>https://developer.mozilla.org/en-US/docs/Web/CSS/gap</a:t>
            </a:r>
            <a:endParaRPr lang="en-US" sz="2000" b="1" u="sng" dirty="0">
              <a:solidFill>
                <a:srgbClr val="F2A40D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876000" y="1854000"/>
            <a:ext cx="4995001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en-US" sz="20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bg-BG" sz="20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bg-BG" sz="20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0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20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0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grid</a:t>
            </a:r>
            <a:r>
              <a:rPr lang="en-US" sz="20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  <a:endParaRPr lang="bg-BG" sz="2000" b="1" kern="100" dirty="0">
              <a:solidFill>
                <a:schemeClr val="accent6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000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sz="20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endParaRPr lang="bg-BG" sz="2000" b="1" kern="100" dirty="0">
              <a:solidFill>
                <a:schemeClr val="accent6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0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0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100px</a:t>
            </a:r>
            <a:r>
              <a:rPr lang="en-US" sz="20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auto</a:t>
            </a:r>
            <a:r>
              <a:rPr lang="en-US" sz="20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gap</a:t>
            </a:r>
            <a:r>
              <a:rPr lang="en-US" sz="20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0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10px</a:t>
            </a:r>
            <a:r>
              <a:rPr lang="en-US" sz="20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0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endParaRPr lang="en-US" sz="2000" b="1" kern="100" dirty="0">
              <a:solidFill>
                <a:schemeClr val="accent6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074" y="3652700"/>
            <a:ext cx="4004852" cy="22947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598" y="3664481"/>
            <a:ext cx="3758255" cy="227114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5507334" y="4569536"/>
            <a:ext cx="727334" cy="4610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7935012" y="3829297"/>
            <a:ext cx="1970988" cy="605613"/>
          </a:xfrm>
          <a:prstGeom prst="wedgeRoundRectCallout">
            <a:avLst>
              <a:gd name="adj1" fmla="val -72689"/>
              <a:gd name="adj2" fmla="val 70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gap: 10px; 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BCC7F745-A8AA-44B4-98E3-63E8B18AD0B8}"/>
              </a:ext>
            </a:extLst>
          </p:cNvPr>
          <p:cNvSpPr txBox="1"/>
          <p:nvPr/>
        </p:nvSpPr>
        <p:spPr>
          <a:xfrm>
            <a:off x="5871001" y="1854000"/>
            <a:ext cx="4713179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grid-template-areas</a:t>
            </a:r>
            <a:r>
              <a:rPr lang="en-US" sz="20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"header </a:t>
            </a:r>
            <a:r>
              <a:rPr lang="en-US" sz="2000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en-US" sz="20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20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"aside main"</a:t>
            </a:r>
          </a:p>
          <a:p>
            <a:pPr>
              <a:lnSpc>
                <a:spcPct val="90000"/>
              </a:lnSpc>
            </a:pPr>
            <a:r>
              <a:rPr lang="en-US" sz="20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"footer </a:t>
            </a:r>
            <a:r>
              <a:rPr lang="en-US" sz="2000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en-US" sz="20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  <a:endParaRPr lang="bg-BG" sz="2000" b="1" kern="100" dirty="0">
              <a:solidFill>
                <a:schemeClr val="accent6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34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C4743B-1448-45DD-98E5-5E5EDCB14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C448-7C7A-4614-B402-CBE75BDDC3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repeat()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notation helps you </a:t>
            </a:r>
            <a:r>
              <a:rPr lang="en-US" b="1" dirty="0">
                <a:solidFill>
                  <a:schemeClr val="bg1"/>
                </a:solidFill>
              </a:rPr>
              <a:t>repeat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of code</a:t>
            </a:r>
          </a:p>
          <a:p>
            <a:pPr>
              <a:buClr>
                <a:schemeClr val="tx1"/>
              </a:buClr>
            </a:pPr>
            <a:endParaRPr lang="en-US" sz="2000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Equal 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647C84-E030-4D54-8FD2-71DC7A2F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repeat()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44348" y="4509000"/>
            <a:ext cx="9480000" cy="17139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 body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7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grid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grid-template-rows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200px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100px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100px</a:t>
            </a:r>
            <a:r>
              <a:rPr lang="en-US" sz="2700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100px</a:t>
            </a:r>
            <a:r>
              <a:rPr lang="en-US" sz="2700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100px</a:t>
            </a:r>
            <a:r>
              <a:rPr lang="en-US" sz="2700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100px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41000" y="1899000"/>
            <a:ext cx="9480000" cy="17139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.body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7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grid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grid-template-rows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200px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100px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repeat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100px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241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</a:t>
            </a:r>
            <a:r>
              <a:rPr lang="en-US" dirty="0"/>
              <a:t> (Fraction) </a:t>
            </a:r>
            <a:r>
              <a:rPr lang="en-US"/>
              <a:t>is a </a:t>
            </a: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grid system.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You can use it to </a:t>
            </a:r>
            <a:r>
              <a:rPr lang="en-US" b="1" dirty="0">
                <a:solidFill>
                  <a:schemeClr val="bg1"/>
                </a:solidFill>
              </a:rPr>
              <a:t>take</a:t>
            </a:r>
            <a:r>
              <a:rPr lang="en-US" dirty="0"/>
              <a:t> advantage of the </a:t>
            </a:r>
            <a:r>
              <a:rPr lang="en-US" b="1" dirty="0">
                <a:solidFill>
                  <a:schemeClr val="bg1"/>
                </a:solidFill>
              </a:rPr>
              <a:t>available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 (Fraction)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1356000" y="2574000"/>
            <a:ext cx="9480000" cy="17139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.container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7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grid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grid-template-rows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100px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50px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100px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2fr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1fr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2fr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32" y="4432944"/>
            <a:ext cx="7430537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1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18D17C3-B3E0-4B93-A23D-B190ED1FE9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https://cssgridgarden.com/#bg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9B7160-1763-40C8-9B9A-7A3B48B125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Play and Learn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2113C48-1D9D-4A3D-943C-738847C9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000" y="699998"/>
            <a:ext cx="8280000" cy="38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EF97C-6C2A-4918-9A1F-614D00FE3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868CD6-0E56-46A4-9F79-9F8DBC62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/>
              <a:t>Grid – Example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F2E01B-B296-43EF-B99C-F1162DCC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0" y="1379359"/>
            <a:ext cx="4009159" cy="51348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075580B-CF54-4726-BA36-9820FC5EF1ED}"/>
              </a:ext>
            </a:extLst>
          </p:cNvPr>
          <p:cNvSpPr/>
          <p:nvPr/>
        </p:nvSpPr>
        <p:spPr bwMode="auto">
          <a:xfrm>
            <a:off x="5061000" y="3766779"/>
            <a:ext cx="58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16E71F-FF4A-4812-87E9-96B0944BA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000" y="1379359"/>
            <a:ext cx="5768446" cy="51348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029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EF97C-6C2A-4918-9A1F-614D00FE3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868CD6-0E56-46A4-9F79-9F8DBC62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/>
              <a:t>Grid – Example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75580B-CF54-4726-BA36-9820FC5EF1ED}"/>
              </a:ext>
            </a:extLst>
          </p:cNvPr>
          <p:cNvSpPr/>
          <p:nvPr/>
        </p:nvSpPr>
        <p:spPr bwMode="auto">
          <a:xfrm>
            <a:off x="5151000" y="3766779"/>
            <a:ext cx="58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5C19F-C970-46E4-AD4C-FFF7AD0E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00" y="1746504"/>
            <a:ext cx="4572000" cy="440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0497C-9758-4F3D-9D95-B2E92EE85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484" y="2270064"/>
            <a:ext cx="5990516" cy="33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9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18D17C3-B3E0-4B93-A23D-B190ED1FE9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https://codepen.io/snakov/pen/jOVJXVN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9B7160-1763-40C8-9B9A-7A3B48B125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Demo: CSS Grid Site Layout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001" y="595784"/>
            <a:ext cx="6210000" cy="38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6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33E99C-CB21-46DC-AA70-80E11803AD20}"/>
              </a:ext>
            </a:extLst>
          </p:cNvPr>
          <p:cNvSpPr/>
          <p:nvPr/>
        </p:nvSpPr>
        <p:spPr bwMode="auto">
          <a:xfrm>
            <a:off x="4498499" y="824279"/>
            <a:ext cx="3194999" cy="369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Резултат с изображение за „position cs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99" y="1854000"/>
            <a:ext cx="5859201" cy="19433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tx1"/>
            </a:solidFill>
          </a:ln>
          <a:effec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C0185E2-407B-4051-92DD-E9F28751C3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Specifies the Type of Positioning Method Used for an Element</a:t>
            </a:r>
          </a:p>
        </p:txBody>
      </p:sp>
    </p:spTree>
    <p:extLst>
      <p:ext uri="{BB962C8B-B14F-4D97-AF65-F5344CB8AC3E}">
        <p14:creationId xmlns:p14="http://schemas.microsoft.com/office/powerpoint/2010/main" val="18480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Position properties: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relative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fixed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sticky</a:t>
            </a:r>
          </a:p>
        </p:txBody>
      </p:sp>
      <p:pic>
        <p:nvPicPr>
          <p:cNvPr id="6" name="Picture 5" descr="A person standing in front of a piano&#10;&#10;Description automatically generated">
            <a:extLst>
              <a:ext uri="{FF2B5EF4-FFF2-40B4-BE49-F238E27FC236}">
                <a16:creationId xmlns:a16="http://schemas.microsoft.com/office/drawing/2014/main" id="{96A9D21C-D773-4870-9651-82C7135B55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98" t="13095" b="14014"/>
          <a:stretch/>
        </p:blipFill>
        <p:spPr>
          <a:xfrm>
            <a:off x="6318250" y="1579303"/>
            <a:ext cx="5646000" cy="465004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37DDBEA-B788-468E-99B0-6A3B908DC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42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Static -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state of every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Puts the element into its </a:t>
            </a:r>
            <a:r>
              <a:rPr lang="en-US" b="1" dirty="0">
                <a:solidFill>
                  <a:schemeClr val="bg1"/>
                </a:solidFill>
              </a:rPr>
              <a:t>normal position </a:t>
            </a:r>
            <a:r>
              <a:rPr lang="en-US" dirty="0"/>
              <a:t>in the document layout flow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 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 react to the following properties: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z-index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498289"/>
            <a:ext cx="445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static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98" y="4059000"/>
            <a:ext cx="4039402" cy="233807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561B5C7-2844-4F45-9B4F-1D5CAA36F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92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Grid Layout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Grip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Position: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relative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fixed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sticky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dirty="0"/>
              <a:t>Positioning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Z-index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405480-F74C-4B0F-ADDD-57296198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9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Relative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It looks like static positioning, but once the positioned element has taken its place, you can then modify its final position with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positional properties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86000" y="3374732"/>
            <a:ext cx="5445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3200" b="1" dirty="0">
                <a:solidFill>
                  <a:srgbClr val="0451A5"/>
                </a:solidFill>
                <a:latin typeface="Consolas" panose="020B0609020204030204" pitchFamily="49" charset="0"/>
              </a:rPr>
              <a:t>relative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34" y="3112787"/>
            <a:ext cx="3867150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5976304-B80C-4C68-8DBC-7C96102CA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7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Absolute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 - the element will </a:t>
            </a:r>
            <a:r>
              <a:rPr lang="en-US" b="1" dirty="0">
                <a:solidFill>
                  <a:schemeClr val="bg1"/>
                </a:solidFill>
              </a:rPr>
              <a:t>NOT remain </a:t>
            </a:r>
            <a:r>
              <a:rPr lang="en-US" dirty="0"/>
              <a:t>in the natural flow of the page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 positon itself according to the </a:t>
            </a:r>
            <a:r>
              <a:rPr lang="en-US" b="1" dirty="0">
                <a:solidFill>
                  <a:schemeClr val="bg1"/>
                </a:solidFill>
              </a:rPr>
              <a:t>closest</a:t>
            </a:r>
            <a:r>
              <a:rPr lang="en-US" dirty="0"/>
              <a:t> positioned 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089540"/>
            <a:ext cx="454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absolute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0" y="4089540"/>
            <a:ext cx="3857625" cy="22383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9FB56F0-E299-479E-A4FA-919C20E86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5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Fixed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- the element will </a:t>
            </a:r>
            <a:r>
              <a:rPr lang="en-US" b="1" dirty="0">
                <a:solidFill>
                  <a:schemeClr val="bg1"/>
                </a:solidFill>
              </a:rPr>
              <a:t>NOT remain </a:t>
            </a:r>
            <a:r>
              <a:rPr lang="en-US" dirty="0"/>
              <a:t>in the natural flow of the page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Positions itself according to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096279"/>
            <a:ext cx="42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fixed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0" y="4095750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D1B9D8A-6289-40A1-9E04-40A78E4E3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6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positioned based on the user's </a:t>
            </a:r>
            <a:r>
              <a:rPr lang="en-US" b="1" dirty="0">
                <a:solidFill>
                  <a:schemeClr val="bg1"/>
                </a:solidFill>
              </a:rPr>
              <a:t>scroll position</a:t>
            </a:r>
          </a:p>
          <a:p>
            <a:pPr>
              <a:buClr>
                <a:schemeClr val="tx1"/>
              </a:buClr>
            </a:pPr>
            <a:r>
              <a:rPr lang="en-US" dirty="0"/>
              <a:t>A sticky element switches between 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, depending on the scroll position</a:t>
            </a:r>
          </a:p>
          <a:p>
            <a:pPr>
              <a:buClr>
                <a:schemeClr val="tx1"/>
              </a:buClr>
            </a:pPr>
            <a:r>
              <a:rPr lang="en-US" dirty="0"/>
              <a:t>It is positioned relative until a given offset position is met in the viewport - then it ''sticks'' in place (like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position: fixed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09E55B-01B5-4390-A68E-CC6392425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18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Sticky – Example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90406" y="1802247"/>
            <a:ext cx="585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&lt;main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"main-container"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"main-header"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"main-content"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MAIN CONTENT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"main-footer"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FOOTER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&lt;/footer&gt;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&lt;/main&gt;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6276000" y="1179000"/>
            <a:ext cx="5355000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.main-container 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.main-header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.main-content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.main-footer 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#</a:t>
            </a:r>
            <a:r>
              <a:rPr lang="en-GB" sz="23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aaa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dashed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#000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AB60394-2A63-4852-B7DE-15828CA2F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7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Sticky – Example</a:t>
            </a:r>
            <a:endParaRPr lang="en-US" dirty="0"/>
          </a:p>
        </p:txBody>
      </p:sp>
      <p:pic>
        <p:nvPicPr>
          <p:cNvPr id="5" name="SavedFreeScreenRecorderProject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6996000" y="2007365"/>
            <a:ext cx="3915580" cy="33346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/>
          <p:cNvSpPr txBox="1"/>
          <p:nvPr/>
        </p:nvSpPr>
        <p:spPr>
          <a:xfrm>
            <a:off x="786000" y="1719000"/>
            <a:ext cx="471956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.main-content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min-height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.main-header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sticky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358025-62AD-4ABA-8B37-EC84F8034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90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 - defines the position of the element according to its bottom edge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bottom: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345207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3442550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C792E23-71A4-4BCF-8164-226D16F64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7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90150"/>
            <a:ext cx="11818096" cy="5434741"/>
          </a:xfrm>
        </p:spPr>
        <p:txBody>
          <a:bodyPr>
            <a:normAutofit/>
          </a:bodyPr>
          <a:lstStyle/>
          <a:p>
            <a:r>
              <a:rPr lang="en-US" dirty="0"/>
              <a:t>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upwards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 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bottom: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20px;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00" y="3429000"/>
            <a:ext cx="3857625" cy="22288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0" y="3429000"/>
            <a:ext cx="3838575" cy="22383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790740F-2E3E-4990-AFEB-A9A373731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1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If the element is in position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bottom: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204000"/>
            <a:ext cx="4445363" cy="25574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EC5CE1C-A21D-43AB-BD21-268A6AE91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0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position of the element according to its left edge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14" y="285084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2850845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FFE33E5-6653-444D-B419-BB015C462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89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7DB18A-7015-403A-B76A-9DA2074479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1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80px;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sz="3198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by the amount defined by the left 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66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9" y="2664000"/>
            <a:ext cx="3876675" cy="22098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6387874-1E76-44A1-AFAF-609ED5175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75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-2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249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03" y="3249000"/>
            <a:ext cx="3967003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58D4175-E074-46F4-B316-007D4AE4B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8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- defines the position of the element according to its right edge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80px;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by the amount defined by the right 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-2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B24D53-B74B-417F-A31B-F5DABB7B0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668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- defines the position of the element according to its top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edge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20px;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downwards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value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  <a:r>
              <a:rPr lang="en-US" dirty="0"/>
              <a:t>  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79CD81-DCDB-4F9C-BA3A-372E2B7FB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2FF4A668-F06F-468F-849E-94A40C7AB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04C39DF-952A-4A18-8544-663F73444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 - defines the position of the element according to center of the window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position: absolute;</a:t>
            </a:r>
            <a:r>
              <a:rPr lang="en-US" dirty="0"/>
              <a:t>- it will position the element relative to its first positioned parent element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latin typeface="+mj-lt"/>
              </a:rPr>
              <a:t>If it can’t find one, it will be relative to the document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50%; left:</a:t>
            </a:r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50%;</a:t>
            </a:r>
            <a:r>
              <a:rPr lang="en-US" sz="3200" dirty="0"/>
              <a:t>  </a:t>
            </a:r>
            <a:r>
              <a:rPr lang="en-US" dirty="0"/>
              <a:t>- the element will step out from the top left corner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These properties are set on the child element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1EEEAB9-DC1E-419C-86E8-6FABACF6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322264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B211115-A206-4927-8743-E1F14518D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980CBBD-DCA8-4328-B39B-42C9AD71F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transform: translate(-50%, -50%);</a:t>
            </a:r>
            <a:r>
              <a:rPr lang="en-US" sz="3200" dirty="0"/>
              <a:t> </a:t>
            </a:r>
            <a:r>
              <a:rPr lang="en-US" dirty="0"/>
              <a:t>- it will pull back the item with its half width and height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26BA892-8A90-44DD-AF25-8200F052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1E4DE4D-7212-4CB7-9C96-CBDC4D9A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0" y="2730034"/>
            <a:ext cx="6210000" cy="3707462"/>
          </a:xfrm>
          <a:prstGeom prst="rect">
            <a:avLst/>
          </a:prstGeom>
          <a:ln w="9525">
            <a:solidFill>
              <a:schemeClr val="accent6">
                <a:lumMod val="10000"/>
              </a:schemeClr>
            </a:solidFill>
          </a:ln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6960F66-646D-49C6-AFAC-38A037897BF7}"/>
              </a:ext>
            </a:extLst>
          </p:cNvPr>
          <p:cNvSpPr txBox="1"/>
          <p:nvPr/>
        </p:nvSpPr>
        <p:spPr>
          <a:xfrm>
            <a:off x="7203022" y="2526068"/>
            <a:ext cx="4540408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.parent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sz="2400" b="0" i="0" dirty="0">
                <a:solidFill>
                  <a:schemeClr val="accent6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accent6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.child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absolute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top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50%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left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50%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translate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bg-BG" sz="24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-50%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-50%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z-index Works">
            <a:extLst>
              <a:ext uri="{FF2B5EF4-FFF2-40B4-BE49-F238E27FC236}">
                <a16:creationId xmlns:a16="http://schemas.microsoft.com/office/drawing/2014/main" id="{BBE7C031-B9C4-446A-B328-B7C4E487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3" r="17899"/>
          <a:stretch/>
        </p:blipFill>
        <p:spPr bwMode="auto">
          <a:xfrm>
            <a:off x="3733500" y="657993"/>
            <a:ext cx="4725000" cy="3933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F45A6C-DDEC-40C0-A430-C30BB53643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Specifies the Stack order of an Element</a:t>
            </a:r>
          </a:p>
        </p:txBody>
      </p:sp>
    </p:spTree>
    <p:extLst>
      <p:ext uri="{BB962C8B-B14F-4D97-AF65-F5344CB8AC3E}">
        <p14:creationId xmlns:p14="http://schemas.microsoft.com/office/powerpoint/2010/main" val="172850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order of the elements on the </a:t>
            </a:r>
            <a:r>
              <a:rPr lang="en-US" b="1" dirty="0">
                <a:solidFill>
                  <a:schemeClr val="bg1"/>
                </a:solidFill>
              </a:rPr>
              <a:t>z-axis</a:t>
            </a:r>
            <a:r>
              <a:rPr lang="en-US" dirty="0"/>
              <a:t>. It only works on positioned elements (</a:t>
            </a:r>
            <a:r>
              <a:rPr lang="en-US" b="1" dirty="0">
                <a:solidFill>
                  <a:schemeClr val="bg1"/>
                </a:solidFill>
              </a:rPr>
              <a:t>anything apart from static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order is defined by the order in the HTML code: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3924000"/>
            <a:ext cx="8881399" cy="191268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9435484-1EE8-41FF-9E69-E22BA0489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78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z-index value is relative to the other ones</a:t>
            </a:r>
          </a:p>
          <a:p>
            <a:pPr>
              <a:buClr>
                <a:schemeClr val="tx1"/>
              </a:buClr>
            </a:pPr>
            <a:r>
              <a:rPr lang="en-US" dirty="0"/>
              <a:t>The target element is move in </a:t>
            </a:r>
            <a:r>
              <a:rPr lang="en-US" b="1" dirty="0">
                <a:solidFill>
                  <a:schemeClr val="bg1"/>
                </a:solidFill>
              </a:rPr>
              <a:t>front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its siblings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338999"/>
            <a:ext cx="9893134" cy="216000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F2FD41F-590A-4042-8FA8-44ED94DE0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3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target element is moved </a:t>
            </a:r>
            <a:r>
              <a:rPr lang="en-US" b="1" dirty="0">
                <a:solidFill>
                  <a:schemeClr val="bg1"/>
                </a:solidFill>
              </a:rPr>
              <a:t>behind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siblings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-1;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0" y="3429000"/>
            <a:ext cx="10575000" cy="226984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B9B38C5-0B9F-4F60-AA14-89C05C047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84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0282924-6921-402E-8532-9B742A0DDE1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Modern Layout System for the Web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42F171-38D9-458C-A00C-91F77721FC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A71B7-933B-4945-B91C-B65141A0E6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25" y="1494000"/>
            <a:ext cx="2695951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683122" cy="4272214"/>
          </a:xfrm>
        </p:spPr>
        <p:txBody>
          <a:bodyPr>
            <a:normAutofit fontScale="925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251148" indent="-571500">
              <a:lnSpc>
                <a:spcPct val="100000"/>
              </a:lnSpc>
            </a:pPr>
            <a:r>
              <a:rPr lang="en-US" sz="3700" b="1" dirty="0"/>
              <a:t>Grid Layout</a:t>
            </a:r>
          </a:p>
          <a:p>
            <a:pPr marL="251148" indent="-571500">
              <a:lnSpc>
                <a:spcPct val="100000"/>
              </a:lnSpc>
            </a:pPr>
            <a:r>
              <a:rPr lang="en-US" sz="3700" b="1" dirty="0"/>
              <a:t>Grid Properties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500" b="1" dirty="0">
                <a:solidFill>
                  <a:schemeClr val="bg2"/>
                </a:solidFill>
              </a:rPr>
              <a:t>Properties for the Parent (</a:t>
            </a:r>
            <a:r>
              <a:rPr lang="en-US" sz="3500" b="1" dirty="0">
                <a:solidFill>
                  <a:schemeClr val="bg1"/>
                </a:solidFill>
              </a:rPr>
              <a:t>Grid</a:t>
            </a:r>
            <a:r>
              <a:rPr lang="en-US" sz="3500" b="1" dirty="0">
                <a:solidFill>
                  <a:schemeClr val="bg2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Container</a:t>
            </a:r>
            <a:r>
              <a:rPr lang="en-US" sz="3500" b="1" dirty="0">
                <a:solidFill>
                  <a:schemeClr val="bg2"/>
                </a:solidFill>
              </a:rPr>
              <a:t>)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500" b="1" dirty="0">
                <a:solidFill>
                  <a:schemeClr val="bg2"/>
                </a:solidFill>
              </a:rPr>
              <a:t>Properties for the Children (</a:t>
            </a:r>
            <a:r>
              <a:rPr lang="en-US" sz="3500" b="1" dirty="0">
                <a:solidFill>
                  <a:schemeClr val="bg1"/>
                </a:solidFill>
              </a:rPr>
              <a:t>Grid</a:t>
            </a:r>
            <a:r>
              <a:rPr lang="en-US" sz="3500" b="1" dirty="0">
                <a:solidFill>
                  <a:schemeClr val="bg2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Items</a:t>
            </a:r>
            <a:r>
              <a:rPr lang="en-US" sz="3500" b="1" dirty="0">
                <a:solidFill>
                  <a:schemeClr val="bg2"/>
                </a:solidFill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en-GB" sz="3700" b="1" dirty="0"/>
              <a:t>Positioning properties</a:t>
            </a:r>
          </a:p>
          <a:p>
            <a:pPr>
              <a:buClr>
                <a:schemeClr val="bg2"/>
              </a:buClr>
            </a:pPr>
            <a:r>
              <a:rPr lang="en-GB" sz="3700" b="1" dirty="0"/>
              <a:t>Z-Index</a:t>
            </a:r>
            <a:endParaRPr lang="en-US" sz="3700" b="1" dirty="0">
              <a:solidFill>
                <a:schemeClr val="bg1"/>
              </a:solidFill>
            </a:endParaRPr>
          </a:p>
          <a:p>
            <a:pPr marL="0" indent="0">
              <a:buClr>
                <a:schemeClr val="bg2"/>
              </a:buClr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endParaRPr lang="en-US" sz="2800" b="1" dirty="0"/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3132EB0-89E5-4164-B003-544A8F0F4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562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941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0066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4EF109-F240-4972-AE89-770767334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3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AE9FF0-690C-43C7-B5B2-A30640EBC0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primary parts of a grid are:</a:t>
            </a:r>
          </a:p>
          <a:p>
            <a:pPr lvl="1"/>
            <a:r>
              <a:rPr lang="en-US" dirty="0"/>
              <a:t>Grid </a:t>
            </a:r>
            <a:r>
              <a:rPr lang="en-US" b="1" dirty="0">
                <a:solidFill>
                  <a:schemeClr val="bg1"/>
                </a:solidFill>
              </a:rPr>
              <a:t>lines</a:t>
            </a:r>
          </a:p>
          <a:p>
            <a:pPr lvl="1"/>
            <a:r>
              <a:rPr lang="en-US" dirty="0"/>
              <a:t>Grid </a:t>
            </a:r>
            <a:r>
              <a:rPr lang="en-US" b="1" dirty="0">
                <a:solidFill>
                  <a:schemeClr val="bg1"/>
                </a:solidFill>
              </a:rPr>
              <a:t>cell</a:t>
            </a:r>
            <a:r>
              <a:rPr lang="en-US" dirty="0"/>
              <a:t> and grid </a:t>
            </a:r>
            <a:r>
              <a:rPr lang="en-US" b="1" dirty="0">
                <a:solidFill>
                  <a:schemeClr val="bg1"/>
                </a:solidFill>
              </a:rPr>
              <a:t>areas</a:t>
            </a:r>
          </a:p>
          <a:p>
            <a:pPr lvl="1"/>
            <a:r>
              <a:rPr lang="en-US" dirty="0"/>
              <a:t>Grid </a:t>
            </a:r>
            <a:r>
              <a:rPr lang="en-US" b="1" dirty="0">
                <a:solidFill>
                  <a:schemeClr val="bg1"/>
                </a:solidFill>
              </a:rPr>
              <a:t>tracks</a:t>
            </a:r>
            <a:r>
              <a:rPr lang="en-US" dirty="0"/>
              <a:t> (rows or columns)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Parts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2621"/>
          <a:stretch/>
        </p:blipFill>
        <p:spPr>
          <a:xfrm>
            <a:off x="7267875" y="1156570"/>
            <a:ext cx="4048125" cy="265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12506"/>
          <a:stretch/>
        </p:blipFill>
        <p:spPr>
          <a:xfrm>
            <a:off x="787875" y="3924000"/>
            <a:ext cx="4048125" cy="2708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13283"/>
          <a:stretch/>
        </p:blipFill>
        <p:spPr>
          <a:xfrm>
            <a:off x="7267875" y="3924000"/>
            <a:ext cx="4048125" cy="2634863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7167254" y="2394000"/>
            <a:ext cx="1505864" cy="540000"/>
          </a:xfrm>
          <a:prstGeom prst="wedgeRoundRectCallout">
            <a:avLst>
              <a:gd name="adj1" fmla="val 57285"/>
              <a:gd name="adj2" fmla="val -1167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grid line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250" y="3965125"/>
            <a:ext cx="1003238" cy="2593738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 bwMode="auto">
          <a:xfrm>
            <a:off x="5144981" y="4059000"/>
            <a:ext cx="1505864" cy="540000"/>
          </a:xfrm>
          <a:prstGeom prst="wedgeRoundRectCallout">
            <a:avLst>
              <a:gd name="adj1" fmla="val -84319"/>
              <a:gd name="adj2" fmla="val 10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grid row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966273" y="5097169"/>
            <a:ext cx="1988043" cy="540000"/>
          </a:xfrm>
          <a:prstGeom prst="wedgeRoundRectCallout">
            <a:avLst>
              <a:gd name="adj1" fmla="val -66690"/>
              <a:gd name="adj2" fmla="val 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grid column</a:t>
            </a:r>
          </a:p>
        </p:txBody>
      </p:sp>
    </p:spTree>
    <p:extLst>
      <p:ext uri="{BB962C8B-B14F-4D97-AF65-F5344CB8AC3E}">
        <p14:creationId xmlns:p14="http://schemas.microsoft.com/office/powerpoint/2010/main" val="23230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element becomes a </a:t>
            </a:r>
            <a:r>
              <a:rPr lang="en-US" b="1" dirty="0">
                <a:solidFill>
                  <a:schemeClr val="bg1"/>
                </a:solidFill>
              </a:rPr>
              <a:t>grid container </a:t>
            </a:r>
            <a:r>
              <a:rPr lang="en-US" dirty="0"/>
              <a:t>when its display property is set to 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inline-grid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Container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41000" y="2619000"/>
            <a:ext cx="621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.grid-container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grid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41000" y="4528229"/>
            <a:ext cx="621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.grid-container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inline-grid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E3DE12-C67D-45C3-8A57-22C9CA4F2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21"/>
          <a:stretch/>
        </p:blipFill>
        <p:spPr>
          <a:xfrm>
            <a:off x="7464947" y="2619000"/>
            <a:ext cx="4048125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Grid templates define the </a:t>
            </a:r>
            <a:r>
              <a:rPr lang="en-US" sz="3200" b="1" dirty="0">
                <a:solidFill>
                  <a:schemeClr val="bg1"/>
                </a:solidFill>
              </a:rPr>
              <a:t>look</a:t>
            </a:r>
            <a:r>
              <a:rPr lang="en-US" sz="3200" dirty="0"/>
              <a:t> of the grid: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columns</a:t>
            </a:r>
            <a:r>
              <a:rPr lang="en-US" sz="3200" dirty="0"/>
              <a:t> and their </a:t>
            </a:r>
            <a:r>
              <a:rPr lang="en-US" sz="3200" b="1" dirty="0">
                <a:solidFill>
                  <a:schemeClr val="bg1"/>
                </a:solidFill>
              </a:rPr>
              <a:t>size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Template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696000" y="2244647"/>
            <a:ext cx="6822502" cy="19493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5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5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5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500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grid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5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5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grid-template-rows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500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5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100px</a:t>
            </a:r>
            <a:r>
              <a:rPr lang="en-US" sz="25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5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400px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5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5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5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100px</a:t>
            </a:r>
            <a:r>
              <a:rPr lang="en-US" sz="25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500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auto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5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368" y="4086645"/>
            <a:ext cx="4458070" cy="2507663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7139231" y="4126143"/>
            <a:ext cx="203006" cy="1064786"/>
          </a:xfrm>
          <a:prstGeom prst="leftBrace">
            <a:avLst>
              <a:gd name="adj1" fmla="val 43289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099450" y="4360900"/>
            <a:ext cx="998609" cy="424446"/>
          </a:xfrm>
          <a:prstGeom prst="wedgeRoundRectCallout">
            <a:avLst>
              <a:gd name="adj1" fmla="val 57794"/>
              <a:gd name="adj2" fmla="val 18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100px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7123322" y="5275278"/>
            <a:ext cx="203046" cy="1258722"/>
          </a:xfrm>
          <a:prstGeom prst="leftBrace">
            <a:avLst>
              <a:gd name="adj1" fmla="val 59179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103512" y="5268811"/>
            <a:ext cx="1052417" cy="394340"/>
          </a:xfrm>
          <a:prstGeom prst="wedgeRoundRectCallout">
            <a:avLst>
              <a:gd name="adj1" fmla="val 43613"/>
              <a:gd name="adj2" fmla="val 1183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400px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5400000">
            <a:off x="9979086" y="2330056"/>
            <a:ext cx="275858" cy="3272030"/>
          </a:xfrm>
          <a:prstGeom prst="leftBrace">
            <a:avLst>
              <a:gd name="adj1" fmla="val 39979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5400000">
            <a:off x="7791735" y="3447928"/>
            <a:ext cx="223813" cy="1064714"/>
          </a:xfrm>
          <a:prstGeom prst="leftBrace">
            <a:avLst>
              <a:gd name="adj1" fmla="val 4949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674012" y="3312000"/>
            <a:ext cx="1142377" cy="392052"/>
          </a:xfrm>
          <a:prstGeom prst="wedgeRoundRectCallout">
            <a:avLst>
              <a:gd name="adj1" fmla="val -32137"/>
              <a:gd name="adj2" fmla="val 81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100px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9903623" y="3312000"/>
            <a:ext cx="1142377" cy="392052"/>
          </a:xfrm>
          <a:prstGeom prst="wedgeRoundRectCallout">
            <a:avLst>
              <a:gd name="adj1" fmla="val -30579"/>
              <a:gd name="adj2" fmla="val 78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auto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187738" y="4360900"/>
            <a:ext cx="4880941" cy="236399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This example will create: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Two </a:t>
            </a:r>
            <a:r>
              <a:rPr lang="en-US" sz="3000" b="1" dirty="0">
                <a:solidFill>
                  <a:schemeClr val="bg1"/>
                </a:solidFill>
              </a:rPr>
              <a:t>rows</a:t>
            </a:r>
            <a:r>
              <a:rPr lang="en-US" sz="3000" dirty="0"/>
              <a:t> with </a:t>
            </a:r>
            <a:r>
              <a:rPr lang="en-US" sz="3000" b="1" dirty="0">
                <a:solidFill>
                  <a:schemeClr val="bg1"/>
                </a:solidFill>
              </a:rPr>
              <a:t>sizes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100px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400px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Two </a:t>
            </a:r>
            <a:r>
              <a:rPr lang="en-US" sz="3000" b="1" dirty="0">
                <a:solidFill>
                  <a:schemeClr val="bg1"/>
                </a:solidFill>
              </a:rPr>
              <a:t>columns</a:t>
            </a:r>
            <a:r>
              <a:rPr lang="en-US" sz="3000" dirty="0"/>
              <a:t> with </a:t>
            </a:r>
            <a:r>
              <a:rPr lang="en-US" sz="3000" b="1" dirty="0">
                <a:solidFill>
                  <a:schemeClr val="bg1"/>
                </a:solidFill>
              </a:rPr>
              <a:t>sizes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100px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auto</a:t>
            </a:r>
            <a:r>
              <a:rPr lang="en-US" sz="3000" dirty="0"/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36447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3373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Grid area </a:t>
            </a:r>
            <a:r>
              <a:rPr lang="en-US" sz="3200" dirty="0"/>
              <a:t>is a rectangular area made up of one or more </a:t>
            </a:r>
            <a:r>
              <a:rPr lang="en-US" sz="3200" b="1" dirty="0">
                <a:solidFill>
                  <a:schemeClr val="bg1"/>
                </a:solidFill>
              </a:rPr>
              <a:t>adjacent grid cells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Defining</a:t>
            </a:r>
            <a:r>
              <a:rPr lang="en-US" sz="3200" b="1" dirty="0"/>
              <a:t> </a:t>
            </a:r>
            <a:r>
              <a:rPr lang="en-US" sz="3200" dirty="0"/>
              <a:t>grid areas in CSS: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Referencing</a:t>
            </a:r>
            <a:r>
              <a:rPr lang="en-US" sz="3200" dirty="0"/>
              <a:t> the grid areas: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Area and Grid Template Area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BC45A26-7D5D-499D-B76A-872B1637F254}"/>
              </a:ext>
            </a:extLst>
          </p:cNvPr>
          <p:cNvSpPr txBox="1"/>
          <p:nvPr/>
        </p:nvSpPr>
        <p:spPr>
          <a:xfrm>
            <a:off x="692081" y="3132971"/>
            <a:ext cx="6393918" cy="5920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header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bg1"/>
                </a:solidFill>
                <a:latin typeface="Consolas" panose="020B0609020204030204" pitchFamily="49" charset="0"/>
              </a:rPr>
              <a:t>grid-area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header;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34144BD5-5623-4939-9045-F483D236C248}"/>
              </a:ext>
            </a:extLst>
          </p:cNvPr>
          <p:cNvSpPr txBox="1"/>
          <p:nvPr/>
        </p:nvSpPr>
        <p:spPr>
          <a:xfrm>
            <a:off x="671234" y="4368008"/>
            <a:ext cx="6393919" cy="17139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en-US" sz="2700" b="1" kern="100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sz="2700" b="1" kern="100" noProof="1">
                <a:solidFill>
                  <a:schemeClr val="bg1"/>
                </a:solidFill>
                <a:latin typeface="Consolas" panose="020B0609020204030204" pitchFamily="49" charset="0"/>
              </a:rPr>
              <a:t>grid-template-areas</a:t>
            </a:r>
            <a:r>
              <a:rPr lang="en-US" sz="2700" b="1" kern="100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700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 "header header header header"</a:t>
            </a:r>
          </a:p>
          <a:p>
            <a:pPr>
              <a:lnSpc>
                <a:spcPct val="90000"/>
              </a:lnSpc>
            </a:pPr>
            <a:r>
              <a:rPr lang="en-US" sz="2700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 "main main empty sidebar"</a:t>
            </a:r>
          </a:p>
          <a:p>
            <a:pPr>
              <a:lnSpc>
                <a:spcPct val="90000"/>
              </a:lnSpc>
            </a:pPr>
            <a:r>
              <a:rPr lang="en-US" sz="2700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 "footer footer footer footer"</a:t>
            </a:r>
            <a:r>
              <a:rPr lang="en-US" sz="2700" b="1" kern="100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27A13D8E-9084-4EFA-955A-F4E8DDD13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69" y="1196125"/>
            <a:ext cx="4667250" cy="3048000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2E780801-7824-409D-926C-D598C031EE1A}"/>
              </a:ext>
            </a:extLst>
          </p:cNvPr>
          <p:cNvSpPr txBox="1"/>
          <p:nvPr/>
        </p:nvSpPr>
        <p:spPr>
          <a:xfrm>
            <a:off x="336000" y="6180971"/>
            <a:ext cx="8043858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u="sng" dirty="0">
                <a:solidFill>
                  <a:srgbClr val="F2A40D"/>
                </a:solidFill>
                <a:hlinkClick r:id="rId4"/>
              </a:rPr>
              <a:t>https://developer.mozilla.org/en-US/docs/Web/CSS/grid-template</a:t>
            </a:r>
            <a:endParaRPr lang="en-US" sz="2000" b="1" u="sng" dirty="0">
              <a:solidFill>
                <a:srgbClr val="F2A4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Area – Examples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348444" y="1494000"/>
            <a:ext cx="5965635" cy="4871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bg-BG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grid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700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grid-template-areas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"header </a:t>
            </a:r>
            <a:r>
              <a:rPr lang="en-US" sz="2700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"aside main"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"footer </a:t>
            </a:r>
            <a:r>
              <a:rPr lang="en-US" sz="2700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700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br>
              <a:rPr lang="bg-BG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bg-BG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100px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auto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200" b="1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header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header;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aside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aside;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main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main;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footer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footer;</a:t>
            </a:r>
            <a:r>
              <a:rPr lang="en-US" sz="2700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931" y="1359000"/>
            <a:ext cx="5364069" cy="32152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3019"/>
          <a:stretch/>
        </p:blipFill>
        <p:spPr>
          <a:xfrm>
            <a:off x="6611811" y="1482323"/>
            <a:ext cx="5214307" cy="11188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63" t="37183" r="75836" b="13736"/>
          <a:stretch/>
        </p:blipFill>
        <p:spPr>
          <a:xfrm>
            <a:off x="6648970" y="2614496"/>
            <a:ext cx="1215000" cy="148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186" t="36622" b="12809"/>
          <a:stretch/>
        </p:blipFill>
        <p:spPr>
          <a:xfrm>
            <a:off x="7872972" y="2614496"/>
            <a:ext cx="3953146" cy="153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6173"/>
          <a:stretch/>
        </p:blipFill>
        <p:spPr>
          <a:xfrm>
            <a:off x="6616711" y="4105915"/>
            <a:ext cx="5214307" cy="4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4479</TotalTime>
  <Words>2575</Words>
  <Application>Microsoft Office PowerPoint</Application>
  <PresentationFormat>Широк екран</PresentationFormat>
  <Paragraphs>403</Paragraphs>
  <Slides>45</Slides>
  <Notes>19</Notes>
  <HiddenSlides>4</HiddenSlides>
  <MMClips>1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2" baseType="lpstr">
      <vt:lpstr>arial</vt:lpstr>
      <vt:lpstr>arial</vt:lpstr>
      <vt:lpstr>Calibri</vt:lpstr>
      <vt:lpstr>Consolas</vt:lpstr>
      <vt:lpstr>Wingdings</vt:lpstr>
      <vt:lpstr>Wingdings 2</vt:lpstr>
      <vt:lpstr>SoftUni</vt:lpstr>
      <vt:lpstr>Position &amp; Grid</vt:lpstr>
      <vt:lpstr>Table of Contents</vt:lpstr>
      <vt:lpstr>Have a Question?</vt:lpstr>
      <vt:lpstr>CSS Grid</vt:lpstr>
      <vt:lpstr>Grid Parts</vt:lpstr>
      <vt:lpstr>Grid Container</vt:lpstr>
      <vt:lpstr>Grid Template</vt:lpstr>
      <vt:lpstr>Grid Area and Grid Template Area</vt:lpstr>
      <vt:lpstr>Grid Area – Examples</vt:lpstr>
      <vt:lpstr>Gap</vt:lpstr>
      <vt:lpstr>repeat()</vt:lpstr>
      <vt:lpstr>FR (Fraction)</vt:lpstr>
      <vt:lpstr>Play and Learn</vt:lpstr>
      <vt:lpstr>CSS Grid – Example</vt:lpstr>
      <vt:lpstr>CSS Grid – Example</vt:lpstr>
      <vt:lpstr>Demo: CSS Grid Site Layout</vt:lpstr>
      <vt:lpstr>Specifies the Type of Positioning Method Used for an Element</vt:lpstr>
      <vt:lpstr>Position</vt:lpstr>
      <vt:lpstr>Position Static</vt:lpstr>
      <vt:lpstr>Position Relative</vt:lpstr>
      <vt:lpstr>Position Absolute</vt:lpstr>
      <vt:lpstr>Position Fixed</vt:lpstr>
      <vt:lpstr>Position Sticky</vt:lpstr>
      <vt:lpstr>Position Sticky – Example</vt:lpstr>
      <vt:lpstr>Position Sticky – Example</vt:lpstr>
      <vt:lpstr>Bottom</vt:lpstr>
      <vt:lpstr>Bottom</vt:lpstr>
      <vt:lpstr>Bottom</vt:lpstr>
      <vt:lpstr>Left</vt:lpstr>
      <vt:lpstr>Left</vt:lpstr>
      <vt:lpstr>Left</vt:lpstr>
      <vt:lpstr>Right</vt:lpstr>
      <vt:lpstr>Top</vt:lpstr>
      <vt:lpstr>Center</vt:lpstr>
      <vt:lpstr>Center</vt:lpstr>
      <vt:lpstr>Specifies the Stack order of an Element</vt:lpstr>
      <vt:lpstr>Z-index</vt:lpstr>
      <vt:lpstr>Z-index</vt:lpstr>
      <vt:lpstr>Z-index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Position and Float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29</cp:revision>
  <dcterms:created xsi:type="dcterms:W3CDTF">2018-05-23T13:08:44Z</dcterms:created>
  <dcterms:modified xsi:type="dcterms:W3CDTF">2021-09-10T09:30:55Z</dcterms:modified>
  <cp:category>computer programming;programming;software development;software engineering</cp:category>
</cp:coreProperties>
</file>