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3460750" cx="4610100"/>
  <p:notesSz cx="4610100" cy="3460750"/>
  <p:embeddedFontLst>
    <p:embeddedFont>
      <p:font typeface="Roboto"/>
      <p:regular r:id="rId21"/>
      <p:bold r:id="rId22"/>
      <p:italic r:id="rId23"/>
      <p:boldItalic r:id="rId24"/>
    </p:embeddedFon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7" roundtripDataSignature="AMtx7mhRGKMgqJ83x7rH7kABdh7HiojU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97051138e_1_195: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1b97051138e_1_195: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b83785ffc7_0_1: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1b83785ffc7_0_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b78a920c0d_0_36: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1b78a920c0d_0_36: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5fa90ec86c_0_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g15fa90ec86c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3: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23: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5c1a4b13f6_0_18: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g15c1a4b13f6_0_18: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6: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97051138e_0_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1b97051138e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83785ffc7_0_27: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b83785ffc7_0_2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97051138e_1_2: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b97051138e_1_2: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97051138e_1_29: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b97051138e_1_2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97051138e_1_91: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b97051138e_1_9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97051138e_1_124: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1b97051138e_1_124: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97051138e_1_160:notes"/>
          <p:cNvSpPr txBox="1"/>
          <p:nvPr>
            <p:ph idx="1" type="body"/>
          </p:nvPr>
        </p:nvSpPr>
        <p:spPr>
          <a:xfrm>
            <a:off x="461000" y="1643850"/>
            <a:ext cx="3688200" cy="15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1b97051138e_1_16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6"/>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6"/>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27"/>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body"/>
          </p:nvPr>
        </p:nvSpPr>
        <p:spPr>
          <a:xfrm>
            <a:off x="586295" y="1533961"/>
            <a:ext cx="3713479" cy="10007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700">
                <a:solidFill>
                  <a:schemeClr val="dk1"/>
                </a:solidFill>
                <a:latin typeface="Tahoma"/>
                <a:ea typeface="Tahoma"/>
                <a:cs typeface="Tahoma"/>
                <a:sym typeface="Tahom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8"/>
          <p:cNvSpPr txBox="1"/>
          <p:nvPr>
            <p:ph type="ctrTitle"/>
          </p:nvPr>
        </p:nvSpPr>
        <p:spPr>
          <a:xfrm>
            <a:off x="345757" y="1072832"/>
            <a:ext cx="3918585" cy="72675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 type="subTitle"/>
          </p:nvPr>
        </p:nvSpPr>
        <p:spPr>
          <a:xfrm>
            <a:off x="691515" y="1938020"/>
            <a:ext cx="3227070" cy="8651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9"/>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 type="body"/>
          </p:nvPr>
        </p:nvSpPr>
        <p:spPr>
          <a:xfrm>
            <a:off x="230505" y="795972"/>
            <a:ext cx="2005393" cy="22840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9"/>
          <p:cNvSpPr txBox="1"/>
          <p:nvPr>
            <p:ph idx="2" type="body"/>
          </p:nvPr>
        </p:nvSpPr>
        <p:spPr>
          <a:xfrm>
            <a:off x="2374201" y="795972"/>
            <a:ext cx="2005393" cy="22840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9"/>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30"/>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4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0" y="0"/>
            <a:ext cx="4608195" cy="126364"/>
          </a:xfrm>
          <a:custGeom>
            <a:rect b="b" l="l" r="r" t="t"/>
            <a:pathLst>
              <a:path extrusionOk="0" h="126364" w="4608195">
                <a:moveTo>
                  <a:pt x="4608004" y="0"/>
                </a:moveTo>
                <a:lnTo>
                  <a:pt x="0" y="0"/>
                </a:lnTo>
                <a:lnTo>
                  <a:pt x="0" y="126123"/>
                </a:lnTo>
                <a:lnTo>
                  <a:pt x="4608004" y="126123"/>
                </a:lnTo>
                <a:lnTo>
                  <a:pt x="460800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5"/>
          <p:cNvSpPr txBox="1"/>
          <p:nvPr>
            <p:ph type="title"/>
          </p:nvPr>
        </p:nvSpPr>
        <p:spPr>
          <a:xfrm>
            <a:off x="154762" y="98244"/>
            <a:ext cx="4109720" cy="2444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5"/>
          <p:cNvSpPr txBox="1"/>
          <p:nvPr>
            <p:ph idx="1" type="body"/>
          </p:nvPr>
        </p:nvSpPr>
        <p:spPr>
          <a:xfrm>
            <a:off x="586295" y="1533961"/>
            <a:ext cx="3713479" cy="10007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Tahoma"/>
                <a:ea typeface="Tahoma"/>
                <a:cs typeface="Tahoma"/>
                <a:sym typeface="Tahom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5"/>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5"/>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2" type="sldNum"/>
          </p:nvPr>
        </p:nvSpPr>
        <p:spPr>
          <a:xfrm>
            <a:off x="4298548" y="3349288"/>
            <a:ext cx="297814" cy="104139"/>
          </a:xfrm>
          <a:prstGeom prst="rect">
            <a:avLst/>
          </a:prstGeom>
          <a:noFill/>
          <a:ln>
            <a:noFill/>
          </a:ln>
        </p:spPr>
        <p:txBody>
          <a:bodyPr anchorCtr="0" anchor="t" bIns="0" lIns="0" spcFirstLastPara="1" rIns="0" wrap="square" tIns="0">
            <a:spAutoFit/>
          </a:bodyPr>
          <a:lstStyle>
            <a:lvl1pPr indent="0" lvl="0"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38100" marR="0" rtl="0" algn="l">
              <a:lnSpc>
                <a:spcPct val="114166"/>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/22</a:t>
            </a:r>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drive.google.com/file/d/1WpS-KW5L1CrRM0MlCLr4PXkscTflLIS3/view" TargetMode="External"/><Relationship Id="rId5" Type="http://schemas.openxmlformats.org/officeDocument/2006/relationships/image" Target="../media/image7.png"/><Relationship Id="rId6" Type="http://schemas.openxmlformats.org/officeDocument/2006/relationships/hyperlink" Target="https://www.pexels.com/vide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kaggle.com/datasets/msambare/fer2013" TargetMode="External"/><Relationship Id="rId4" Type="http://schemas.openxmlformats.org/officeDocument/2006/relationships/hyperlink" Target="https://www.pexels.com/videos/" TargetMode="External"/><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hyperlink" Target="https://www.kaggle.com/datasets/msambare/fer20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nvSpPr>
        <p:spPr>
          <a:xfrm>
            <a:off x="95300" y="0"/>
            <a:ext cx="645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45" name="Google Shape;45;p1"/>
          <p:cNvSpPr txBox="1"/>
          <p:nvPr/>
        </p:nvSpPr>
        <p:spPr>
          <a:xfrm>
            <a:off x="966100" y="0"/>
            <a:ext cx="1013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000000"/>
              </a:solidFill>
              <a:latin typeface="Arial"/>
              <a:ea typeface="Arial"/>
              <a:cs typeface="Arial"/>
              <a:sym typeface="Arial"/>
            </a:endParaRPr>
          </a:p>
        </p:txBody>
      </p:sp>
      <p:sp>
        <p:nvSpPr>
          <p:cNvPr id="46" name="Google Shape;46;p1"/>
          <p:cNvSpPr txBox="1"/>
          <p:nvPr/>
        </p:nvSpPr>
        <p:spPr>
          <a:xfrm>
            <a:off x="3164729" y="0"/>
            <a:ext cx="606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47" name="Google Shape;47;p1"/>
          <p:cNvSpPr txBox="1"/>
          <p:nvPr/>
        </p:nvSpPr>
        <p:spPr>
          <a:xfrm>
            <a:off x="4113281" y="0"/>
            <a:ext cx="400050"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sp>
        <p:nvSpPr>
          <p:cNvPr id="48" name="Google Shape;48;p1"/>
          <p:cNvSpPr txBox="1"/>
          <p:nvPr/>
        </p:nvSpPr>
        <p:spPr>
          <a:xfrm>
            <a:off x="1067325" y="596250"/>
            <a:ext cx="2519700" cy="603000"/>
          </a:xfrm>
          <a:prstGeom prst="rect">
            <a:avLst/>
          </a:prstGeom>
          <a:noFill/>
          <a:ln>
            <a:noFill/>
          </a:ln>
        </p:spPr>
        <p:txBody>
          <a:bodyPr anchorCtr="0" anchor="t" bIns="0" lIns="0" spcFirstLastPara="1" rIns="0" wrap="square" tIns="2525">
            <a:spAutoFit/>
          </a:bodyPr>
          <a:lstStyle/>
          <a:p>
            <a:pPr indent="0" lvl="0" marL="0" marR="0" rtl="0" algn="ctr">
              <a:lnSpc>
                <a:spcPct val="100000"/>
              </a:lnSpc>
              <a:spcBef>
                <a:spcPts val="0"/>
              </a:spcBef>
              <a:spcAft>
                <a:spcPts val="0"/>
              </a:spcAft>
              <a:buClr>
                <a:schemeClr val="dk1"/>
              </a:buClr>
              <a:buSzPts val="1100"/>
              <a:buFont typeface="Arial"/>
              <a:buNone/>
            </a:pPr>
            <a:r>
              <a:rPr b="1" lang="en-US" sz="1300">
                <a:solidFill>
                  <a:schemeClr val="lt1"/>
                </a:solidFill>
                <a:latin typeface="Georgia"/>
                <a:ea typeface="Georgia"/>
                <a:cs typeface="Georgia"/>
                <a:sym typeface="Georgia"/>
              </a:rPr>
              <a:t>Emojify</a:t>
            </a:r>
            <a:endParaRPr b="1" sz="1300">
              <a:solidFill>
                <a:schemeClr val="lt1"/>
              </a:solidFill>
              <a:latin typeface="Georgia"/>
              <a:ea typeface="Georgia"/>
              <a:cs typeface="Georgia"/>
              <a:sym typeface="Georgia"/>
            </a:endParaRPr>
          </a:p>
          <a:p>
            <a:pPr indent="0" lvl="0" marL="0" marR="0" rtl="0" algn="ctr">
              <a:lnSpc>
                <a:spcPct val="100000"/>
              </a:lnSpc>
              <a:spcBef>
                <a:spcPts val="0"/>
              </a:spcBef>
              <a:spcAft>
                <a:spcPts val="0"/>
              </a:spcAft>
              <a:buClr>
                <a:schemeClr val="dk1"/>
              </a:buClr>
              <a:buSzPts val="1100"/>
              <a:buFont typeface="Arial"/>
              <a:buNone/>
            </a:pPr>
            <a:r>
              <a:t/>
            </a:r>
            <a:endParaRPr b="1" sz="1300">
              <a:solidFill>
                <a:schemeClr val="lt1"/>
              </a:solidFill>
              <a:latin typeface="Georgia"/>
              <a:ea typeface="Georgia"/>
              <a:cs typeface="Georgia"/>
              <a:sym typeface="Georgia"/>
            </a:endParaRPr>
          </a:p>
          <a:p>
            <a:pPr indent="0" lvl="0" marL="0" marR="0" rtl="0" algn="ctr">
              <a:lnSpc>
                <a:spcPct val="100000"/>
              </a:lnSpc>
              <a:spcBef>
                <a:spcPts val="0"/>
              </a:spcBef>
              <a:spcAft>
                <a:spcPts val="0"/>
              </a:spcAft>
              <a:buClr>
                <a:schemeClr val="dk1"/>
              </a:buClr>
              <a:buSzPts val="1100"/>
              <a:buFont typeface="Arial"/>
              <a:buNone/>
            </a:pPr>
            <a:r>
              <a:rPr b="1" lang="en-US" sz="1300">
                <a:solidFill>
                  <a:schemeClr val="lt1"/>
                </a:solidFill>
                <a:latin typeface="Georgia"/>
                <a:ea typeface="Georgia"/>
                <a:cs typeface="Georgia"/>
                <a:sym typeface="Georgia"/>
              </a:rPr>
              <a:t>Emotion Detector</a:t>
            </a:r>
            <a:endParaRPr b="1" sz="1300">
              <a:solidFill>
                <a:schemeClr val="lt1"/>
              </a:solidFill>
              <a:latin typeface="Georgia"/>
              <a:ea typeface="Georgia"/>
              <a:cs typeface="Georgia"/>
              <a:sym typeface="Georgia"/>
            </a:endParaRPr>
          </a:p>
        </p:txBody>
      </p:sp>
      <p:sp>
        <p:nvSpPr>
          <p:cNvPr id="49" name="Google Shape;49;p1"/>
          <p:cNvSpPr txBox="1"/>
          <p:nvPr/>
        </p:nvSpPr>
        <p:spPr>
          <a:xfrm>
            <a:off x="491325" y="1396825"/>
            <a:ext cx="3671700" cy="1926600"/>
          </a:xfrm>
          <a:prstGeom prst="rect">
            <a:avLst/>
          </a:prstGeom>
          <a:noFill/>
          <a:ln>
            <a:noFill/>
          </a:ln>
        </p:spPr>
        <p:txBody>
          <a:bodyPr anchorCtr="0" anchor="t" bIns="0" lIns="0" spcFirstLastPara="1" rIns="0" wrap="square" tIns="27925">
            <a:spAutoFit/>
          </a:bodyPr>
          <a:lstStyle/>
          <a:p>
            <a:pPr indent="457200" lvl="0" marL="0" marR="631190" rtl="0" algn="ctr">
              <a:lnSpc>
                <a:spcPct val="102600"/>
              </a:lnSpc>
              <a:spcBef>
                <a:spcPts val="0"/>
              </a:spcBef>
              <a:spcAft>
                <a:spcPts val="0"/>
              </a:spcAft>
              <a:buClr>
                <a:srgbClr val="000000"/>
              </a:buClr>
              <a:buSzPts val="1100"/>
              <a:buFont typeface="Arial"/>
              <a:buNone/>
            </a:pPr>
            <a:r>
              <a:rPr b="0" i="0" lang="en-US" sz="1100" u="none" cap="none" strike="noStrike">
                <a:solidFill>
                  <a:srgbClr val="000000"/>
                </a:solidFill>
                <a:latin typeface="Tahoma"/>
                <a:ea typeface="Tahoma"/>
                <a:cs typeface="Tahoma"/>
                <a:sym typeface="Tahoma"/>
              </a:rPr>
              <a:t>Machine Learning (IE 406)</a:t>
            </a:r>
            <a:endParaRPr b="0" i="0" sz="1100" u="none"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rPr b="0" i="0" lang="en-US" sz="1100" u="none" cap="none" strike="noStrike">
                <a:solidFill>
                  <a:srgbClr val="000000"/>
                </a:solidFill>
                <a:latin typeface="Tahoma"/>
                <a:ea typeface="Tahoma"/>
                <a:cs typeface="Tahoma"/>
                <a:sym typeface="Tahoma"/>
              </a:rPr>
              <a:t>(Group-</a:t>
            </a:r>
            <a:r>
              <a:rPr lang="en-US" sz="1100">
                <a:latin typeface="Tahoma"/>
                <a:ea typeface="Tahoma"/>
                <a:cs typeface="Tahoma"/>
                <a:sym typeface="Tahoma"/>
              </a:rPr>
              <a:t>1</a:t>
            </a:r>
            <a:r>
              <a:rPr b="0" i="0" lang="en-US" sz="1100" u="none" cap="none" strike="noStrike">
                <a:solidFill>
                  <a:srgbClr val="000000"/>
                </a:solidFill>
                <a:latin typeface="Tahoma"/>
                <a:ea typeface="Tahoma"/>
                <a:cs typeface="Tahoma"/>
                <a:sym typeface="Tahoma"/>
              </a:rPr>
              <a:t>)</a:t>
            </a:r>
            <a:endParaRPr b="0" i="0" sz="1100" u="none" cap="none" strike="noStrike">
              <a:solidFill>
                <a:srgbClr val="000000"/>
              </a:solidFill>
              <a:latin typeface="Tahoma"/>
              <a:ea typeface="Tahoma"/>
              <a:cs typeface="Tahoma"/>
              <a:sym typeface="Tahoma"/>
            </a:endParaRPr>
          </a:p>
          <a:p>
            <a:pPr indent="0" lvl="0" marL="0" marR="631190" rtl="0" algn="l">
              <a:lnSpc>
                <a:spcPct val="102600"/>
              </a:lnSpc>
              <a:spcBef>
                <a:spcPts val="0"/>
              </a:spcBef>
              <a:spcAft>
                <a:spcPts val="0"/>
              </a:spcAft>
              <a:buClr>
                <a:srgbClr val="000000"/>
              </a:buClr>
              <a:buSzPts val="1100"/>
              <a:buFont typeface="Arial"/>
              <a:buNone/>
            </a:pPr>
            <a:r>
              <a:rPr b="0" i="0" lang="en-US" sz="1100" u="none" cap="none" strike="noStrike">
                <a:solidFill>
                  <a:srgbClr val="000000"/>
                </a:solidFill>
                <a:latin typeface="Tahoma"/>
                <a:ea typeface="Tahoma"/>
                <a:cs typeface="Tahoma"/>
                <a:sym typeface="Tahoma"/>
              </a:rPr>
              <a:t> </a:t>
            </a:r>
            <a:endParaRPr b="0" i="0" sz="1100" u="none"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rPr b="0" i="0" lang="en-US" sz="900" u="sng" cap="none" strike="noStrike">
                <a:solidFill>
                  <a:srgbClr val="000000"/>
                </a:solidFill>
                <a:latin typeface="Tahoma"/>
                <a:ea typeface="Tahoma"/>
                <a:cs typeface="Tahoma"/>
                <a:sym typeface="Tahoma"/>
              </a:rPr>
              <a:t>Instructor - Prof. M V Joshi</a:t>
            </a:r>
            <a:endParaRPr b="0" i="0" sz="900" u="sng"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t/>
            </a:r>
            <a:endParaRPr b="0" i="0" sz="900" u="sng" cap="none" strike="noStrike">
              <a:solidFill>
                <a:srgbClr val="000000"/>
              </a:solidFill>
              <a:latin typeface="Tahoma"/>
              <a:ea typeface="Tahoma"/>
              <a:cs typeface="Tahoma"/>
              <a:sym typeface="Tahoma"/>
            </a:endParaRPr>
          </a:p>
          <a:p>
            <a:pPr indent="457200" lvl="0" marL="0" marR="631190" rtl="0" algn="ctr">
              <a:lnSpc>
                <a:spcPct val="102600"/>
              </a:lnSpc>
              <a:spcBef>
                <a:spcPts val="0"/>
              </a:spcBef>
              <a:spcAft>
                <a:spcPts val="0"/>
              </a:spcAft>
              <a:buClr>
                <a:schemeClr val="dk1"/>
              </a:buClr>
              <a:buSzPts val="1100"/>
              <a:buFont typeface="Arial"/>
              <a:buNone/>
            </a:pPr>
            <a:r>
              <a:rPr lang="en-US" sz="900">
                <a:solidFill>
                  <a:schemeClr val="dk1"/>
                </a:solidFill>
                <a:latin typeface="Tahoma"/>
                <a:ea typeface="Tahoma"/>
                <a:cs typeface="Tahoma"/>
                <a:sym typeface="Tahoma"/>
              </a:rPr>
              <a:t>Kalp Pandya - 202001466</a:t>
            </a:r>
            <a:endParaRPr sz="900">
              <a:solidFill>
                <a:schemeClr val="dk1"/>
              </a:solidFill>
              <a:latin typeface="Tahoma"/>
              <a:ea typeface="Tahoma"/>
              <a:cs typeface="Tahoma"/>
              <a:sym typeface="Tahoma"/>
            </a:endParaRPr>
          </a:p>
          <a:p>
            <a:pPr indent="457200" lvl="0" marL="0" marR="631190" rtl="0" algn="ctr">
              <a:lnSpc>
                <a:spcPct val="102600"/>
              </a:lnSpc>
              <a:spcBef>
                <a:spcPts val="0"/>
              </a:spcBef>
              <a:spcAft>
                <a:spcPts val="0"/>
              </a:spcAft>
              <a:buClr>
                <a:schemeClr val="dk1"/>
              </a:buClr>
              <a:buSzPts val="1100"/>
              <a:buFont typeface="Arial"/>
              <a:buNone/>
            </a:pPr>
            <a:r>
              <a:rPr lang="en-US" sz="900">
                <a:solidFill>
                  <a:schemeClr val="dk1"/>
                </a:solidFill>
                <a:latin typeface="Tahoma"/>
                <a:ea typeface="Tahoma"/>
                <a:cs typeface="Tahoma"/>
                <a:sym typeface="Tahoma"/>
              </a:rPr>
              <a:t>Jay Grover - 202001467</a:t>
            </a:r>
            <a:endParaRPr sz="900">
              <a:solidFill>
                <a:schemeClr val="dk1"/>
              </a:solidFill>
              <a:latin typeface="Tahoma"/>
              <a:ea typeface="Tahoma"/>
              <a:cs typeface="Tahoma"/>
              <a:sym typeface="Tahoma"/>
            </a:endParaRPr>
          </a:p>
          <a:p>
            <a:pPr indent="457200" lvl="0" marL="0" marR="631190" rtl="0" algn="ctr">
              <a:lnSpc>
                <a:spcPct val="1026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0" lvl="0" marL="120013" marR="160020" rtl="0" algn="ctr">
              <a:lnSpc>
                <a:spcPct val="118750"/>
              </a:lnSpc>
              <a:spcBef>
                <a:spcPts val="0"/>
              </a:spcBef>
              <a:spcAft>
                <a:spcPts val="0"/>
              </a:spcAft>
              <a:buClr>
                <a:srgbClr val="000000"/>
              </a:buClr>
              <a:buSzPts val="800"/>
              <a:buFont typeface="Arial"/>
              <a:buNone/>
            </a:pPr>
            <a:r>
              <a:rPr b="0" i="0" lang="en-US" sz="800" u="none" cap="none" strike="noStrike">
                <a:solidFill>
                  <a:srgbClr val="000000"/>
                </a:solidFill>
                <a:latin typeface="Tahoma"/>
                <a:ea typeface="Tahoma"/>
                <a:cs typeface="Tahoma"/>
                <a:sym typeface="Tahoma"/>
              </a:rPr>
              <a:t>Dhirubhai Ambani Institute of Information and Communication Technology  (DA-IICT), Gandhinagar, Gujarat</a:t>
            </a:r>
            <a:endParaRPr b="0" i="0" sz="800" u="none" cap="none" strike="noStrike">
              <a:solidFill>
                <a:srgbClr val="000000"/>
              </a:solidFill>
              <a:latin typeface="Tahoma"/>
              <a:ea typeface="Tahoma"/>
              <a:cs typeface="Tahoma"/>
              <a:sym typeface="Tahoma"/>
            </a:endParaRPr>
          </a:p>
          <a:p>
            <a:pPr indent="0" lvl="0" marL="0" marR="0" rtl="0" algn="ctr">
              <a:lnSpc>
                <a:spcPct val="100000"/>
              </a:lnSpc>
              <a:spcBef>
                <a:spcPts val="3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a:p>
            <a:pPr indent="0" lvl="0" marL="0" marR="3810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ahoma"/>
              <a:ea typeface="Tahoma"/>
              <a:cs typeface="Tahoma"/>
              <a:sym typeface="Tahoma"/>
            </a:endParaRPr>
          </a:p>
        </p:txBody>
      </p:sp>
      <p:grpSp>
        <p:nvGrpSpPr>
          <p:cNvPr id="50" name="Google Shape;50;p1"/>
          <p:cNvGrpSpPr/>
          <p:nvPr/>
        </p:nvGrpSpPr>
        <p:grpSpPr>
          <a:xfrm>
            <a:off x="0" y="3342919"/>
            <a:ext cx="4608410" cy="113664"/>
            <a:chOff x="0" y="3342919"/>
            <a:chExt cx="4608410" cy="113664"/>
          </a:xfrm>
        </p:grpSpPr>
        <p:sp>
          <p:nvSpPr>
            <p:cNvPr id="51" name="Google Shape;51;p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3" name="Google Shape;53;p1"/>
          <p:cNvSpPr txBox="1"/>
          <p:nvPr>
            <p:ph idx="10" type="dt"/>
          </p:nvPr>
        </p:nvSpPr>
        <p:spPr>
          <a:xfrm>
            <a:off x="337131" y="3349300"/>
            <a:ext cx="791400" cy="1977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 November 14, 2022</a:t>
            </a:r>
            <a:endParaRPr/>
          </a:p>
          <a:p>
            <a:pPr indent="0" lvl="0" marL="12700" rtl="0" algn="l">
              <a:lnSpc>
                <a:spcPct val="114166"/>
              </a:lnSpc>
              <a:spcBef>
                <a:spcPts val="0"/>
              </a:spcBef>
              <a:spcAft>
                <a:spcPts val="0"/>
              </a:spcAft>
              <a:buSzPts val="1400"/>
              <a:buNone/>
            </a:pPr>
            <a:r>
              <a:t/>
            </a:r>
            <a:endParaRPr/>
          </a:p>
        </p:txBody>
      </p:sp>
      <p:sp>
        <p:nvSpPr>
          <p:cNvPr id="54" name="Google Shape;54;p1"/>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55" name="Google Shape;55;p1"/>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56" name="Google Shape;56;p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grpSp>
        <p:nvGrpSpPr>
          <p:cNvPr id="57" name="Google Shape;57;p1"/>
          <p:cNvGrpSpPr/>
          <p:nvPr/>
        </p:nvGrpSpPr>
        <p:grpSpPr>
          <a:xfrm>
            <a:off x="0" y="3342919"/>
            <a:ext cx="4608410" cy="113664"/>
            <a:chOff x="0" y="3342919"/>
            <a:chExt cx="4608410" cy="113664"/>
          </a:xfrm>
        </p:grpSpPr>
        <p:sp>
          <p:nvSpPr>
            <p:cNvPr id="58" name="Google Shape;58;p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0" name="Google Shape;60;p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grpSp>
        <p:nvGrpSpPr>
          <p:cNvPr id="61" name="Google Shape;61;p1"/>
          <p:cNvGrpSpPr/>
          <p:nvPr/>
        </p:nvGrpSpPr>
        <p:grpSpPr>
          <a:xfrm>
            <a:off x="306975" y="418939"/>
            <a:ext cx="4040404" cy="910250"/>
            <a:chOff x="309193" y="395553"/>
            <a:chExt cx="4040404" cy="871386"/>
          </a:xfrm>
        </p:grpSpPr>
        <p:sp>
          <p:nvSpPr>
            <p:cNvPr id="62" name="Google Shape;62;p1"/>
            <p:cNvSpPr/>
            <p:nvPr/>
          </p:nvSpPr>
          <p:spPr>
            <a:xfrm>
              <a:off x="309193" y="395553"/>
              <a:ext cx="3989704" cy="82550"/>
            </a:xfrm>
            <a:custGeom>
              <a:rect b="b" l="l" r="r" t="t"/>
              <a:pathLst>
                <a:path extrusionOk="0" h="82550" w="3989704">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3">
              <a:alphaModFix/>
            </a:blip>
            <a:srcRect b="0" l="0" r="0" t="0"/>
            <a:stretch/>
          </p:blipFill>
          <p:spPr>
            <a:xfrm>
              <a:off x="359994" y="1165339"/>
              <a:ext cx="101600" cy="101600"/>
            </a:xfrm>
            <a:prstGeom prst="rect">
              <a:avLst/>
            </a:prstGeom>
            <a:noFill/>
            <a:ln>
              <a:noFill/>
            </a:ln>
          </p:spPr>
        </p:pic>
        <p:pic>
          <p:nvPicPr>
            <p:cNvPr id="64" name="Google Shape;64;p1"/>
            <p:cNvPicPr preferRelativeResize="0"/>
            <p:nvPr/>
          </p:nvPicPr>
          <p:blipFill rotWithShape="1">
            <a:blip r:embed="rId4">
              <a:alphaModFix/>
            </a:blip>
            <a:srcRect b="0" l="0" r="0" t="0"/>
            <a:stretch/>
          </p:blipFill>
          <p:spPr>
            <a:xfrm>
              <a:off x="410794" y="1152639"/>
              <a:ext cx="3938803" cy="114300"/>
            </a:xfrm>
            <a:prstGeom prst="rect">
              <a:avLst/>
            </a:prstGeom>
            <a:noFill/>
            <a:ln>
              <a:noFill/>
            </a:ln>
          </p:spPr>
        </p:pic>
        <p:pic>
          <p:nvPicPr>
            <p:cNvPr id="65" name="Google Shape;65;p1"/>
            <p:cNvPicPr preferRelativeResize="0"/>
            <p:nvPr/>
          </p:nvPicPr>
          <p:blipFill rotWithShape="1">
            <a:blip r:embed="rId5">
              <a:alphaModFix/>
            </a:blip>
            <a:srcRect b="0" l="0" r="0" t="0"/>
            <a:stretch/>
          </p:blipFill>
          <p:spPr>
            <a:xfrm>
              <a:off x="4298846" y="446112"/>
              <a:ext cx="50751" cy="719226"/>
            </a:xfrm>
            <a:prstGeom prst="rect">
              <a:avLst/>
            </a:prstGeom>
            <a:noFill/>
            <a:ln>
              <a:noFill/>
            </a:ln>
          </p:spPr>
        </p:pic>
        <p:sp>
          <p:nvSpPr>
            <p:cNvPr id="66" name="Google Shape;66;p1"/>
            <p:cNvSpPr/>
            <p:nvPr/>
          </p:nvSpPr>
          <p:spPr>
            <a:xfrm>
              <a:off x="309193" y="439975"/>
              <a:ext cx="3989704" cy="776605"/>
            </a:xfrm>
            <a:custGeom>
              <a:rect b="b" l="l" r="r" t="t"/>
              <a:pathLst>
                <a:path extrusionOk="0" h="776605" w="3989704">
                  <a:moveTo>
                    <a:pt x="3989652" y="0"/>
                  </a:moveTo>
                  <a:lnTo>
                    <a:pt x="0" y="0"/>
                  </a:lnTo>
                  <a:lnTo>
                    <a:pt x="0" y="725363"/>
                  </a:lnTo>
                  <a:lnTo>
                    <a:pt x="4008" y="745088"/>
                  </a:lnTo>
                  <a:lnTo>
                    <a:pt x="14922" y="761241"/>
                  </a:lnTo>
                  <a:lnTo>
                    <a:pt x="31075" y="772155"/>
                  </a:lnTo>
                  <a:lnTo>
                    <a:pt x="50800" y="776163"/>
                  </a:lnTo>
                  <a:lnTo>
                    <a:pt x="3938852" y="776163"/>
                  </a:lnTo>
                  <a:lnTo>
                    <a:pt x="3958576" y="772155"/>
                  </a:lnTo>
                  <a:lnTo>
                    <a:pt x="3974729" y="761241"/>
                  </a:lnTo>
                  <a:lnTo>
                    <a:pt x="3985644" y="745088"/>
                  </a:lnTo>
                  <a:lnTo>
                    <a:pt x="3989652" y="725363"/>
                  </a:lnTo>
                  <a:lnTo>
                    <a:pt x="3989652"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p1"/>
            <p:cNvSpPr/>
            <p:nvPr/>
          </p:nvSpPr>
          <p:spPr>
            <a:xfrm>
              <a:off x="4298846" y="484213"/>
              <a:ext cx="0" cy="700405"/>
            </a:xfrm>
            <a:custGeom>
              <a:rect b="b" l="l" r="r" t="t"/>
              <a:pathLst>
                <a:path extrusionOk="0" h="700405" w="120000">
                  <a:moveTo>
                    <a:pt x="0" y="700176"/>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1"/>
            <p:cNvSpPr/>
            <p:nvPr/>
          </p:nvSpPr>
          <p:spPr>
            <a:xfrm>
              <a:off x="4298846" y="471512"/>
              <a:ext cx="0" cy="12700"/>
            </a:xfrm>
            <a:custGeom>
              <a:rect b="b" l="l" r="r" t="t"/>
              <a:pathLst>
                <a:path extrusionOk="0" h="12700" w="120000">
                  <a:moveTo>
                    <a:pt x="0" y="12700"/>
                  </a:moveTo>
                  <a:lnTo>
                    <a:pt x="0" y="0"/>
                  </a:lnTo>
                </a:path>
              </a:pathLst>
            </a:custGeom>
            <a:noFill/>
            <a:ln cap="flat" cmpd="sng" w="9525">
              <a:solidFill>
                <a:srgbClr val="AFAFA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
            <p:cNvSpPr/>
            <p:nvPr/>
          </p:nvSpPr>
          <p:spPr>
            <a:xfrm>
              <a:off x="4298846" y="458812"/>
              <a:ext cx="0" cy="12700"/>
            </a:xfrm>
            <a:custGeom>
              <a:rect b="b" l="l" r="r" t="t"/>
              <a:pathLst>
                <a:path extrusionOk="0" h="12700" w="120000">
                  <a:moveTo>
                    <a:pt x="0" y="12700"/>
                  </a:moveTo>
                  <a:lnTo>
                    <a:pt x="0" y="0"/>
                  </a:lnTo>
                </a:path>
              </a:pathLst>
            </a:custGeom>
            <a:noFill/>
            <a:ln cap="flat" cmpd="sng" w="9525">
              <a:solidFill>
                <a:srgbClr val="CECEC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
            <p:cNvSpPr/>
            <p:nvPr/>
          </p:nvSpPr>
          <p:spPr>
            <a:xfrm>
              <a:off x="4298846" y="446112"/>
              <a:ext cx="0" cy="12700"/>
            </a:xfrm>
            <a:custGeom>
              <a:rect b="b" l="l" r="r" t="t"/>
              <a:pathLst>
                <a:path extrusionOk="0" h="12700" w="120000">
                  <a:moveTo>
                    <a:pt x="0" y="12700"/>
                  </a:moveTo>
                  <a:lnTo>
                    <a:pt x="0" y="0"/>
                  </a:lnTo>
                </a:path>
              </a:pathLst>
            </a:custGeom>
            <a:noFill/>
            <a:ln cap="flat" cmpd="sng" w="9525">
              <a:solidFill>
                <a:srgbClr val="EFEFE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1" name="Google Shape;71;p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72" name="Google Shape;72;p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73" name="Google Shape;73;p1"/>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i="0" sz="100" u="none" cap="none" strike="noStrike">
              <a:solidFill>
                <a:srgbClr val="000000"/>
              </a:solidFill>
            </a:endParaRPr>
          </a:p>
        </p:txBody>
      </p:sp>
      <p:sp>
        <p:nvSpPr>
          <p:cNvPr id="74" name="Google Shape;74;p1"/>
          <p:cNvSpPr txBox="1"/>
          <p:nvPr/>
        </p:nvSpPr>
        <p:spPr>
          <a:xfrm>
            <a:off x="491325" y="535525"/>
            <a:ext cx="354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Tahoma"/>
                <a:ea typeface="Tahoma"/>
                <a:cs typeface="Tahoma"/>
                <a:sym typeface="Tahoma"/>
              </a:rPr>
              <a:t>Emojify:</a:t>
            </a:r>
            <a:endParaRPr sz="1600">
              <a:solidFill>
                <a:schemeClr val="lt1"/>
              </a:solidFill>
              <a:latin typeface="Tahoma"/>
              <a:ea typeface="Tahoma"/>
              <a:cs typeface="Tahoma"/>
              <a:sym typeface="Tahoma"/>
            </a:endParaRPr>
          </a:p>
          <a:p>
            <a:pPr indent="0" lvl="0" marL="0" rtl="0" algn="ctr">
              <a:spcBef>
                <a:spcPts val="0"/>
              </a:spcBef>
              <a:spcAft>
                <a:spcPts val="0"/>
              </a:spcAft>
              <a:buNone/>
            </a:pPr>
            <a:r>
              <a:rPr lang="en-US" sz="1600">
                <a:solidFill>
                  <a:schemeClr val="lt1"/>
                </a:solidFill>
                <a:latin typeface="Tahoma"/>
                <a:ea typeface="Tahoma"/>
                <a:cs typeface="Tahoma"/>
                <a:sym typeface="Tahoma"/>
              </a:rPr>
              <a:t>Emotion Detector</a:t>
            </a:r>
            <a:endParaRPr sz="1600">
              <a:solidFill>
                <a:schemeClr val="lt1"/>
              </a:solidFill>
              <a:latin typeface="Tahoma"/>
              <a:ea typeface="Tahoma"/>
              <a:cs typeface="Tahoma"/>
              <a:sym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b97051138e_1_195"/>
          <p:cNvSpPr txBox="1"/>
          <p:nvPr/>
        </p:nvSpPr>
        <p:spPr>
          <a:xfrm>
            <a:off x="95300" y="0"/>
            <a:ext cx="5796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30" name="Google Shape;330;g1b97051138e_1_195"/>
          <p:cNvSpPr txBox="1"/>
          <p:nvPr/>
        </p:nvSpPr>
        <p:spPr>
          <a:xfrm>
            <a:off x="1099301" y="0"/>
            <a:ext cx="1124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31" name="Google Shape;331;g1b97051138e_1_195"/>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Results</a:t>
            </a:r>
            <a:endParaRPr b="0" i="0" sz="600" u="none" cap="none" strike="noStrike">
              <a:solidFill>
                <a:schemeClr val="lt1"/>
              </a:solidFill>
              <a:latin typeface="Arial"/>
              <a:ea typeface="Arial"/>
              <a:cs typeface="Arial"/>
              <a:sym typeface="Arial"/>
            </a:endParaRPr>
          </a:p>
        </p:txBody>
      </p:sp>
      <p:sp>
        <p:nvSpPr>
          <p:cNvPr id="332" name="Google Shape;332;g1b97051138e_1_195"/>
          <p:cNvSpPr txBox="1"/>
          <p:nvPr/>
        </p:nvSpPr>
        <p:spPr>
          <a:xfrm>
            <a:off x="3164728"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333" name="Google Shape;333;g1b97051138e_1_195"/>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34" name="Google Shape;334;g1b97051138e_1_195"/>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35" name="Google Shape;335;g1b97051138e_1_195"/>
          <p:cNvSpPr txBox="1"/>
          <p:nvPr/>
        </p:nvSpPr>
        <p:spPr>
          <a:xfrm>
            <a:off x="95312" y="138794"/>
            <a:ext cx="4107300" cy="232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Final Confusion Matrix</a:t>
            </a:r>
            <a:endParaRPr b="0" i="0" sz="1000" u="none" cap="none" strike="noStrike">
              <a:solidFill>
                <a:srgbClr val="000000"/>
              </a:solidFill>
              <a:latin typeface="Tahoma"/>
              <a:ea typeface="Tahoma"/>
              <a:cs typeface="Tahoma"/>
              <a:sym typeface="Tahoma"/>
            </a:endParaRPr>
          </a:p>
        </p:txBody>
      </p:sp>
      <p:grpSp>
        <p:nvGrpSpPr>
          <p:cNvPr id="336" name="Google Shape;336;g1b97051138e_1_195"/>
          <p:cNvGrpSpPr/>
          <p:nvPr/>
        </p:nvGrpSpPr>
        <p:grpSpPr>
          <a:xfrm>
            <a:off x="0" y="3342919"/>
            <a:ext cx="4608410" cy="113664"/>
            <a:chOff x="0" y="3342919"/>
            <a:chExt cx="4608410" cy="113664"/>
          </a:xfrm>
        </p:grpSpPr>
        <p:sp>
          <p:nvSpPr>
            <p:cNvPr id="337" name="Google Shape;337;g1b97051138e_1_195"/>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g1b97051138e_1_195"/>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9" name="Google Shape;339;g1b97051138e_1_195"/>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40" name="Google Shape;340;g1b97051138e_1_195"/>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41" name="Google Shape;341;g1b97051138e_1_195"/>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Susolution</a:t>
            </a:r>
            <a:endParaRPr b="0" i="0" sz="600" u="none" cap="none" strike="noStrike">
              <a:solidFill>
                <a:srgbClr val="000000"/>
              </a:solidFill>
              <a:latin typeface="Arial"/>
              <a:ea typeface="Arial"/>
              <a:cs typeface="Arial"/>
              <a:sym typeface="Arial"/>
            </a:endParaRPr>
          </a:p>
        </p:txBody>
      </p:sp>
      <p:sp>
        <p:nvSpPr>
          <p:cNvPr id="342" name="Google Shape;342;g1b97051138e_1_195"/>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/22</a:t>
            </a:r>
            <a:endParaRPr/>
          </a:p>
        </p:txBody>
      </p:sp>
      <p:grpSp>
        <p:nvGrpSpPr>
          <p:cNvPr id="343" name="Google Shape;343;g1b97051138e_1_195"/>
          <p:cNvGrpSpPr/>
          <p:nvPr/>
        </p:nvGrpSpPr>
        <p:grpSpPr>
          <a:xfrm>
            <a:off x="0" y="3342919"/>
            <a:ext cx="4608410" cy="113664"/>
            <a:chOff x="0" y="3342919"/>
            <a:chExt cx="4608410" cy="113664"/>
          </a:xfrm>
        </p:grpSpPr>
        <p:sp>
          <p:nvSpPr>
            <p:cNvPr id="344" name="Google Shape;344;g1b97051138e_1_195"/>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g1b97051138e_1_195"/>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46" name="Google Shape;346;g1b97051138e_1_195"/>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47" name="Google Shape;347;g1b97051138e_1_195"/>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48" name="Google Shape;348;g1b97051138e_1_195"/>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grpSp>
        <p:nvGrpSpPr>
          <p:cNvPr id="349" name="Google Shape;349;g1b97051138e_1_195"/>
          <p:cNvGrpSpPr/>
          <p:nvPr/>
        </p:nvGrpSpPr>
        <p:grpSpPr>
          <a:xfrm>
            <a:off x="0" y="3342919"/>
            <a:ext cx="4608410" cy="113664"/>
            <a:chOff x="0" y="3342919"/>
            <a:chExt cx="4608410" cy="113664"/>
          </a:xfrm>
        </p:grpSpPr>
        <p:sp>
          <p:nvSpPr>
            <p:cNvPr id="350" name="Google Shape;350;g1b97051138e_1_195"/>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g1b97051138e_1_195"/>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52" name="Google Shape;352;g1b97051138e_1_195"/>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53" name="Google Shape;353;g1b97051138e_1_195"/>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54" name="Google Shape;354;g1b97051138e_1_195"/>
          <p:cNvSpPr txBox="1"/>
          <p:nvPr/>
        </p:nvSpPr>
        <p:spPr>
          <a:xfrm>
            <a:off x="2339325" y="3353550"/>
            <a:ext cx="21381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r>
              <a:rPr b="1" i="0" lang="en-US" sz="600" u="none" cap="none" strike="noStrike">
                <a:solidFill>
                  <a:schemeClr val="lt1"/>
                </a:solidFill>
                <a:latin typeface="Arial"/>
                <a:ea typeface="Arial"/>
                <a:cs typeface="Arial"/>
                <a:sym typeface="Arial"/>
              </a:rPr>
              <a:t> 		     10/1</a:t>
            </a:r>
            <a:r>
              <a:rPr b="1" lang="en-US" sz="600">
                <a:solidFill>
                  <a:schemeClr val="lt1"/>
                </a:solidFill>
              </a:rPr>
              <a:t>5</a:t>
            </a:r>
            <a:endParaRPr b="0" i="0" sz="600" u="none" cap="none" strike="noStrike">
              <a:solidFill>
                <a:srgbClr val="000000"/>
              </a:solidFill>
              <a:latin typeface="Arial"/>
              <a:ea typeface="Arial"/>
              <a:cs typeface="Arial"/>
              <a:sym typeface="Arial"/>
            </a:endParaRPr>
          </a:p>
        </p:txBody>
      </p:sp>
      <p:pic>
        <p:nvPicPr>
          <p:cNvPr id="355" name="Google Shape;355;g1b97051138e_1_195"/>
          <p:cNvPicPr preferRelativeResize="0"/>
          <p:nvPr/>
        </p:nvPicPr>
        <p:blipFill>
          <a:blip r:embed="rId4">
            <a:alphaModFix/>
          </a:blip>
          <a:stretch>
            <a:fillRect/>
          </a:stretch>
        </p:blipFill>
        <p:spPr>
          <a:xfrm>
            <a:off x="310175" y="448350"/>
            <a:ext cx="2304251" cy="2376142"/>
          </a:xfrm>
          <a:prstGeom prst="rect">
            <a:avLst/>
          </a:prstGeom>
          <a:noFill/>
          <a:ln>
            <a:noFill/>
          </a:ln>
        </p:spPr>
      </p:pic>
      <p:sp>
        <p:nvSpPr>
          <p:cNvPr id="356" name="Google Shape;356;g1b97051138e_1_195"/>
          <p:cNvSpPr txBox="1"/>
          <p:nvPr/>
        </p:nvSpPr>
        <p:spPr>
          <a:xfrm>
            <a:off x="2847900" y="757050"/>
            <a:ext cx="149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ahoma"/>
                <a:ea typeface="Tahoma"/>
                <a:cs typeface="Tahoma"/>
                <a:sym typeface="Tahoma"/>
              </a:rPr>
              <a:t>We can see that we are most </a:t>
            </a:r>
            <a:r>
              <a:rPr lang="en-US" sz="1200">
                <a:latin typeface="Tahoma"/>
                <a:ea typeface="Tahoma"/>
                <a:cs typeface="Tahoma"/>
                <a:sym typeface="Tahoma"/>
              </a:rPr>
              <a:t>confident</a:t>
            </a:r>
            <a:r>
              <a:rPr lang="en-US" sz="1200">
                <a:latin typeface="Tahoma"/>
                <a:ea typeface="Tahoma"/>
                <a:cs typeface="Tahoma"/>
                <a:sym typeface="Tahoma"/>
              </a:rPr>
              <a:t> in class happy. </a:t>
            </a:r>
            <a:endParaRPr sz="1200">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b83785ffc7_0_1"/>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62" name="Google Shape;362;g1b83785ffc7_0_1"/>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Proposed approach</a:t>
            </a:r>
            <a:endParaRPr b="0" i="0" sz="600" u="none" cap="none" strike="noStrike">
              <a:solidFill>
                <a:schemeClr val="lt1"/>
              </a:solidFill>
              <a:latin typeface="Arial"/>
              <a:ea typeface="Arial"/>
              <a:cs typeface="Arial"/>
              <a:sym typeface="Arial"/>
            </a:endParaRPr>
          </a:p>
        </p:txBody>
      </p:sp>
      <p:sp>
        <p:nvSpPr>
          <p:cNvPr id="363" name="Google Shape;363;g1b83785ffc7_0_1"/>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364" name="Google Shape;364;g1b83785ffc7_0_1"/>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2E2E2E"/>
                </a:solidFill>
                <a:latin typeface="Arial"/>
                <a:ea typeface="Arial"/>
                <a:cs typeface="Arial"/>
                <a:sym typeface="Arial"/>
              </a:rPr>
              <a:t>Conclusion</a:t>
            </a:r>
            <a:endParaRPr b="0" i="0" sz="600" u="none" cap="none" strike="noStrike">
              <a:solidFill>
                <a:srgbClr val="2E2E2E"/>
              </a:solidFill>
              <a:latin typeface="Arial"/>
              <a:ea typeface="Arial"/>
              <a:cs typeface="Arial"/>
              <a:sym typeface="Arial"/>
            </a:endParaRPr>
          </a:p>
        </p:txBody>
      </p:sp>
      <p:sp>
        <p:nvSpPr>
          <p:cNvPr id="365" name="Google Shape;365;g1b83785ffc7_0_1"/>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66" name="Google Shape;366;g1b83785ffc7_0_1"/>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67" name="Google Shape;367;g1b83785ffc7_0_1"/>
          <p:cNvSpPr txBox="1"/>
          <p:nvPr/>
        </p:nvSpPr>
        <p:spPr>
          <a:xfrm>
            <a:off x="298700" y="484022"/>
            <a:ext cx="3961500" cy="155700"/>
          </a:xfrm>
          <a:prstGeom prst="rect">
            <a:avLst/>
          </a:prstGeom>
          <a:noFill/>
          <a:ln>
            <a:noFill/>
          </a:ln>
        </p:spPr>
        <p:txBody>
          <a:bodyPr anchorCtr="0" anchor="t" bIns="0" lIns="0" spcFirstLastPara="1" rIns="0" wrap="square" tIns="17125">
            <a:spAutoFit/>
          </a:bodyPr>
          <a:lstStyle/>
          <a:p>
            <a:pPr indent="0" lvl="0" marL="0" marR="0" rtl="0" algn="l">
              <a:lnSpc>
                <a:spcPct val="115000"/>
              </a:lnSpc>
              <a:spcBef>
                <a:spcPts val="0"/>
              </a:spcBef>
              <a:spcAft>
                <a:spcPts val="0"/>
              </a:spcAft>
              <a:buClr>
                <a:srgbClr val="000000"/>
              </a:buClr>
              <a:buSzPts val="900"/>
              <a:buFont typeface="Arial"/>
              <a:buNone/>
            </a:pPr>
            <a:r>
              <a:t/>
            </a:r>
            <a:endParaRPr b="1" i="0" sz="900" u="none" cap="none" strike="noStrike">
              <a:solidFill>
                <a:srgbClr val="2E2E2E"/>
              </a:solidFill>
              <a:latin typeface="Georgia"/>
              <a:ea typeface="Georgia"/>
              <a:cs typeface="Georgia"/>
              <a:sym typeface="Georgia"/>
            </a:endParaRPr>
          </a:p>
        </p:txBody>
      </p:sp>
      <p:grpSp>
        <p:nvGrpSpPr>
          <p:cNvPr id="368" name="Google Shape;368;g1b83785ffc7_0_1"/>
          <p:cNvGrpSpPr/>
          <p:nvPr/>
        </p:nvGrpSpPr>
        <p:grpSpPr>
          <a:xfrm>
            <a:off x="0" y="3342919"/>
            <a:ext cx="4608410" cy="113664"/>
            <a:chOff x="0" y="3342919"/>
            <a:chExt cx="4608410" cy="113664"/>
          </a:xfrm>
        </p:grpSpPr>
        <p:sp>
          <p:nvSpPr>
            <p:cNvPr id="369" name="Google Shape;369;g1b83785ffc7_0_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g1b83785ffc7_0_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1" name="Google Shape;371;g1b83785ffc7_0_1"/>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72" name="Google Shape;372;g1b83785ffc7_0_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73" name="Google Shape;373;g1b83785ffc7_0_1"/>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374" name="Google Shape;374;g1b83785ffc7_0_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600"/>
              <a:buFont typeface="Arial"/>
              <a:buNone/>
            </a:pPr>
            <a:fld id="{00000000-1234-1234-1234-123412341234}" type="slidenum">
              <a:rPr lang="en-US"/>
              <a:t>‹#›</a:t>
            </a:fld>
            <a:r>
              <a:rPr lang="en-US"/>
              <a:t>/22</a:t>
            </a:r>
            <a:endParaRPr/>
          </a:p>
        </p:txBody>
      </p:sp>
      <p:sp>
        <p:nvSpPr>
          <p:cNvPr id="375" name="Google Shape;375;g1b83785ffc7_0_1"/>
          <p:cNvSpPr txBox="1"/>
          <p:nvPr/>
        </p:nvSpPr>
        <p:spPr>
          <a:xfrm>
            <a:off x="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Open CV</a:t>
            </a:r>
            <a:endParaRPr b="0" i="0" sz="1400" u="none" cap="none" strike="noStrike">
              <a:solidFill>
                <a:srgbClr val="000000"/>
              </a:solidFill>
              <a:latin typeface="Arial"/>
              <a:ea typeface="Arial"/>
              <a:cs typeface="Arial"/>
              <a:sym typeface="Arial"/>
            </a:endParaRPr>
          </a:p>
        </p:txBody>
      </p:sp>
      <p:grpSp>
        <p:nvGrpSpPr>
          <p:cNvPr id="376" name="Google Shape;376;g1b83785ffc7_0_1"/>
          <p:cNvGrpSpPr/>
          <p:nvPr/>
        </p:nvGrpSpPr>
        <p:grpSpPr>
          <a:xfrm>
            <a:off x="0" y="3342919"/>
            <a:ext cx="4608410" cy="113664"/>
            <a:chOff x="0" y="3342919"/>
            <a:chExt cx="4608410" cy="113664"/>
          </a:xfrm>
        </p:grpSpPr>
        <p:sp>
          <p:nvSpPr>
            <p:cNvPr id="377" name="Google Shape;377;g1b83785ffc7_0_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g1b83785ffc7_0_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9" name="Google Shape;379;g1b83785ffc7_0_1"/>
          <p:cNvSpPr txBox="1"/>
          <p:nvPr>
            <p:ph idx="10" type="dt"/>
          </p:nvPr>
        </p:nvSpPr>
        <p:spPr>
          <a:xfrm>
            <a:off x="337131" y="3349300"/>
            <a:ext cx="791400" cy="1977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 September 22, 2022</a:t>
            </a:r>
            <a:endParaRPr/>
          </a:p>
          <a:p>
            <a:pPr indent="0" lvl="0" marL="12700" rtl="0" algn="l">
              <a:lnSpc>
                <a:spcPct val="114166"/>
              </a:lnSpc>
              <a:spcBef>
                <a:spcPts val="0"/>
              </a:spcBef>
              <a:spcAft>
                <a:spcPts val="0"/>
              </a:spcAft>
              <a:buSzPts val="1400"/>
              <a:buNone/>
            </a:pPr>
            <a:r>
              <a:rPr lang="en-US"/>
              <a:t> </a:t>
            </a:r>
            <a:endParaRPr/>
          </a:p>
        </p:txBody>
      </p:sp>
      <p:sp>
        <p:nvSpPr>
          <p:cNvPr id="380" name="Google Shape;380;g1b83785ffc7_0_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81" name="Google Shape;381;g1b83785ffc7_0_1"/>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grpSp>
        <p:nvGrpSpPr>
          <p:cNvPr id="382" name="Google Shape;382;g1b83785ffc7_0_1"/>
          <p:cNvGrpSpPr/>
          <p:nvPr/>
        </p:nvGrpSpPr>
        <p:grpSpPr>
          <a:xfrm>
            <a:off x="0" y="3342919"/>
            <a:ext cx="4608410" cy="113664"/>
            <a:chOff x="0" y="3342919"/>
            <a:chExt cx="4608410" cy="113664"/>
          </a:xfrm>
        </p:grpSpPr>
        <p:sp>
          <p:nvSpPr>
            <p:cNvPr id="383" name="Google Shape;383;g1b83785ffc7_0_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g1b83785ffc7_0_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5" name="Google Shape;385;g1b83785ffc7_0_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86" name="Google Shape;386;g1b83785ffc7_0_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87" name="Google Shape;387;g1b83785ffc7_0_1"/>
          <p:cNvSpPr txBox="1"/>
          <p:nvPr/>
        </p:nvSpPr>
        <p:spPr>
          <a:xfrm>
            <a:off x="2339325" y="3353550"/>
            <a:ext cx="21165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r>
              <a:rPr b="1" i="0" lang="en-US" sz="600" u="none" cap="none" strike="noStrike">
                <a:solidFill>
                  <a:schemeClr val="lt1"/>
                </a:solidFill>
                <a:latin typeface="Arial"/>
                <a:ea typeface="Arial"/>
                <a:cs typeface="Arial"/>
                <a:sym typeface="Arial"/>
              </a:rPr>
              <a:t>		    11/1</a:t>
            </a:r>
            <a:r>
              <a:rPr b="1" lang="en-US" sz="600">
                <a:solidFill>
                  <a:schemeClr val="lt1"/>
                </a:solidFill>
              </a:rPr>
              <a:t>5</a:t>
            </a:r>
            <a:endParaRPr b="0" i="0" sz="600" u="none" cap="none" strike="noStrike">
              <a:solidFill>
                <a:srgbClr val="000000"/>
              </a:solidFill>
              <a:latin typeface="Arial"/>
              <a:ea typeface="Arial"/>
              <a:cs typeface="Arial"/>
              <a:sym typeface="Arial"/>
            </a:endParaRPr>
          </a:p>
        </p:txBody>
      </p:sp>
      <p:sp>
        <p:nvSpPr>
          <p:cNvPr id="388" name="Google Shape;388;g1b83785ffc7_0_1"/>
          <p:cNvSpPr txBox="1"/>
          <p:nvPr>
            <p:ph idx="1" type="body"/>
          </p:nvPr>
        </p:nvSpPr>
        <p:spPr>
          <a:xfrm>
            <a:off x="298700" y="668391"/>
            <a:ext cx="3713400" cy="1312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1100"/>
              <a:t>Steps:</a:t>
            </a:r>
            <a:endParaRPr sz="1100"/>
          </a:p>
          <a:p>
            <a:pPr indent="-298450" lvl="0" marL="457200" rtl="0" algn="l">
              <a:lnSpc>
                <a:spcPct val="115000"/>
              </a:lnSpc>
              <a:spcBef>
                <a:spcPts val="0"/>
              </a:spcBef>
              <a:spcAft>
                <a:spcPts val="0"/>
              </a:spcAft>
              <a:buSzPts val="1100"/>
              <a:buAutoNum type="arabicPeriod"/>
            </a:pPr>
            <a:r>
              <a:rPr lang="en-US" sz="1100"/>
              <a:t>We first break video into frames.</a:t>
            </a:r>
            <a:endParaRPr sz="1100"/>
          </a:p>
          <a:p>
            <a:pPr indent="-298450" lvl="0" marL="457200" rtl="0" algn="l">
              <a:lnSpc>
                <a:spcPct val="115000"/>
              </a:lnSpc>
              <a:spcBef>
                <a:spcPts val="0"/>
              </a:spcBef>
              <a:spcAft>
                <a:spcPts val="0"/>
              </a:spcAft>
              <a:buSzPts val="1100"/>
              <a:buAutoNum type="arabicPeriod"/>
            </a:pPr>
            <a:r>
              <a:rPr lang="en-US" sz="1100"/>
              <a:t>Then, we need to detect boundary boxes using CascadeClassifier.MultiScale()</a:t>
            </a:r>
            <a:endParaRPr sz="1100"/>
          </a:p>
          <a:p>
            <a:pPr indent="-298450" lvl="0" marL="457200" rtl="0" algn="l">
              <a:lnSpc>
                <a:spcPct val="115000"/>
              </a:lnSpc>
              <a:spcBef>
                <a:spcPts val="0"/>
              </a:spcBef>
              <a:spcAft>
                <a:spcPts val="0"/>
              </a:spcAft>
              <a:buSzPts val="1100"/>
              <a:buAutoNum type="arabicPeriod"/>
            </a:pPr>
            <a:r>
              <a:rPr lang="en-US" sz="1100"/>
              <a:t>Finally, we create rectangular boxes around faces in the image and display the emotion detected using model output file.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b78a920c0d_0_36"/>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394" name="Google Shape;394;g1b78a920c0d_0_36"/>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395" name="Google Shape;395;g1b78a920c0d_0_36"/>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396" name="Google Shape;396;g1b78a920c0d_0_36"/>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Conclusion</a:t>
            </a:r>
            <a:endParaRPr b="0" i="0" sz="600" u="none" cap="none" strike="noStrike">
              <a:solidFill>
                <a:schemeClr val="lt1"/>
              </a:solidFill>
              <a:latin typeface="Arial"/>
              <a:ea typeface="Arial"/>
              <a:cs typeface="Arial"/>
              <a:sym typeface="Arial"/>
            </a:endParaRPr>
          </a:p>
        </p:txBody>
      </p:sp>
      <p:sp>
        <p:nvSpPr>
          <p:cNvPr id="397" name="Google Shape;397;g1b78a920c0d_0_36"/>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398" name="Google Shape;398;g1b78a920c0d_0_36"/>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99" name="Google Shape;399;g1b78a920c0d_0_36"/>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00" name="Google Shape;400;g1b78a920c0d_0_3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01" name="Google Shape;401;g1b78a920c0d_0_36"/>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402" name="Google Shape;402;g1b78a920c0d_0_3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403" name="Google Shape;403;g1b78a920c0d_0_36"/>
          <p:cNvGrpSpPr/>
          <p:nvPr/>
        </p:nvGrpSpPr>
        <p:grpSpPr>
          <a:xfrm>
            <a:off x="0" y="3342919"/>
            <a:ext cx="4608410" cy="113664"/>
            <a:chOff x="0" y="3342919"/>
            <a:chExt cx="4608410" cy="113664"/>
          </a:xfrm>
        </p:grpSpPr>
        <p:sp>
          <p:nvSpPr>
            <p:cNvPr id="404" name="Google Shape;404;g1b78a920c0d_0_3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g1b78a920c0d_0_3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06" name="Google Shape;406;g1b78a920c0d_0_36"/>
          <p:cNvSpPr txBox="1"/>
          <p:nvPr/>
        </p:nvSpPr>
        <p:spPr>
          <a:xfrm>
            <a:off x="78600"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Practical Implementation</a:t>
            </a:r>
            <a:endParaRPr b="0" i="0" sz="1400" u="none" cap="none" strike="noStrike">
              <a:solidFill>
                <a:srgbClr val="000000"/>
              </a:solidFill>
              <a:latin typeface="Arial"/>
              <a:ea typeface="Arial"/>
              <a:cs typeface="Arial"/>
              <a:sym typeface="Arial"/>
            </a:endParaRPr>
          </a:p>
        </p:txBody>
      </p:sp>
      <p:sp>
        <p:nvSpPr>
          <p:cNvPr id="407" name="Google Shape;407;g1b78a920c0d_0_3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408" name="Google Shape;408;g1b78a920c0d_0_3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09" name="Google Shape;409;g1b78a920c0d_0_3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10" name="Google Shape;410;g1b78a920c0d_0_36"/>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pic>
        <p:nvPicPr>
          <p:cNvPr id="411" name="Google Shape;411;g1b78a920c0d_0_36" title="Video_representation.mkv">
            <a:hlinkClick r:id="rId4"/>
          </p:cNvPr>
          <p:cNvPicPr preferRelativeResize="0"/>
          <p:nvPr/>
        </p:nvPicPr>
        <p:blipFill>
          <a:blip r:embed="rId5">
            <a:alphaModFix/>
          </a:blip>
          <a:stretch>
            <a:fillRect/>
          </a:stretch>
        </p:blipFill>
        <p:spPr>
          <a:xfrm>
            <a:off x="582113" y="478438"/>
            <a:ext cx="3443774" cy="2582831"/>
          </a:xfrm>
          <a:prstGeom prst="rect">
            <a:avLst/>
          </a:prstGeom>
          <a:noFill/>
          <a:ln>
            <a:noFill/>
          </a:ln>
        </p:spPr>
      </p:pic>
      <p:sp>
        <p:nvSpPr>
          <p:cNvPr id="412" name="Google Shape;412;g1b78a920c0d_0_36"/>
          <p:cNvSpPr txBox="1"/>
          <p:nvPr/>
        </p:nvSpPr>
        <p:spPr>
          <a:xfrm>
            <a:off x="319725" y="3061275"/>
            <a:ext cx="431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ahoma"/>
                <a:ea typeface="Tahoma"/>
                <a:cs typeface="Tahoma"/>
                <a:sym typeface="Tahoma"/>
              </a:rPr>
              <a:t>Implemented on video from </a:t>
            </a:r>
            <a:r>
              <a:rPr lang="en-US" sz="800" u="sng">
                <a:solidFill>
                  <a:schemeClr val="hlink"/>
                </a:solidFill>
                <a:latin typeface="Tahoma"/>
                <a:ea typeface="Tahoma"/>
                <a:cs typeface="Tahoma"/>
                <a:sym typeface="Tahoma"/>
                <a:hlinkClick r:id="rId6"/>
              </a:rPr>
              <a:t>https://www.pexels.com/videos/</a:t>
            </a:r>
            <a:endParaRPr sz="800">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5fa90ec86c_0_0"/>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418" name="Google Shape;418;g15fa90ec86c_0_0"/>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419" name="Google Shape;419;g15fa90ec86c_0_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420" name="Google Shape;420;g15fa90ec86c_0_0"/>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Conclusion</a:t>
            </a:r>
            <a:endParaRPr b="0" i="0" sz="600" u="none" cap="none" strike="noStrike">
              <a:solidFill>
                <a:schemeClr val="lt1"/>
              </a:solidFill>
              <a:latin typeface="Arial"/>
              <a:ea typeface="Arial"/>
              <a:cs typeface="Arial"/>
              <a:sym typeface="Arial"/>
            </a:endParaRPr>
          </a:p>
        </p:txBody>
      </p:sp>
      <p:sp>
        <p:nvSpPr>
          <p:cNvPr id="421" name="Google Shape;421;g15fa90ec86c_0_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422" name="Google Shape;422;g15fa90ec86c_0_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423" name="Google Shape;423;g15fa90ec86c_0_0"/>
          <p:cNvSpPr txBox="1"/>
          <p:nvPr/>
        </p:nvSpPr>
        <p:spPr>
          <a:xfrm>
            <a:off x="192750" y="577658"/>
            <a:ext cx="4105800" cy="2093100"/>
          </a:xfrm>
          <a:prstGeom prst="rect">
            <a:avLst/>
          </a:prstGeom>
          <a:noFill/>
          <a:ln>
            <a:noFill/>
          </a:ln>
        </p:spPr>
        <p:txBody>
          <a:bodyPr anchorCtr="0" anchor="t" bIns="0" lIns="0" spcFirstLastPara="1" rIns="0" wrap="square" tIns="17125">
            <a:spAutoFit/>
          </a:bodyPr>
          <a:lstStyle/>
          <a:p>
            <a:pPr indent="0" lvl="0" marL="0" marR="0" rtl="0" algn="l">
              <a:lnSpc>
                <a:spcPct val="115000"/>
              </a:lnSpc>
              <a:spcBef>
                <a:spcPts val="0"/>
              </a:spcBef>
              <a:spcAft>
                <a:spcPts val="0"/>
              </a:spcAft>
              <a:buClr>
                <a:srgbClr val="000000"/>
              </a:buClr>
              <a:buSzPts val="900"/>
              <a:buFont typeface="Arial"/>
              <a:buNone/>
            </a:pPr>
            <a:r>
              <a:t/>
            </a:r>
            <a:endParaRPr b="1" i="0" sz="900" u="none" cap="none" strike="noStrike">
              <a:solidFill>
                <a:srgbClr val="2E2E2E"/>
              </a:solidFill>
              <a:latin typeface="Georgia"/>
              <a:ea typeface="Georgia"/>
              <a:cs typeface="Georgia"/>
              <a:sym typeface="Georgia"/>
            </a:endParaRPr>
          </a:p>
          <a:p>
            <a:pPr indent="-298450" lvl="0" marL="457200" marR="0" rtl="0" algn="l">
              <a:lnSpc>
                <a:spcPct val="150000"/>
              </a:lnSpc>
              <a:spcBef>
                <a:spcPts val="0"/>
              </a:spcBef>
              <a:spcAft>
                <a:spcPts val="0"/>
              </a:spcAft>
              <a:buClr>
                <a:srgbClr val="2E2E2E"/>
              </a:buClr>
              <a:buSzPts val="1100"/>
              <a:buFont typeface="Georgia"/>
              <a:buAutoNum type="arabicPeriod"/>
            </a:pPr>
            <a:r>
              <a:rPr lang="en-US" sz="1100">
                <a:solidFill>
                  <a:srgbClr val="2E2E2E"/>
                </a:solidFill>
                <a:latin typeface="Georgia"/>
                <a:ea typeface="Georgia"/>
                <a:cs typeface="Georgia"/>
                <a:sym typeface="Georgia"/>
              </a:rPr>
              <a:t>As in this dataset the size of input is small, so initial number of features are not sufficient to detect emotion properly. We can try to implement this model after making images of high </a:t>
            </a:r>
            <a:r>
              <a:rPr lang="en-US" sz="1100">
                <a:solidFill>
                  <a:srgbClr val="2E2E2E"/>
                </a:solidFill>
                <a:latin typeface="Georgia"/>
                <a:ea typeface="Georgia"/>
                <a:cs typeface="Georgia"/>
                <a:sym typeface="Georgia"/>
              </a:rPr>
              <a:t>resolution</a:t>
            </a:r>
            <a:r>
              <a:rPr lang="en-US" sz="1100">
                <a:solidFill>
                  <a:srgbClr val="2E2E2E"/>
                </a:solidFill>
                <a:latin typeface="Georgia"/>
                <a:ea typeface="Georgia"/>
                <a:cs typeface="Georgia"/>
                <a:sym typeface="Georgia"/>
              </a:rPr>
              <a:t>.</a:t>
            </a:r>
            <a:endParaRPr sz="1100">
              <a:solidFill>
                <a:srgbClr val="2E2E2E"/>
              </a:solidFill>
              <a:latin typeface="Georgia"/>
              <a:ea typeface="Georgia"/>
              <a:cs typeface="Georgia"/>
              <a:sym typeface="Georgia"/>
            </a:endParaRPr>
          </a:p>
          <a:p>
            <a:pPr indent="-298450" lvl="0" marL="457200" marR="0" rtl="0" algn="l">
              <a:lnSpc>
                <a:spcPct val="150000"/>
              </a:lnSpc>
              <a:spcBef>
                <a:spcPts val="0"/>
              </a:spcBef>
              <a:spcAft>
                <a:spcPts val="0"/>
              </a:spcAft>
              <a:buClr>
                <a:srgbClr val="2E2E2E"/>
              </a:buClr>
              <a:buSzPts val="1100"/>
              <a:buFont typeface="Georgia"/>
              <a:buAutoNum type="arabicPeriod"/>
            </a:pPr>
            <a:r>
              <a:rPr lang="en-US" sz="1100">
                <a:solidFill>
                  <a:srgbClr val="2E2E2E"/>
                </a:solidFill>
                <a:latin typeface="Georgia"/>
                <a:ea typeface="Georgia"/>
                <a:cs typeface="Georgia"/>
                <a:sym typeface="Georgia"/>
              </a:rPr>
              <a:t>As sir suggested </a:t>
            </a:r>
            <a:r>
              <a:rPr lang="en-US" sz="1100">
                <a:solidFill>
                  <a:srgbClr val="2E2E2E"/>
                </a:solidFill>
                <a:latin typeface="Georgia"/>
                <a:ea typeface="Georgia"/>
                <a:cs typeface="Georgia"/>
                <a:sym typeface="Georgia"/>
              </a:rPr>
              <a:t>to </a:t>
            </a:r>
            <a:r>
              <a:rPr lang="en-US" sz="1100">
                <a:solidFill>
                  <a:srgbClr val="2E2E2E"/>
                </a:solidFill>
                <a:latin typeface="Georgia"/>
                <a:ea typeface="Georgia"/>
                <a:cs typeface="Georgia"/>
                <a:sym typeface="Georgia"/>
              </a:rPr>
              <a:t>some different group to add hierarchical approach to increase accuracy, so that can be tried also.</a:t>
            </a:r>
            <a:endParaRPr b="0" i="0" sz="1100" u="none" cap="none" strike="noStrike">
              <a:solidFill>
                <a:srgbClr val="2E2E2E"/>
              </a:solidFill>
              <a:latin typeface="Georgia"/>
              <a:ea typeface="Georgia"/>
              <a:cs typeface="Georgia"/>
              <a:sym typeface="Georgia"/>
            </a:endParaRPr>
          </a:p>
          <a:p>
            <a:pPr indent="0" lvl="0" marL="457200" marR="0" rtl="0" algn="l">
              <a:lnSpc>
                <a:spcPct val="150000"/>
              </a:lnSpc>
              <a:spcBef>
                <a:spcPts val="0"/>
              </a:spcBef>
              <a:spcAft>
                <a:spcPts val="0"/>
              </a:spcAft>
              <a:buClr>
                <a:srgbClr val="000000"/>
              </a:buClr>
              <a:buSzPts val="900"/>
              <a:buFont typeface="Arial"/>
              <a:buNone/>
            </a:pPr>
            <a:r>
              <a:t/>
            </a:r>
            <a:endParaRPr b="0" i="0" sz="900" u="none" cap="none" strike="noStrike">
              <a:solidFill>
                <a:srgbClr val="2E2E2E"/>
              </a:solidFill>
              <a:latin typeface="Georgia"/>
              <a:ea typeface="Georgia"/>
              <a:cs typeface="Georgia"/>
              <a:sym typeface="Georgia"/>
            </a:endParaRPr>
          </a:p>
        </p:txBody>
      </p:sp>
      <p:sp>
        <p:nvSpPr>
          <p:cNvPr id="424" name="Google Shape;424;g15fa90ec86c_0_0"/>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25" name="Google Shape;425;g15fa90ec86c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26" name="Google Shape;426;g15fa90ec86c_0_0"/>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Sr-resolution</a:t>
            </a:r>
            <a:endParaRPr b="0" i="0" sz="600" u="none" cap="none" strike="noStrike">
              <a:solidFill>
                <a:srgbClr val="000000"/>
              </a:solidFill>
              <a:latin typeface="Arial"/>
              <a:ea typeface="Arial"/>
              <a:cs typeface="Arial"/>
              <a:sym typeface="Arial"/>
            </a:endParaRPr>
          </a:p>
        </p:txBody>
      </p:sp>
      <p:sp>
        <p:nvSpPr>
          <p:cNvPr id="427" name="Google Shape;427;g15fa90ec86c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/22</a:t>
            </a:r>
            <a:endParaRPr/>
          </a:p>
        </p:txBody>
      </p:sp>
      <p:grpSp>
        <p:nvGrpSpPr>
          <p:cNvPr id="428" name="Google Shape;428;g15fa90ec86c_0_0"/>
          <p:cNvGrpSpPr/>
          <p:nvPr/>
        </p:nvGrpSpPr>
        <p:grpSpPr>
          <a:xfrm>
            <a:off x="0" y="3342919"/>
            <a:ext cx="4608410" cy="113664"/>
            <a:chOff x="0" y="3342919"/>
            <a:chExt cx="4608410" cy="113664"/>
          </a:xfrm>
        </p:grpSpPr>
        <p:sp>
          <p:nvSpPr>
            <p:cNvPr id="429" name="Google Shape;429;g15fa90ec86c_0_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g15fa90ec86c_0_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31" name="Google Shape;431;g15fa90ec86c_0_0"/>
          <p:cNvSpPr txBox="1"/>
          <p:nvPr/>
        </p:nvSpPr>
        <p:spPr>
          <a:xfrm>
            <a:off x="78600" y="55076"/>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Tahoma"/>
                <a:ea typeface="Tahoma"/>
                <a:cs typeface="Tahoma"/>
                <a:sym typeface="Tahoma"/>
              </a:rPr>
              <a:t>Future Scope</a:t>
            </a:r>
            <a:endParaRPr b="0" i="0" sz="1400" u="none" cap="none" strike="noStrike">
              <a:solidFill>
                <a:srgbClr val="000000"/>
              </a:solidFill>
              <a:latin typeface="Arial"/>
              <a:ea typeface="Arial"/>
              <a:cs typeface="Arial"/>
              <a:sym typeface="Arial"/>
            </a:endParaRPr>
          </a:p>
        </p:txBody>
      </p:sp>
      <p:sp>
        <p:nvSpPr>
          <p:cNvPr id="432" name="Google Shape;432;g15fa90ec86c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433" name="Google Shape;433;g15fa90ec86c_0_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34" name="Google Shape;434;g15fa90ec86c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35" name="Google Shape;435;g15fa90ec86c_0_0"/>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Emojify: Emotion Detector</a:t>
            </a:r>
            <a:endParaRPr sz="1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436" name="Google Shape;436;g15fa90ec86c_0_0"/>
          <p:cNvSpPr txBox="1"/>
          <p:nvPr/>
        </p:nvSpPr>
        <p:spPr>
          <a:xfrm>
            <a:off x="59250" y="2808900"/>
            <a:ext cx="44859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3333B2"/>
                </a:solidFill>
                <a:latin typeface="Tahoma"/>
                <a:ea typeface="Tahoma"/>
                <a:cs typeface="Tahoma"/>
                <a:sym typeface="Tahoma"/>
              </a:rPr>
              <a:t> </a:t>
            </a:r>
            <a:endParaRPr b="0" i="0" sz="800" u="none" cap="none" strike="noStrike">
              <a:solidFill>
                <a:srgbClr val="3333B2"/>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p:nvPr/>
        </p:nvSpPr>
        <p:spPr>
          <a:xfrm>
            <a:off x="4055287" y="1392021"/>
            <a:ext cx="24765" cy="0"/>
          </a:xfrm>
          <a:custGeom>
            <a:rect b="b" l="l" r="r" t="t"/>
            <a:pathLst>
              <a:path extrusionOk="0" h="120000" w="24764">
                <a:moveTo>
                  <a:pt x="0" y="0"/>
                </a:moveTo>
                <a:lnTo>
                  <a:pt x="24193" y="0"/>
                </a:lnTo>
              </a:path>
            </a:pathLst>
          </a:custGeom>
          <a:noFill/>
          <a:ln cap="flat" cmpd="sng" w="9525">
            <a:solidFill>
              <a:srgbClr val="3333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3"/>
          <p:cNvSpPr/>
          <p:nvPr/>
        </p:nvSpPr>
        <p:spPr>
          <a:xfrm>
            <a:off x="4038688" y="2659126"/>
            <a:ext cx="24765" cy="0"/>
          </a:xfrm>
          <a:custGeom>
            <a:rect b="b" l="l" r="r" t="t"/>
            <a:pathLst>
              <a:path extrusionOk="0" h="120000" w="24764">
                <a:moveTo>
                  <a:pt x="0" y="0"/>
                </a:moveTo>
                <a:lnTo>
                  <a:pt x="24193" y="0"/>
                </a:lnTo>
              </a:path>
            </a:pathLst>
          </a:custGeom>
          <a:noFill/>
          <a:ln cap="flat" cmpd="sng" w="9525">
            <a:solidFill>
              <a:srgbClr val="3333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3"/>
          <p:cNvSpPr txBox="1"/>
          <p:nvPr/>
        </p:nvSpPr>
        <p:spPr>
          <a:xfrm>
            <a:off x="167400" y="512500"/>
            <a:ext cx="4275300" cy="2682900"/>
          </a:xfrm>
          <a:prstGeom prst="rect">
            <a:avLst/>
          </a:prstGeom>
          <a:noFill/>
          <a:ln>
            <a:noFill/>
          </a:ln>
        </p:spPr>
        <p:txBody>
          <a:bodyPr anchorCtr="0" anchor="t" bIns="0" lIns="0" spcFirstLastPara="1" rIns="0" wrap="square" tIns="12050">
            <a:spAutoFit/>
          </a:bodyPr>
          <a:lstStyle/>
          <a:p>
            <a:pPr indent="0" lvl="0" marL="0" marR="0" rtl="0" algn="just">
              <a:lnSpc>
                <a:spcPct val="100000"/>
              </a:lnSpc>
              <a:spcBef>
                <a:spcPts val="0"/>
              </a:spcBef>
              <a:spcAft>
                <a:spcPts val="0"/>
              </a:spcAft>
              <a:buClr>
                <a:srgbClr val="000000"/>
              </a:buClr>
              <a:buSzPts val="800"/>
              <a:buFont typeface="Arial"/>
              <a:buNone/>
            </a:pPr>
            <a:r>
              <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rgbClr val="000000"/>
              </a:buClr>
              <a:buSzPts val="800"/>
              <a:buFont typeface="Arial"/>
              <a:buNone/>
            </a:pPr>
            <a:r>
              <a:rPr b="0" i="0" lang="en-US" sz="1000" u="none" cap="none" strike="noStrike">
                <a:solidFill>
                  <a:schemeClr val="dk1"/>
                </a:solidFill>
                <a:latin typeface="Tahoma"/>
                <a:ea typeface="Tahoma"/>
                <a:cs typeface="Tahoma"/>
                <a:sym typeface="Tahoma"/>
              </a:rPr>
              <a:t>[1] </a:t>
            </a:r>
            <a:r>
              <a:rPr lang="en-US" sz="1000" u="sng">
                <a:solidFill>
                  <a:schemeClr val="hlink"/>
                </a:solidFill>
                <a:latin typeface="Tahoma"/>
                <a:ea typeface="Tahoma"/>
                <a:cs typeface="Tahoma"/>
                <a:sym typeface="Tahoma"/>
                <a:hlinkClick r:id="rId3"/>
              </a:rPr>
              <a:t>Kaggle fer-2013 Dataset</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rgbClr val="000000"/>
              </a:buClr>
              <a:buSzPts val="800"/>
              <a:buFont typeface="Arial"/>
              <a:buNone/>
            </a:pPr>
            <a:r>
              <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1100"/>
              <a:buFont typeface="Arial"/>
              <a:buNone/>
            </a:pPr>
            <a:r>
              <a:rPr b="0" i="0" lang="en-US" sz="1000" u="none" cap="none" strike="noStrike">
                <a:solidFill>
                  <a:schemeClr val="dk1"/>
                </a:solidFill>
                <a:latin typeface="Tahoma"/>
                <a:ea typeface="Tahoma"/>
                <a:cs typeface="Tahoma"/>
                <a:sym typeface="Tahoma"/>
              </a:rPr>
              <a:t>[2] </a:t>
            </a:r>
            <a:r>
              <a:rPr lang="en-US" sz="1000">
                <a:solidFill>
                  <a:schemeClr val="dk1"/>
                </a:solidFill>
                <a:latin typeface="Tahoma"/>
                <a:ea typeface="Tahoma"/>
                <a:cs typeface="Tahoma"/>
                <a:sym typeface="Tahoma"/>
              </a:rPr>
              <a:t>E. Pranav, S. Kamal, C. Satheesh Chandran and M. H. Supriya, "Facial Emotion Recognition Using Deep Convolutional Neural Network," 2020 6th International Conference on Advanced Computing and Communication Systems (ICACCS), 2020, pp. 317-320, doi: 10.1109/ICACCS48705.2020.9074302.</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rgbClr val="000000"/>
              </a:buClr>
              <a:buSzPts val="800"/>
              <a:buFont typeface="Arial"/>
              <a:buNone/>
            </a:pPr>
            <a:r>
              <a:rPr b="0" i="0" lang="en-US" sz="1000" u="none" cap="none" strike="noStrike">
                <a:solidFill>
                  <a:schemeClr val="dk1"/>
                </a:solidFill>
                <a:latin typeface="Tahoma"/>
                <a:ea typeface="Tahoma"/>
                <a:cs typeface="Tahoma"/>
                <a:sym typeface="Tahoma"/>
              </a:rPr>
              <a:t>[3] S. Pandey, S. Handoo and Yogesh, "Facial Emotion Recognition using Deep Learning," 2022 International Mobile and Embedded Technology Conference (MECON), 2022, pp. 248-252, doi: 10.1109/MECON53876.2022.9752189.</a:t>
            </a:r>
            <a:endParaRPr b="0" i="0" sz="10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rgbClr val="000000"/>
              </a:buClr>
              <a:buSzPts val="800"/>
              <a:buFont typeface="Arial"/>
              <a:buNone/>
            </a:pPr>
            <a:r>
              <a:t/>
            </a:r>
            <a:endParaRPr sz="1000">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rgbClr val="000000"/>
              </a:buClr>
              <a:buSzPts val="800"/>
              <a:buFont typeface="Arial"/>
              <a:buNone/>
            </a:pPr>
            <a:r>
              <a:rPr lang="en-US" sz="1000">
                <a:solidFill>
                  <a:schemeClr val="dk1"/>
                </a:solidFill>
                <a:latin typeface="Tahoma"/>
                <a:ea typeface="Tahoma"/>
                <a:cs typeface="Tahoma"/>
                <a:sym typeface="Tahoma"/>
              </a:rPr>
              <a:t>[4] Demonstration on </a:t>
            </a:r>
            <a:r>
              <a:rPr lang="en-US" sz="1000" u="sng">
                <a:solidFill>
                  <a:schemeClr val="hlink"/>
                </a:solidFill>
                <a:latin typeface="Tahoma"/>
                <a:ea typeface="Tahoma"/>
                <a:cs typeface="Tahoma"/>
                <a:sym typeface="Tahoma"/>
                <a:hlinkClick r:id="rId4"/>
              </a:rPr>
              <a:t>video</a:t>
            </a:r>
            <a:endParaRPr sz="1000">
              <a:solidFill>
                <a:schemeClr val="dk1"/>
              </a:solidFill>
              <a:latin typeface="Tahoma"/>
              <a:ea typeface="Tahoma"/>
              <a:cs typeface="Tahoma"/>
              <a:sym typeface="Tahoma"/>
            </a:endParaRPr>
          </a:p>
          <a:p>
            <a:pPr indent="0" lvl="0" marL="0" marR="93980" rtl="0" algn="just">
              <a:lnSpc>
                <a:spcPct val="116666"/>
              </a:lnSpc>
              <a:spcBef>
                <a:spcPts val="500"/>
              </a:spcBef>
              <a:spcAft>
                <a:spcPts val="0"/>
              </a:spcAft>
              <a:buClr>
                <a:srgbClr val="000000"/>
              </a:buClr>
              <a:buSzPts val="800"/>
              <a:buFont typeface="Arial"/>
              <a:buNone/>
            </a:pPr>
            <a:r>
              <a:t/>
            </a:r>
            <a:endParaRPr b="0" i="0" sz="700" u="none" cap="none" strike="noStrike">
              <a:solidFill>
                <a:srgbClr val="3333B2"/>
              </a:solidFill>
              <a:latin typeface="Tahoma"/>
              <a:ea typeface="Tahoma"/>
              <a:cs typeface="Tahoma"/>
              <a:sym typeface="Tahoma"/>
            </a:endParaRPr>
          </a:p>
          <a:p>
            <a:pPr indent="0" lvl="0" marL="0" marR="93980" rtl="0" algn="just">
              <a:lnSpc>
                <a:spcPct val="116666"/>
              </a:lnSpc>
              <a:spcBef>
                <a:spcPts val="500"/>
              </a:spcBef>
              <a:spcAft>
                <a:spcPts val="0"/>
              </a:spcAft>
              <a:buClr>
                <a:srgbClr val="000000"/>
              </a:buClr>
              <a:buSzPts val="800"/>
              <a:buFont typeface="Arial"/>
              <a:buNone/>
            </a:pPr>
            <a:r>
              <a:t/>
            </a:r>
            <a:endParaRPr b="0" i="0" sz="700" u="none" cap="none" strike="noStrike">
              <a:solidFill>
                <a:srgbClr val="3333B2"/>
              </a:solidFill>
              <a:latin typeface="Tahoma"/>
              <a:ea typeface="Tahoma"/>
              <a:cs typeface="Tahoma"/>
              <a:sym typeface="Tahoma"/>
            </a:endParaRPr>
          </a:p>
        </p:txBody>
      </p:sp>
      <p:grpSp>
        <p:nvGrpSpPr>
          <p:cNvPr id="444" name="Google Shape;444;p23"/>
          <p:cNvGrpSpPr/>
          <p:nvPr/>
        </p:nvGrpSpPr>
        <p:grpSpPr>
          <a:xfrm>
            <a:off x="0" y="3342919"/>
            <a:ext cx="4608410" cy="113664"/>
            <a:chOff x="0" y="3342919"/>
            <a:chExt cx="4608410" cy="113664"/>
          </a:xfrm>
        </p:grpSpPr>
        <p:sp>
          <p:nvSpPr>
            <p:cNvPr id="445" name="Google Shape;445;p23"/>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6" name="Google Shape;446;p23"/>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47" name="Google Shape;447;p23"/>
          <p:cNvSpPr txBox="1"/>
          <p:nvPr>
            <p:ph idx="10" type="dt"/>
          </p:nvPr>
        </p:nvSpPr>
        <p:spPr>
          <a:xfrm>
            <a:off x="533539" y="3349288"/>
            <a:ext cx="518794" cy="104139"/>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48" name="Google Shape;448;p23"/>
          <p:cNvSpPr txBox="1"/>
          <p:nvPr>
            <p:ph idx="11" type="ftr"/>
          </p:nvPr>
        </p:nvSpPr>
        <p:spPr>
          <a:xfrm>
            <a:off x="1414205" y="3349288"/>
            <a:ext cx="328930" cy="104139"/>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49" name="Google Shape;449;p23"/>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Super-relution</a:t>
            </a:r>
            <a:endParaRPr b="0" i="0" sz="600" u="none" cap="none" strike="noStrike">
              <a:solidFill>
                <a:srgbClr val="000000"/>
              </a:solidFill>
              <a:latin typeface="Arial"/>
              <a:ea typeface="Arial"/>
              <a:cs typeface="Arial"/>
              <a:sym typeface="Arial"/>
            </a:endParaRPr>
          </a:p>
        </p:txBody>
      </p:sp>
      <p:sp>
        <p:nvSpPr>
          <p:cNvPr id="450" name="Google Shape;450;p23"/>
          <p:cNvSpPr txBox="1"/>
          <p:nvPr/>
        </p:nvSpPr>
        <p:spPr>
          <a:xfrm>
            <a:off x="4323948" y="3349288"/>
            <a:ext cx="234315" cy="104139"/>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22/22</a:t>
            </a:r>
            <a:endParaRPr b="0" i="0" sz="600" u="none" cap="none" strike="noStrike">
              <a:solidFill>
                <a:srgbClr val="000000"/>
              </a:solidFill>
              <a:latin typeface="Arial"/>
              <a:ea typeface="Arial"/>
              <a:cs typeface="Arial"/>
              <a:sym typeface="Arial"/>
            </a:endParaRPr>
          </a:p>
        </p:txBody>
      </p:sp>
      <p:grpSp>
        <p:nvGrpSpPr>
          <p:cNvPr id="451" name="Google Shape;451;p23"/>
          <p:cNvGrpSpPr/>
          <p:nvPr/>
        </p:nvGrpSpPr>
        <p:grpSpPr>
          <a:xfrm>
            <a:off x="0" y="3342919"/>
            <a:ext cx="4608410" cy="113664"/>
            <a:chOff x="0" y="3342919"/>
            <a:chExt cx="4608410" cy="113664"/>
          </a:xfrm>
        </p:grpSpPr>
        <p:sp>
          <p:nvSpPr>
            <p:cNvPr id="452" name="Google Shape;452;p23"/>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3"/>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54" name="Google Shape;454;p23"/>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455" name="Google Shape;455;p23"/>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56" name="Google Shape;456;p23"/>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57" name="Google Shape;457;p23"/>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Emojify: Emotion Detector</a:t>
            </a:r>
            <a:endParaRPr sz="1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pic>
        <p:nvPicPr>
          <p:cNvPr id="458" name="Google Shape;458;p23"/>
          <p:cNvPicPr preferRelativeResize="0"/>
          <p:nvPr/>
        </p:nvPicPr>
        <p:blipFill rotWithShape="1">
          <a:blip r:embed="rId5">
            <a:alphaModFix/>
          </a:blip>
          <a:srcRect b="0" l="0" r="0" t="0"/>
          <a:stretch/>
        </p:blipFill>
        <p:spPr>
          <a:xfrm>
            <a:off x="0" y="100820"/>
            <a:ext cx="4608004" cy="308729"/>
          </a:xfrm>
          <a:prstGeom prst="rect">
            <a:avLst/>
          </a:prstGeom>
          <a:noFill/>
          <a:ln>
            <a:noFill/>
          </a:ln>
        </p:spPr>
      </p:pic>
      <p:sp>
        <p:nvSpPr>
          <p:cNvPr id="459" name="Google Shape;459;p23"/>
          <p:cNvSpPr txBox="1"/>
          <p:nvPr/>
        </p:nvSpPr>
        <p:spPr>
          <a:xfrm>
            <a:off x="30175" y="55088"/>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Tahoma"/>
                <a:ea typeface="Tahoma"/>
                <a:cs typeface="Tahoma"/>
                <a:sym typeface="Tahoma"/>
              </a:rPr>
              <a:t>References</a:t>
            </a:r>
            <a:endParaRPr b="0" i="0" sz="1400" u="none" cap="none" strike="noStrike">
              <a:solidFill>
                <a:srgbClr val="000000"/>
              </a:solidFill>
              <a:latin typeface="Arial"/>
              <a:ea typeface="Arial"/>
              <a:cs typeface="Arial"/>
              <a:sym typeface="Arial"/>
            </a:endParaRPr>
          </a:p>
        </p:txBody>
      </p:sp>
      <p:sp>
        <p:nvSpPr>
          <p:cNvPr id="460" name="Google Shape;460;p23"/>
          <p:cNvSpPr txBox="1"/>
          <p:nvPr/>
        </p:nvSpPr>
        <p:spPr>
          <a:xfrm>
            <a:off x="2356200" y="621575"/>
            <a:ext cx="2145600" cy="120000"/>
          </a:xfrm>
          <a:prstGeom prst="rect">
            <a:avLst/>
          </a:prstGeom>
          <a:noFill/>
          <a:ln>
            <a:noFill/>
          </a:ln>
        </p:spPr>
        <p:txBody>
          <a:bodyPr anchorCtr="0" anchor="t" bIns="0" lIns="0" spcFirstLastPara="1" rIns="0" wrap="square" tIns="12050">
            <a:spAutoFit/>
          </a:bodyPr>
          <a:lstStyle/>
          <a:p>
            <a:pPr indent="0" lvl="0" marL="0" marR="93980" rtl="0" algn="just">
              <a:lnSpc>
                <a:spcPct val="116666"/>
              </a:lnSpc>
              <a:spcBef>
                <a:spcPts val="500"/>
              </a:spcBef>
              <a:spcAft>
                <a:spcPts val="0"/>
              </a:spcAft>
              <a:buClr>
                <a:srgbClr val="000000"/>
              </a:buClr>
              <a:buSzPts val="800"/>
              <a:buFont typeface="Arial"/>
              <a:buNone/>
            </a:pPr>
            <a:r>
              <a:t/>
            </a:r>
            <a:endParaRPr b="0" i="0" sz="700" u="none" cap="none" strike="noStrike">
              <a:solidFill>
                <a:schemeClr val="dk1"/>
              </a:solidFill>
              <a:latin typeface="Tahoma"/>
              <a:ea typeface="Tahoma"/>
              <a:cs typeface="Tahoma"/>
              <a:sym typeface="Tahoma"/>
            </a:endParaRPr>
          </a:p>
        </p:txBody>
      </p:sp>
      <p:sp>
        <p:nvSpPr>
          <p:cNvPr id="461" name="Google Shape;461;p23"/>
          <p:cNvSpPr txBox="1"/>
          <p:nvPr/>
        </p:nvSpPr>
        <p:spPr>
          <a:xfrm>
            <a:off x="95300" y="0"/>
            <a:ext cx="559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462" name="Google Shape;462;p23"/>
          <p:cNvSpPr txBox="1"/>
          <p:nvPr/>
        </p:nvSpPr>
        <p:spPr>
          <a:xfrm>
            <a:off x="1099302" y="0"/>
            <a:ext cx="1282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463" name="Google Shape;463;p23"/>
          <p:cNvSpPr txBox="1"/>
          <p:nvPr/>
        </p:nvSpPr>
        <p:spPr>
          <a:xfrm>
            <a:off x="2339318" y="0"/>
            <a:ext cx="275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a:t>
            </a:r>
            <a:endParaRPr b="0" i="0" sz="600" u="none" cap="none" strike="noStrike">
              <a:solidFill>
                <a:srgbClr val="000000"/>
              </a:solidFill>
              <a:latin typeface="Arial"/>
              <a:ea typeface="Arial"/>
              <a:cs typeface="Arial"/>
              <a:sym typeface="Arial"/>
            </a:endParaRPr>
          </a:p>
        </p:txBody>
      </p:sp>
      <p:sp>
        <p:nvSpPr>
          <p:cNvPr id="464" name="Google Shape;464;p23"/>
          <p:cNvSpPr txBox="1"/>
          <p:nvPr/>
        </p:nvSpPr>
        <p:spPr>
          <a:xfrm>
            <a:off x="3164727"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7F7F7F"/>
              </a:solidFill>
              <a:latin typeface="Arial"/>
              <a:ea typeface="Arial"/>
              <a:cs typeface="Arial"/>
              <a:sym typeface="Arial"/>
            </a:endParaRPr>
          </a:p>
        </p:txBody>
      </p:sp>
      <p:sp>
        <p:nvSpPr>
          <p:cNvPr id="465" name="Google Shape;465;p23"/>
          <p:cNvSpPr txBox="1"/>
          <p:nvPr/>
        </p:nvSpPr>
        <p:spPr>
          <a:xfrm>
            <a:off x="4113274" y="0"/>
            <a:ext cx="4449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References</a:t>
            </a:r>
            <a:endParaRPr b="0" i="0" sz="600" u="none" cap="none" strike="noStrike">
              <a:solidFill>
                <a:schemeClr val="lt1"/>
              </a:solidFill>
              <a:latin typeface="Arial"/>
              <a:ea typeface="Arial"/>
              <a:cs typeface="Arial"/>
              <a:sym typeface="Aria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5c1a4b13f6_0_18"/>
          <p:cNvSpPr txBox="1"/>
          <p:nvPr/>
        </p:nvSpPr>
        <p:spPr>
          <a:xfrm>
            <a:off x="264644" y="1428935"/>
            <a:ext cx="4079100" cy="227700"/>
          </a:xfrm>
          <a:prstGeom prst="rect">
            <a:avLst/>
          </a:prstGeom>
          <a:noFill/>
          <a:ln>
            <a:noFill/>
          </a:ln>
        </p:spPr>
        <p:txBody>
          <a:bodyPr anchorCtr="0" anchor="t" bIns="0" lIns="0" spcFirstLastPara="1" rIns="0" wrap="square" tIns="12050">
            <a:spAutoFit/>
          </a:bodyPr>
          <a:lstStyle/>
          <a:p>
            <a:pPr indent="0" lvl="0" marL="0" marR="93980" rtl="0" algn="ctr">
              <a:lnSpc>
                <a:spcPct val="116666"/>
              </a:lnSpc>
              <a:spcBef>
                <a:spcPts val="50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Thank you !</a:t>
            </a:r>
            <a:endParaRPr b="0" i="0" sz="1400" u="none" cap="none" strike="noStrike">
              <a:solidFill>
                <a:schemeClr val="dk1"/>
              </a:solidFill>
              <a:latin typeface="Tahoma"/>
              <a:ea typeface="Tahoma"/>
              <a:cs typeface="Tahoma"/>
              <a:sym typeface="Tahoma"/>
            </a:endParaRPr>
          </a:p>
        </p:txBody>
      </p:sp>
      <p:grpSp>
        <p:nvGrpSpPr>
          <p:cNvPr id="471" name="Google Shape;471;g15c1a4b13f6_0_18"/>
          <p:cNvGrpSpPr/>
          <p:nvPr/>
        </p:nvGrpSpPr>
        <p:grpSpPr>
          <a:xfrm>
            <a:off x="0" y="3342919"/>
            <a:ext cx="4608410" cy="113664"/>
            <a:chOff x="0" y="3342919"/>
            <a:chExt cx="4608410" cy="113664"/>
          </a:xfrm>
        </p:grpSpPr>
        <p:sp>
          <p:nvSpPr>
            <p:cNvPr id="472" name="Google Shape;472;g15c1a4b13f6_0_18"/>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g15c1a4b13f6_0_18"/>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74" name="Google Shape;474;g15c1a4b13f6_0_18"/>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475" name="Google Shape;475;g15c1a4b13f6_0_18"/>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76" name="Google Shape;476;g15c1a4b13f6_0_18"/>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Super-relution</a:t>
            </a:r>
            <a:endParaRPr b="0" i="0" sz="600" u="none" cap="none" strike="noStrike">
              <a:solidFill>
                <a:srgbClr val="000000"/>
              </a:solidFill>
              <a:latin typeface="Arial"/>
              <a:ea typeface="Arial"/>
              <a:cs typeface="Arial"/>
              <a:sym typeface="Arial"/>
            </a:endParaRPr>
          </a:p>
        </p:txBody>
      </p:sp>
      <p:sp>
        <p:nvSpPr>
          <p:cNvPr id="477" name="Google Shape;477;g15c1a4b13f6_0_18"/>
          <p:cNvSpPr txBox="1"/>
          <p:nvPr/>
        </p:nvSpPr>
        <p:spPr>
          <a:xfrm>
            <a:off x="4323948" y="3349288"/>
            <a:ext cx="2343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22/22</a:t>
            </a:r>
            <a:endParaRPr b="0" i="0" sz="600" u="none" cap="none" strike="noStrike">
              <a:solidFill>
                <a:srgbClr val="000000"/>
              </a:solidFill>
              <a:latin typeface="Arial"/>
              <a:ea typeface="Arial"/>
              <a:cs typeface="Arial"/>
              <a:sym typeface="Arial"/>
            </a:endParaRPr>
          </a:p>
        </p:txBody>
      </p:sp>
      <p:grpSp>
        <p:nvGrpSpPr>
          <p:cNvPr id="478" name="Google Shape;478;g15c1a4b13f6_0_18"/>
          <p:cNvGrpSpPr/>
          <p:nvPr/>
        </p:nvGrpSpPr>
        <p:grpSpPr>
          <a:xfrm>
            <a:off x="0" y="3342919"/>
            <a:ext cx="4608410" cy="113664"/>
            <a:chOff x="0" y="3342919"/>
            <a:chExt cx="4608410" cy="113664"/>
          </a:xfrm>
        </p:grpSpPr>
        <p:sp>
          <p:nvSpPr>
            <p:cNvPr id="479" name="Google Shape;479;g15c1a4b13f6_0_18"/>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g15c1a4b13f6_0_18"/>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1" name="Google Shape;481;g15c1a4b13f6_0_18"/>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482" name="Google Shape;482;g15c1a4b13f6_0_18"/>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483" name="Google Shape;483;g15c1a4b13f6_0_18"/>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484" name="Google Shape;484;g15c1a4b13f6_0_18"/>
          <p:cNvSpPr txBox="1"/>
          <p:nvPr/>
        </p:nvSpPr>
        <p:spPr>
          <a:xfrm>
            <a:off x="2339325" y="3353544"/>
            <a:ext cx="1608600" cy="50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0"/>
              </a:spcAft>
              <a:buClr>
                <a:schemeClr val="dk1"/>
              </a:buClr>
              <a:buSzPts val="1100"/>
              <a:buFont typeface="Arial"/>
              <a:buNone/>
            </a:pPr>
            <a:r>
              <a:rPr b="1" lang="en-US" sz="600">
                <a:solidFill>
                  <a:schemeClr val="lt1"/>
                </a:solidFill>
              </a:rPr>
              <a:t>Emojify: Emotion Detector</a:t>
            </a:r>
            <a:endParaRPr sz="100">
              <a:solidFill>
                <a:schemeClr val="dk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nvSpPr>
        <p:spPr>
          <a:xfrm>
            <a:off x="2339318" y="0"/>
            <a:ext cx="274955"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80" name="Google Shape;80;p6"/>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81" name="Google Shape;81;p6"/>
          <p:cNvSpPr txBox="1"/>
          <p:nvPr/>
        </p:nvSpPr>
        <p:spPr>
          <a:xfrm>
            <a:off x="4113281" y="0"/>
            <a:ext cx="400050" cy="11683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82" name="Google Shape;82;p6"/>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83" name="Google Shape;83;p6"/>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Introduction	</a:t>
            </a:r>
            <a:r>
              <a:rPr b="1" i="0" lang="en-US" sz="600" u="none" cap="none" strike="noStrike">
                <a:solidFill>
                  <a:srgbClr val="7F7F7F"/>
                </a:solidFill>
                <a:latin typeface="Arial"/>
                <a:ea typeface="Arial"/>
                <a:cs typeface="Arial"/>
                <a:sym typeface="Arial"/>
              </a:rPr>
              <a:t>	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Dataset</a:t>
            </a:r>
            <a:endParaRPr b="0" i="0" sz="1400" u="none" cap="none" strike="noStrike">
              <a:solidFill>
                <a:srgbClr val="000000"/>
              </a:solidFill>
              <a:latin typeface="Tahoma"/>
              <a:ea typeface="Tahoma"/>
              <a:cs typeface="Tahoma"/>
              <a:sym typeface="Tahoma"/>
            </a:endParaRPr>
          </a:p>
        </p:txBody>
      </p:sp>
      <p:sp>
        <p:nvSpPr>
          <p:cNvPr id="84" name="Google Shape;84;p6"/>
          <p:cNvSpPr txBox="1"/>
          <p:nvPr/>
        </p:nvSpPr>
        <p:spPr>
          <a:xfrm>
            <a:off x="537840" y="2144063"/>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t/>
            </a:r>
            <a:endParaRPr b="0" i="0" sz="1000" u="none" cap="none" strike="noStrike">
              <a:solidFill>
                <a:srgbClr val="000000"/>
              </a:solidFill>
              <a:latin typeface="Tahoma"/>
              <a:ea typeface="Tahoma"/>
              <a:cs typeface="Tahoma"/>
              <a:sym typeface="Tahoma"/>
            </a:endParaRPr>
          </a:p>
        </p:txBody>
      </p:sp>
      <p:sp>
        <p:nvSpPr>
          <p:cNvPr id="85" name="Google Shape;85;p6"/>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86" name="Google Shape;86;p6"/>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87" name="Google Shape;87;p6"/>
          <p:cNvGrpSpPr/>
          <p:nvPr/>
        </p:nvGrpSpPr>
        <p:grpSpPr>
          <a:xfrm>
            <a:off x="0" y="3342919"/>
            <a:ext cx="4608410" cy="113664"/>
            <a:chOff x="0" y="3342919"/>
            <a:chExt cx="4608410" cy="113664"/>
          </a:xfrm>
        </p:grpSpPr>
        <p:sp>
          <p:nvSpPr>
            <p:cNvPr id="88" name="Google Shape;88;p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0" name="Google Shape;90;p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sp>
        <p:nvSpPr>
          <p:cNvPr id="91" name="Google Shape;91;p6"/>
          <p:cNvSpPr txBox="1"/>
          <p:nvPr/>
        </p:nvSpPr>
        <p:spPr>
          <a:xfrm>
            <a:off x="600465" y="1817200"/>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ahoma"/>
              <a:ea typeface="Tahoma"/>
              <a:cs typeface="Tahoma"/>
              <a:sym typeface="Tahoma"/>
            </a:endParaRPr>
          </a:p>
        </p:txBody>
      </p:sp>
      <p:sp>
        <p:nvSpPr>
          <p:cNvPr id="92" name="Google Shape;92;p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93" name="Google Shape;93;p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94" name="Google Shape;94;p6"/>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95" name="Google Shape;95;p6"/>
          <p:cNvSpPr txBox="1"/>
          <p:nvPr/>
        </p:nvSpPr>
        <p:spPr>
          <a:xfrm>
            <a:off x="475300" y="682825"/>
            <a:ext cx="3799200" cy="1845300"/>
          </a:xfrm>
          <a:prstGeom prst="rect">
            <a:avLst/>
          </a:prstGeom>
          <a:noFill/>
          <a:ln>
            <a:noFill/>
          </a:ln>
        </p:spPr>
        <p:txBody>
          <a:bodyPr anchorCtr="0" anchor="t" bIns="0" lIns="0" spcFirstLastPara="1" rIns="0" wrap="square" tIns="12050">
            <a:spAutoFit/>
          </a:bodyPr>
          <a:lstStyle/>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Roboto"/>
                <a:ea typeface="Roboto"/>
                <a:cs typeface="Roboto"/>
                <a:sym typeface="Roboto"/>
              </a:rPr>
              <a:t>Kaggle’s FER-2013</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7 different classes of facial expressions</a:t>
            </a:r>
            <a:endParaRPr sz="1250">
              <a:solidFill>
                <a:srgbClr val="222222"/>
              </a:solidFill>
              <a:highlight>
                <a:srgbClr val="FFFFFF"/>
              </a:highlight>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Roboto"/>
              <a:buChar char="❖"/>
            </a:pPr>
            <a:r>
              <a:rPr lang="en-US" sz="1250">
                <a:solidFill>
                  <a:srgbClr val="222222"/>
                </a:solidFill>
                <a:highlight>
                  <a:srgbClr val="FFFFFF"/>
                </a:highlight>
                <a:latin typeface="Tahoma"/>
                <a:ea typeface="Tahoma"/>
                <a:cs typeface="Tahoma"/>
                <a:sym typeface="Tahoma"/>
              </a:rPr>
              <a:t>Gray scale images</a:t>
            </a:r>
            <a:endParaRPr sz="1250">
              <a:solidFill>
                <a:srgbClr val="222222"/>
              </a:solidFill>
              <a:highlight>
                <a:srgbClr val="FFFFFF"/>
              </a:highlight>
              <a:latin typeface="Tahoma"/>
              <a:ea typeface="Tahoma"/>
              <a:cs typeface="Tahoma"/>
              <a:sym typeface="Tahoma"/>
            </a:endParaRPr>
          </a:p>
          <a:p>
            <a:pPr indent="-307975" lvl="0" marL="457200" marR="0" rtl="0" algn="l">
              <a:lnSpc>
                <a:spcPct val="115000"/>
              </a:lnSpc>
              <a:spcBef>
                <a:spcPts val="0"/>
              </a:spcBef>
              <a:spcAft>
                <a:spcPts val="0"/>
              </a:spcAft>
              <a:buClr>
                <a:srgbClr val="222222"/>
              </a:buClr>
              <a:buSzPts val="1250"/>
              <a:buFont typeface="Tahoma"/>
              <a:buChar char="❖"/>
            </a:pPr>
            <a:r>
              <a:rPr lang="en-US" sz="1250">
                <a:solidFill>
                  <a:srgbClr val="222222"/>
                </a:solidFill>
                <a:highlight>
                  <a:srgbClr val="FFFFFF"/>
                </a:highlight>
                <a:latin typeface="Tahoma"/>
                <a:ea typeface="Tahoma"/>
                <a:cs typeface="Tahoma"/>
                <a:sym typeface="Tahoma"/>
              </a:rPr>
              <a:t>Size - 48x48 pixels</a:t>
            </a:r>
            <a:endParaRPr sz="1250">
              <a:solidFill>
                <a:srgbClr val="222222"/>
              </a:solidFill>
              <a:highlight>
                <a:srgbClr val="FFFFFF"/>
              </a:highlight>
            </a:endParaRPr>
          </a:p>
          <a:p>
            <a:pPr indent="-307975" lvl="0" marL="457200" marR="0" rtl="0" algn="l">
              <a:lnSpc>
                <a:spcPct val="115000"/>
              </a:lnSpc>
              <a:spcBef>
                <a:spcPts val="0"/>
              </a:spcBef>
              <a:spcAft>
                <a:spcPts val="0"/>
              </a:spcAft>
              <a:buClr>
                <a:srgbClr val="222222"/>
              </a:buClr>
              <a:buSzPts val="1250"/>
              <a:buFont typeface="Tahoma"/>
              <a:buChar char="❖"/>
            </a:pPr>
            <a:r>
              <a:rPr lang="en-US" sz="1250">
                <a:solidFill>
                  <a:srgbClr val="222222"/>
                </a:solidFill>
                <a:highlight>
                  <a:srgbClr val="FFFFFF"/>
                </a:highlight>
              </a:rPr>
              <a:t>Face centered image</a:t>
            </a:r>
            <a:endParaRPr sz="1250">
              <a:solidFill>
                <a:srgbClr val="222222"/>
              </a:solidFill>
              <a:highlight>
                <a:srgbClr val="FFFFFF"/>
              </a:highlight>
            </a:endParaRPr>
          </a:p>
          <a:p>
            <a:pPr indent="-307975" lvl="0" marL="457200" marR="0" rtl="0" algn="l">
              <a:lnSpc>
                <a:spcPct val="115000"/>
              </a:lnSpc>
              <a:spcBef>
                <a:spcPts val="0"/>
              </a:spcBef>
              <a:spcAft>
                <a:spcPts val="0"/>
              </a:spcAft>
              <a:buClr>
                <a:srgbClr val="222222"/>
              </a:buClr>
              <a:buSzPts val="1250"/>
              <a:buChar char="❖"/>
            </a:pPr>
            <a:r>
              <a:rPr lang="en-US" sz="1250">
                <a:solidFill>
                  <a:srgbClr val="222222"/>
                </a:solidFill>
                <a:highlight>
                  <a:srgbClr val="FFFFFF"/>
                </a:highlight>
              </a:rPr>
              <a:t>Training size - 28,709</a:t>
            </a:r>
            <a:endParaRPr sz="1250">
              <a:solidFill>
                <a:srgbClr val="222222"/>
              </a:solidFill>
              <a:highlight>
                <a:srgbClr val="FFFFFF"/>
              </a:highlight>
            </a:endParaRPr>
          </a:p>
          <a:p>
            <a:pPr indent="-307975" lvl="0" marL="457200" marR="0" rtl="0" algn="l">
              <a:lnSpc>
                <a:spcPct val="100000"/>
              </a:lnSpc>
              <a:spcBef>
                <a:spcPts val="0"/>
              </a:spcBef>
              <a:spcAft>
                <a:spcPts val="0"/>
              </a:spcAft>
              <a:buClr>
                <a:srgbClr val="222222"/>
              </a:buClr>
              <a:buSzPts val="1250"/>
              <a:buChar char="❖"/>
            </a:pPr>
            <a:r>
              <a:rPr lang="en-US" sz="1250">
                <a:solidFill>
                  <a:srgbClr val="222222"/>
                </a:solidFill>
                <a:highlight>
                  <a:srgbClr val="FFFFFF"/>
                </a:highlight>
              </a:rPr>
              <a:t>Testing size - 7,178</a:t>
            </a:r>
            <a:endParaRPr sz="1250">
              <a:solidFill>
                <a:srgbClr val="222222"/>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b="0" i="0" sz="12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000000"/>
              </a:solidFill>
              <a:latin typeface="Tahoma"/>
              <a:ea typeface="Tahoma"/>
              <a:cs typeface="Tahoma"/>
              <a:sym typeface="Tahoma"/>
            </a:endParaRPr>
          </a:p>
        </p:txBody>
      </p:sp>
      <p:grpSp>
        <p:nvGrpSpPr>
          <p:cNvPr id="96" name="Google Shape;96;p6"/>
          <p:cNvGrpSpPr/>
          <p:nvPr/>
        </p:nvGrpSpPr>
        <p:grpSpPr>
          <a:xfrm>
            <a:off x="0" y="3342919"/>
            <a:ext cx="4608410" cy="113664"/>
            <a:chOff x="0" y="3342919"/>
            <a:chExt cx="4608410" cy="113664"/>
          </a:xfrm>
        </p:grpSpPr>
        <p:sp>
          <p:nvSpPr>
            <p:cNvPr id="97" name="Google Shape;97;p6"/>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6"/>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9" name="Google Shape;99;p6"/>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100" name="Google Shape;100;p6"/>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01" name="Google Shape;101;p6"/>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02" name="Google Shape;102;p6"/>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sp>
        <p:nvSpPr>
          <p:cNvPr id="103" name="Google Shape;103;p6"/>
          <p:cNvSpPr txBox="1"/>
          <p:nvPr/>
        </p:nvSpPr>
        <p:spPr>
          <a:xfrm>
            <a:off x="295300" y="2981588"/>
            <a:ext cx="4159200" cy="307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800"/>
              <a:buFont typeface="Arial"/>
              <a:buNone/>
            </a:pPr>
            <a:r>
              <a:rPr lang="en-US" sz="800"/>
              <a:t>[1] </a:t>
            </a:r>
            <a:r>
              <a:rPr lang="en-US" sz="800" u="sng">
                <a:solidFill>
                  <a:schemeClr val="hlink"/>
                </a:solidFill>
                <a:latin typeface="Tahoma"/>
                <a:ea typeface="Tahoma"/>
                <a:cs typeface="Tahoma"/>
                <a:sym typeface="Tahoma"/>
                <a:hlinkClick r:id="rId4"/>
              </a:rPr>
              <a:t>Kaggle fer-2013 Dataset</a:t>
            </a:r>
            <a:endParaRPr sz="800">
              <a:latin typeface="Tahoma"/>
              <a:ea typeface="Tahoma"/>
              <a:cs typeface="Tahoma"/>
              <a:sym typeface="Tahoma"/>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b97051138e_0_0"/>
          <p:cNvSpPr txBox="1"/>
          <p:nvPr/>
        </p:nvSpPr>
        <p:spPr>
          <a:xfrm>
            <a:off x="2339318" y="0"/>
            <a:ext cx="275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a:t>
            </a:r>
            <a:endParaRPr b="0" i="0" sz="600" u="none" cap="none" strike="noStrike">
              <a:solidFill>
                <a:srgbClr val="000000"/>
              </a:solidFill>
              <a:latin typeface="Arial"/>
              <a:ea typeface="Arial"/>
              <a:cs typeface="Arial"/>
              <a:sym typeface="Arial"/>
            </a:endParaRPr>
          </a:p>
        </p:txBody>
      </p:sp>
      <p:sp>
        <p:nvSpPr>
          <p:cNvPr id="109" name="Google Shape;109;g1b97051138e_0_0"/>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10" name="Google Shape;110;g1b97051138e_0_0"/>
          <p:cNvSpPr txBox="1"/>
          <p:nvPr/>
        </p:nvSpPr>
        <p:spPr>
          <a:xfrm>
            <a:off x="4113281" y="0"/>
            <a:ext cx="4002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a:t>
            </a:r>
            <a:endParaRPr b="0" i="0" sz="600" u="none" cap="none" strike="noStrike">
              <a:solidFill>
                <a:srgbClr val="000000"/>
              </a:solidFill>
              <a:latin typeface="Arial"/>
              <a:ea typeface="Arial"/>
              <a:cs typeface="Arial"/>
              <a:sym typeface="Arial"/>
            </a:endParaRPr>
          </a:p>
        </p:txBody>
      </p:sp>
      <p:sp>
        <p:nvSpPr>
          <p:cNvPr id="111" name="Google Shape;111;g1b97051138e_0_0"/>
          <p:cNvSpPr txBox="1"/>
          <p:nvPr/>
        </p:nvSpPr>
        <p:spPr>
          <a:xfrm>
            <a:off x="95300" y="0"/>
            <a:ext cx="16935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B7B7B7"/>
                </a:solidFill>
                <a:latin typeface="Arial"/>
                <a:ea typeface="Arial"/>
                <a:cs typeface="Arial"/>
                <a:sym typeface="Aria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i="0" lang="en-US" sz="600" u="none" cap="none" strike="noStrike">
                <a:solidFill>
                  <a:schemeClr val="lt1"/>
                </a:solidFill>
                <a:latin typeface="Arial"/>
                <a:ea typeface="Arial"/>
                <a:cs typeface="Arial"/>
                <a:sym typeface="Arial"/>
              </a:rPr>
              <a:t>Proposed approac</a:t>
            </a:r>
            <a:r>
              <a:rPr b="1" lang="en-US" sz="600">
                <a:solidFill>
                  <a:schemeClr val="lt1"/>
                </a:solidFill>
              </a:rPr>
              <a:t>h</a:t>
            </a:r>
            <a:endParaRPr b="0" i="0" sz="1400" u="none" cap="none" strike="noStrike">
              <a:solidFill>
                <a:schemeClr val="lt1"/>
              </a:solidFill>
              <a:latin typeface="Tahoma"/>
              <a:ea typeface="Tahoma"/>
              <a:cs typeface="Tahoma"/>
              <a:sym typeface="Tahoma"/>
            </a:endParaRPr>
          </a:p>
        </p:txBody>
      </p:sp>
      <p:sp>
        <p:nvSpPr>
          <p:cNvPr id="112" name="Google Shape;112;g1b97051138e_0_0"/>
          <p:cNvSpPr txBox="1"/>
          <p:nvPr/>
        </p:nvSpPr>
        <p:spPr>
          <a:xfrm>
            <a:off x="403190" y="473151"/>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t/>
            </a:r>
            <a:endParaRPr sz="1000">
              <a:latin typeface="Tahoma"/>
              <a:ea typeface="Tahoma"/>
              <a:cs typeface="Tahoma"/>
              <a:sym typeface="Tahoma"/>
            </a:endParaRPr>
          </a:p>
        </p:txBody>
      </p:sp>
      <p:sp>
        <p:nvSpPr>
          <p:cNvPr id="113" name="Google Shape;113;g1b97051138e_0_0"/>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14" name="Google Shape;114;g1b97051138e_0_0"/>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15" name="Google Shape;115;g1b97051138e_0_0"/>
          <p:cNvGrpSpPr/>
          <p:nvPr/>
        </p:nvGrpSpPr>
        <p:grpSpPr>
          <a:xfrm>
            <a:off x="0" y="3342919"/>
            <a:ext cx="4608410" cy="113664"/>
            <a:chOff x="0" y="3342919"/>
            <a:chExt cx="4608410" cy="113664"/>
          </a:xfrm>
        </p:grpSpPr>
        <p:sp>
          <p:nvSpPr>
            <p:cNvPr id="116" name="Google Shape;116;g1b97051138e_0_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g1b97051138e_0_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8" name="Google Shape;118;g1b97051138e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sp>
        <p:nvSpPr>
          <p:cNvPr id="119" name="Google Shape;119;g1b97051138e_0_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20" name="Google Shape;120;g1b97051138e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21" name="Google Shape;121;g1b97051138e_0_0"/>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122" name="Google Shape;122;g1b97051138e_0_0"/>
          <p:cNvSpPr txBox="1"/>
          <p:nvPr/>
        </p:nvSpPr>
        <p:spPr>
          <a:xfrm>
            <a:off x="446450" y="409550"/>
            <a:ext cx="3799200" cy="1506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000000"/>
              </a:solidFill>
              <a:latin typeface="Tahoma"/>
              <a:ea typeface="Tahoma"/>
              <a:cs typeface="Tahoma"/>
              <a:sym typeface="Tahoma"/>
            </a:endParaRPr>
          </a:p>
        </p:txBody>
      </p:sp>
      <p:grpSp>
        <p:nvGrpSpPr>
          <p:cNvPr id="123" name="Google Shape;123;g1b97051138e_0_0"/>
          <p:cNvGrpSpPr/>
          <p:nvPr/>
        </p:nvGrpSpPr>
        <p:grpSpPr>
          <a:xfrm>
            <a:off x="0" y="3342919"/>
            <a:ext cx="4608410" cy="113664"/>
            <a:chOff x="0" y="3342919"/>
            <a:chExt cx="4608410" cy="113664"/>
          </a:xfrm>
        </p:grpSpPr>
        <p:sp>
          <p:nvSpPr>
            <p:cNvPr id="124" name="Google Shape;124;g1b97051138e_0_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g1b97051138e_0_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6" name="Google Shape;126;g1b97051138e_0_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127" name="Google Shape;127;g1b97051138e_0_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28" name="Google Shape;128;g1b97051138e_0_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29" name="Google Shape;129;g1b97051138e_0_0"/>
          <p:cNvSpPr txBox="1"/>
          <p:nvPr/>
        </p:nvSpPr>
        <p:spPr>
          <a:xfrm>
            <a:off x="2327950" y="334929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sp>
        <p:nvSpPr>
          <p:cNvPr id="130" name="Google Shape;130;g1b97051138e_0_0"/>
          <p:cNvSpPr txBox="1"/>
          <p:nvPr/>
        </p:nvSpPr>
        <p:spPr>
          <a:xfrm>
            <a:off x="650825" y="1626600"/>
            <a:ext cx="9156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Open CV</a:t>
            </a:r>
            <a:endParaRPr>
              <a:latin typeface="Tahoma"/>
              <a:ea typeface="Tahoma"/>
              <a:cs typeface="Tahoma"/>
              <a:sym typeface="Tahoma"/>
            </a:endParaRPr>
          </a:p>
        </p:txBody>
      </p:sp>
      <p:cxnSp>
        <p:nvCxnSpPr>
          <p:cNvPr id="131" name="Google Shape;131;g1b97051138e_0_0"/>
          <p:cNvCxnSpPr>
            <a:stCxn id="130" idx="3"/>
          </p:cNvCxnSpPr>
          <p:nvPr/>
        </p:nvCxnSpPr>
        <p:spPr>
          <a:xfrm flipH="1" rot="10800000">
            <a:off x="1566425" y="1824000"/>
            <a:ext cx="503700" cy="27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g1b97051138e_0_0"/>
          <p:cNvCxnSpPr/>
          <p:nvPr/>
        </p:nvCxnSpPr>
        <p:spPr>
          <a:xfrm>
            <a:off x="146225" y="1839300"/>
            <a:ext cx="504600" cy="54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g1b97051138e_0_0"/>
          <p:cNvSpPr txBox="1"/>
          <p:nvPr/>
        </p:nvSpPr>
        <p:spPr>
          <a:xfrm>
            <a:off x="154625" y="1562113"/>
            <a:ext cx="48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Tahoma"/>
                <a:ea typeface="Tahoma"/>
                <a:cs typeface="Tahoma"/>
                <a:sym typeface="Tahoma"/>
              </a:rPr>
              <a:t>Input</a:t>
            </a:r>
            <a:endParaRPr sz="600">
              <a:latin typeface="Tahoma"/>
              <a:ea typeface="Tahoma"/>
              <a:cs typeface="Tahoma"/>
              <a:sym typeface="Tahoma"/>
            </a:endParaRPr>
          </a:p>
        </p:txBody>
      </p:sp>
      <p:sp>
        <p:nvSpPr>
          <p:cNvPr id="134" name="Google Shape;134;g1b97051138e_0_0"/>
          <p:cNvSpPr txBox="1"/>
          <p:nvPr/>
        </p:nvSpPr>
        <p:spPr>
          <a:xfrm>
            <a:off x="2052675" y="1641888"/>
            <a:ext cx="7914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Model</a:t>
            </a:r>
            <a:endParaRPr>
              <a:latin typeface="Tahoma"/>
              <a:ea typeface="Tahoma"/>
              <a:cs typeface="Tahoma"/>
              <a:sym typeface="Tahoma"/>
            </a:endParaRPr>
          </a:p>
        </p:txBody>
      </p:sp>
      <p:sp>
        <p:nvSpPr>
          <p:cNvPr id="135" name="Google Shape;135;g1b97051138e_0_0"/>
          <p:cNvSpPr txBox="1"/>
          <p:nvPr/>
        </p:nvSpPr>
        <p:spPr>
          <a:xfrm>
            <a:off x="3439850" y="1626600"/>
            <a:ext cx="7347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Output</a:t>
            </a:r>
            <a:endParaRPr>
              <a:latin typeface="Tahoma"/>
              <a:ea typeface="Tahoma"/>
              <a:cs typeface="Tahoma"/>
              <a:sym typeface="Tahoma"/>
            </a:endParaRPr>
          </a:p>
        </p:txBody>
      </p:sp>
      <p:sp>
        <p:nvSpPr>
          <p:cNvPr id="136" name="Google Shape;136;g1b97051138e_0_0"/>
          <p:cNvSpPr txBox="1"/>
          <p:nvPr/>
        </p:nvSpPr>
        <p:spPr>
          <a:xfrm>
            <a:off x="-850" y="104400"/>
            <a:ext cx="4610100" cy="400200"/>
          </a:xfrm>
          <a:prstGeom prst="rect">
            <a:avLst/>
          </a:prstGeom>
          <a:solidFill>
            <a:srgbClr val="274E1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Tahoma"/>
                <a:ea typeface="Tahoma"/>
                <a:cs typeface="Tahoma"/>
                <a:sym typeface="Tahoma"/>
              </a:rPr>
              <a:t>Basic Steps</a:t>
            </a:r>
            <a:endParaRPr>
              <a:solidFill>
                <a:schemeClr val="lt1"/>
              </a:solidFill>
              <a:latin typeface="Tahoma"/>
              <a:ea typeface="Tahoma"/>
              <a:cs typeface="Tahoma"/>
              <a:sym typeface="Tahoma"/>
            </a:endParaRPr>
          </a:p>
        </p:txBody>
      </p:sp>
      <p:cxnSp>
        <p:nvCxnSpPr>
          <p:cNvPr id="137" name="Google Shape;137;g1b97051138e_0_0"/>
          <p:cNvCxnSpPr/>
          <p:nvPr/>
        </p:nvCxnSpPr>
        <p:spPr>
          <a:xfrm>
            <a:off x="2844088" y="1829175"/>
            <a:ext cx="57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b83785ffc7_0_27"/>
          <p:cNvSpPr txBox="1"/>
          <p:nvPr/>
        </p:nvSpPr>
        <p:spPr>
          <a:xfrm>
            <a:off x="2339318" y="22860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43" name="Google Shape;143;g1b83785ffc7_0_27"/>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44" name="Google Shape;144;g1b83785ffc7_0_27"/>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45" name="Google Shape;145;g1b83785ffc7_0_27"/>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46" name="Google Shape;146;g1b83785ffc7_0_27"/>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Introduction	</a:t>
            </a:r>
            <a:r>
              <a:rPr b="1" i="0" lang="en-US" sz="600" u="none" cap="none" strike="noStrike">
                <a:solidFill>
                  <a:srgbClr val="7F7F7F"/>
                </a:solidFill>
                <a:latin typeface="Arial"/>
                <a:ea typeface="Arial"/>
                <a:cs typeface="Arial"/>
                <a:sym typeface="Arial"/>
              </a:rPr>
              <a:t>	Proposed approach</a:t>
            </a:r>
            <a:endParaRPr b="0" i="0" sz="600" u="none" cap="none" strike="noStrike">
              <a:solidFill>
                <a:srgbClr val="7F7F7F"/>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CNN Model</a:t>
            </a:r>
            <a:endParaRPr b="0" i="0" sz="1400" u="none" cap="none" strike="noStrike">
              <a:solidFill>
                <a:srgbClr val="000000"/>
              </a:solidFill>
              <a:latin typeface="Tahoma"/>
              <a:ea typeface="Tahoma"/>
              <a:cs typeface="Tahoma"/>
              <a:sym typeface="Tahoma"/>
            </a:endParaRPr>
          </a:p>
        </p:txBody>
      </p:sp>
      <p:sp>
        <p:nvSpPr>
          <p:cNvPr id="147" name="Google Shape;147;g1b83785ffc7_0_27"/>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48" name="Google Shape;148;g1b83785ffc7_0_27"/>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49" name="Google Shape;149;g1b83785ffc7_0_27"/>
          <p:cNvGrpSpPr/>
          <p:nvPr/>
        </p:nvGrpSpPr>
        <p:grpSpPr>
          <a:xfrm>
            <a:off x="0" y="3342919"/>
            <a:ext cx="4608410" cy="113664"/>
            <a:chOff x="0" y="3342919"/>
            <a:chExt cx="4608410" cy="113664"/>
          </a:xfrm>
        </p:grpSpPr>
        <p:sp>
          <p:nvSpPr>
            <p:cNvPr id="150" name="Google Shape;150;g1b83785ffc7_0_2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g1b83785ffc7_0_2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52" name="Google Shape;152;g1b83785ffc7_0_2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sp>
        <p:nvSpPr>
          <p:cNvPr id="153" name="Google Shape;153;g1b83785ffc7_0_27"/>
          <p:cNvSpPr txBox="1"/>
          <p:nvPr/>
        </p:nvSpPr>
        <p:spPr>
          <a:xfrm>
            <a:off x="600465" y="1817200"/>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ahoma"/>
              <a:ea typeface="Tahoma"/>
              <a:cs typeface="Tahoma"/>
              <a:sym typeface="Tahoma"/>
            </a:endParaRPr>
          </a:p>
        </p:txBody>
      </p:sp>
      <p:sp>
        <p:nvSpPr>
          <p:cNvPr id="154" name="Google Shape;154;g1b83785ffc7_0_27"/>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55" name="Google Shape;155;g1b83785ffc7_0_2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56" name="Google Shape;156;g1b83785ffc7_0_27"/>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grpSp>
        <p:nvGrpSpPr>
          <p:cNvPr id="157" name="Google Shape;157;g1b83785ffc7_0_27"/>
          <p:cNvGrpSpPr/>
          <p:nvPr/>
        </p:nvGrpSpPr>
        <p:grpSpPr>
          <a:xfrm>
            <a:off x="0" y="3342919"/>
            <a:ext cx="4608410" cy="113664"/>
            <a:chOff x="0" y="3342919"/>
            <a:chExt cx="4608410" cy="113664"/>
          </a:xfrm>
        </p:grpSpPr>
        <p:sp>
          <p:nvSpPr>
            <p:cNvPr id="158" name="Google Shape;158;g1b83785ffc7_0_27"/>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g1b83785ffc7_0_27"/>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0" name="Google Shape;160;g1b83785ffc7_0_27"/>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161" name="Google Shape;161;g1b83785ffc7_0_27"/>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62" name="Google Shape;162;g1b83785ffc7_0_27"/>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63" name="Google Shape;163;g1b83785ffc7_0_27"/>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pic>
        <p:nvPicPr>
          <p:cNvPr id="164" name="Google Shape;164;g1b83785ffc7_0_27"/>
          <p:cNvPicPr preferRelativeResize="0"/>
          <p:nvPr/>
        </p:nvPicPr>
        <p:blipFill>
          <a:blip r:embed="rId4">
            <a:alphaModFix/>
          </a:blip>
          <a:stretch>
            <a:fillRect/>
          </a:stretch>
        </p:blipFill>
        <p:spPr>
          <a:xfrm rot="-5400000">
            <a:off x="1871325" y="-441825"/>
            <a:ext cx="865350" cy="4433999"/>
          </a:xfrm>
          <a:prstGeom prst="rect">
            <a:avLst/>
          </a:prstGeom>
          <a:noFill/>
          <a:ln>
            <a:noFill/>
          </a:ln>
        </p:spPr>
      </p:pic>
      <p:sp>
        <p:nvSpPr>
          <p:cNvPr id="165" name="Google Shape;165;g1b83785ffc7_0_27"/>
          <p:cNvSpPr txBox="1"/>
          <p:nvPr/>
        </p:nvSpPr>
        <p:spPr>
          <a:xfrm>
            <a:off x="315325" y="2715850"/>
            <a:ext cx="4244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latin typeface="Tahoma"/>
                <a:ea typeface="Tahoma"/>
                <a:cs typeface="Tahoma"/>
                <a:sym typeface="Tahoma"/>
              </a:rPr>
              <a:t>[2] E. Pranav, S. Kamal, C. Satheesh Chandran and M. H. Supriya, "Facial Emotion Recognition Using Deep Convolutional Neural Network," 2020 6th International Conference on Advanced Computing and Communication Systems (ICACCS), 2020, pp. 317-320, doi: 10.1109/ICACCS48705.2020.9074302.</a:t>
            </a:r>
            <a:endParaRPr sz="7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b97051138e_1_2"/>
          <p:cNvSpPr txBox="1"/>
          <p:nvPr/>
        </p:nvSpPr>
        <p:spPr>
          <a:xfrm>
            <a:off x="2339318" y="22860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71" name="Google Shape;171;g1b97051138e_1_2"/>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72" name="Google Shape;172;g1b97051138e_1_2"/>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173" name="Google Shape;173;g1b97051138e_1_2"/>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174" name="Google Shape;174;g1b97051138e_1_2"/>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i="0" lang="en-US" sz="600" u="none" cap="none" strike="noStrike">
                <a:solidFill>
                  <a:schemeClr val="lt1"/>
                </a:solidFill>
                <a:latin typeface="Arial"/>
                <a:ea typeface="Arial"/>
                <a:cs typeface="Arial"/>
                <a:sym typeface="Arial"/>
              </a:rPr>
              <a:t>Proposed approach</a:t>
            </a:r>
            <a:endParaRPr b="0" i="0" sz="600" u="none" cap="none" strike="noStrike">
              <a:solidFill>
                <a:schemeClr val="lt1"/>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CNN Model</a:t>
            </a:r>
            <a:endParaRPr b="0" i="0" sz="1400" u="none" cap="none" strike="noStrike">
              <a:solidFill>
                <a:srgbClr val="000000"/>
              </a:solidFill>
              <a:latin typeface="Tahoma"/>
              <a:ea typeface="Tahoma"/>
              <a:cs typeface="Tahoma"/>
              <a:sym typeface="Tahoma"/>
            </a:endParaRPr>
          </a:p>
        </p:txBody>
      </p:sp>
      <p:sp>
        <p:nvSpPr>
          <p:cNvPr id="175" name="Google Shape;175;g1b97051138e_1_2"/>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176" name="Google Shape;176;g1b97051138e_1_2"/>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177" name="Google Shape;177;g1b97051138e_1_2"/>
          <p:cNvGrpSpPr/>
          <p:nvPr/>
        </p:nvGrpSpPr>
        <p:grpSpPr>
          <a:xfrm>
            <a:off x="0" y="3342919"/>
            <a:ext cx="4608410" cy="113664"/>
            <a:chOff x="0" y="3342919"/>
            <a:chExt cx="4608410" cy="113664"/>
          </a:xfrm>
        </p:grpSpPr>
        <p:sp>
          <p:nvSpPr>
            <p:cNvPr id="178" name="Google Shape;178;g1b97051138e_1_2"/>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g1b97051138e_1_2"/>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0" name="Google Shape;180;g1b97051138e_1_2"/>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sp>
        <p:nvSpPr>
          <p:cNvPr id="181" name="Google Shape;181;g1b97051138e_1_2"/>
          <p:cNvSpPr txBox="1"/>
          <p:nvPr/>
        </p:nvSpPr>
        <p:spPr>
          <a:xfrm>
            <a:off x="600465" y="1817200"/>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ahoma"/>
              <a:ea typeface="Tahoma"/>
              <a:cs typeface="Tahoma"/>
              <a:sym typeface="Tahoma"/>
            </a:endParaRPr>
          </a:p>
        </p:txBody>
      </p:sp>
      <p:sp>
        <p:nvSpPr>
          <p:cNvPr id="182" name="Google Shape;182;g1b97051138e_1_2"/>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83" name="Google Shape;183;g1b97051138e_1_2"/>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84" name="Google Shape;184;g1b97051138e_1_2"/>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grpSp>
        <p:nvGrpSpPr>
          <p:cNvPr id="185" name="Google Shape;185;g1b97051138e_1_2"/>
          <p:cNvGrpSpPr/>
          <p:nvPr/>
        </p:nvGrpSpPr>
        <p:grpSpPr>
          <a:xfrm>
            <a:off x="0" y="3342919"/>
            <a:ext cx="4608410" cy="113664"/>
            <a:chOff x="0" y="3342919"/>
            <a:chExt cx="4608410" cy="113664"/>
          </a:xfrm>
        </p:grpSpPr>
        <p:sp>
          <p:nvSpPr>
            <p:cNvPr id="186" name="Google Shape;186;g1b97051138e_1_2"/>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g1b97051138e_1_2"/>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8" name="Google Shape;188;g1b97051138e_1_2"/>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189" name="Google Shape;189;g1b97051138e_1_2"/>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190" name="Google Shape;190;g1b97051138e_1_2"/>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191" name="Google Shape;191;g1b97051138e_1_2"/>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pic>
        <p:nvPicPr>
          <p:cNvPr id="192" name="Google Shape;192;g1b97051138e_1_2"/>
          <p:cNvPicPr preferRelativeResize="0"/>
          <p:nvPr/>
        </p:nvPicPr>
        <p:blipFill>
          <a:blip r:embed="rId4">
            <a:alphaModFix/>
          </a:blip>
          <a:stretch>
            <a:fillRect/>
          </a:stretch>
        </p:blipFill>
        <p:spPr>
          <a:xfrm>
            <a:off x="1045425" y="333600"/>
            <a:ext cx="2466025" cy="29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b97051138e_1_29"/>
          <p:cNvSpPr txBox="1"/>
          <p:nvPr/>
        </p:nvSpPr>
        <p:spPr>
          <a:xfrm>
            <a:off x="2339318" y="22860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Results</a:t>
            </a:r>
            <a:endParaRPr b="0" i="0" sz="600" u="none" cap="none" strike="noStrike">
              <a:solidFill>
                <a:srgbClr val="000000"/>
              </a:solidFill>
              <a:latin typeface="Arial"/>
              <a:ea typeface="Arial"/>
              <a:cs typeface="Arial"/>
              <a:sym typeface="Arial"/>
            </a:endParaRPr>
          </a:p>
        </p:txBody>
      </p:sp>
      <p:sp>
        <p:nvSpPr>
          <p:cNvPr id="198" name="Google Shape;198;g1b97051138e_1_29"/>
          <p:cNvSpPr txBox="1"/>
          <p:nvPr/>
        </p:nvSpPr>
        <p:spPr>
          <a:xfrm>
            <a:off x="3164727" y="0"/>
            <a:ext cx="4878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199" name="Google Shape;199;g1b97051138e_1_29"/>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00" name="Google Shape;200;g1b97051138e_1_29"/>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01" name="Google Shape;201;g1b97051138e_1_29"/>
          <p:cNvSpPr txBox="1"/>
          <p:nvPr/>
        </p:nvSpPr>
        <p:spPr>
          <a:xfrm>
            <a:off x="95300" y="0"/>
            <a:ext cx="1693500" cy="333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r>
              <a:rPr b="1" i="0" lang="en-US" sz="600" u="none" cap="none" strike="noStrike">
                <a:solidFill>
                  <a:schemeClr val="lt1"/>
                </a:solidFill>
                <a:latin typeface="Arial"/>
                <a:ea typeface="Arial"/>
                <a:cs typeface="Arial"/>
                <a:sym typeface="Arial"/>
              </a:rPr>
              <a:t>	</a:t>
            </a:r>
            <a:r>
              <a:rPr b="1" i="0" lang="en-US" sz="600" u="none" cap="none" strike="noStrike">
                <a:solidFill>
                  <a:srgbClr val="7F7F7F"/>
                </a:solidFill>
                <a:latin typeface="Arial"/>
                <a:ea typeface="Arial"/>
                <a:cs typeface="Arial"/>
                <a:sym typeface="Arial"/>
              </a:rPr>
              <a:t>	</a:t>
            </a:r>
            <a:r>
              <a:rPr b="1" i="0" lang="en-US" sz="600" u="none" cap="none" strike="noStrike">
                <a:solidFill>
                  <a:schemeClr val="lt1"/>
                </a:solidFill>
                <a:latin typeface="Arial"/>
                <a:ea typeface="Arial"/>
                <a:cs typeface="Arial"/>
                <a:sym typeface="Arial"/>
              </a:rPr>
              <a:t>Proposed approach</a:t>
            </a:r>
            <a:endParaRPr b="0" i="0" sz="600" u="none" cap="none" strike="noStrike">
              <a:solidFill>
                <a:schemeClr val="lt1"/>
              </a:solidFill>
              <a:latin typeface="Arial"/>
              <a:ea typeface="Arial"/>
              <a:cs typeface="Arial"/>
              <a:sym typeface="Arial"/>
            </a:endParaRPr>
          </a:p>
          <a:p>
            <a:pPr indent="0" lvl="0" marL="71755" marR="0" rtl="0" algn="l">
              <a:lnSpc>
                <a:spcPct val="100000"/>
              </a:lnSpc>
              <a:spcBef>
                <a:spcPts val="105"/>
              </a:spcBef>
              <a:spcAft>
                <a:spcPts val="0"/>
              </a:spcAft>
              <a:buClr>
                <a:srgbClr val="000000"/>
              </a:buClr>
              <a:buSzPts val="1400"/>
              <a:buFont typeface="Arial"/>
              <a:buNone/>
            </a:pPr>
            <a:r>
              <a:rPr lang="en-US">
                <a:solidFill>
                  <a:srgbClr val="FFFFFF"/>
                </a:solidFill>
                <a:latin typeface="Tahoma"/>
                <a:ea typeface="Tahoma"/>
                <a:cs typeface="Tahoma"/>
                <a:sym typeface="Tahoma"/>
              </a:rPr>
              <a:t>Dense Network</a:t>
            </a:r>
            <a:endParaRPr b="0" i="0" sz="1400" u="none" cap="none" strike="noStrike">
              <a:solidFill>
                <a:srgbClr val="000000"/>
              </a:solidFill>
              <a:latin typeface="Tahoma"/>
              <a:ea typeface="Tahoma"/>
              <a:cs typeface="Tahoma"/>
              <a:sym typeface="Tahoma"/>
            </a:endParaRPr>
          </a:p>
        </p:txBody>
      </p:sp>
      <p:sp>
        <p:nvSpPr>
          <p:cNvPr id="202" name="Google Shape;202;g1b97051138e_1_29"/>
          <p:cNvSpPr txBox="1"/>
          <p:nvPr/>
        </p:nvSpPr>
        <p:spPr>
          <a:xfrm>
            <a:off x="1987448" y="2230728"/>
            <a:ext cx="344700" cy="135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sp>
        <p:nvSpPr>
          <p:cNvPr id="203" name="Google Shape;203;g1b97051138e_1_29"/>
          <p:cNvSpPr txBox="1"/>
          <p:nvPr/>
        </p:nvSpPr>
        <p:spPr>
          <a:xfrm>
            <a:off x="2462313" y="2230728"/>
            <a:ext cx="1388700" cy="140400"/>
          </a:xfrm>
          <a:prstGeom prst="rect">
            <a:avLst/>
          </a:prstGeom>
          <a:noFill/>
          <a:ln>
            <a:noFill/>
          </a:ln>
        </p:spPr>
        <p:txBody>
          <a:bodyPr anchorCtr="0" anchor="t" bIns="0" lIns="0" spcFirstLastPara="1" rIns="0" wrap="square" tIns="17125">
            <a:spAutoFit/>
          </a:bodyPr>
          <a:lstStyle/>
          <a:p>
            <a:pPr indent="-12700" lvl="0" marL="24765" marR="5080" rtl="0" algn="l">
              <a:lnSpc>
                <a:spcPct val="118750"/>
              </a:lnSpc>
              <a:spcBef>
                <a:spcPts val="0"/>
              </a:spcBef>
              <a:spcAft>
                <a:spcPts val="0"/>
              </a:spcAft>
              <a:buClr>
                <a:srgbClr val="000000"/>
              </a:buClr>
              <a:buSzPts val="800"/>
              <a:buFont typeface="Arial"/>
              <a:buNone/>
            </a:pPr>
            <a:r>
              <a:t/>
            </a:r>
            <a:endParaRPr b="0" i="0" sz="800" u="none" cap="none" strike="noStrike">
              <a:solidFill>
                <a:srgbClr val="000000"/>
              </a:solidFill>
              <a:latin typeface="Tahoma"/>
              <a:ea typeface="Tahoma"/>
              <a:cs typeface="Tahoma"/>
              <a:sym typeface="Tahoma"/>
            </a:endParaRPr>
          </a:p>
        </p:txBody>
      </p:sp>
      <p:grpSp>
        <p:nvGrpSpPr>
          <p:cNvPr id="204" name="Google Shape;204;g1b97051138e_1_29"/>
          <p:cNvGrpSpPr/>
          <p:nvPr/>
        </p:nvGrpSpPr>
        <p:grpSpPr>
          <a:xfrm>
            <a:off x="0" y="3342919"/>
            <a:ext cx="4608410" cy="113664"/>
            <a:chOff x="0" y="3342919"/>
            <a:chExt cx="4608410" cy="113664"/>
          </a:xfrm>
        </p:grpSpPr>
        <p:sp>
          <p:nvSpPr>
            <p:cNvPr id="205" name="Google Shape;205;g1b97051138e_1_29"/>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g1b97051138e_1_29"/>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7" name="Google Shape;207;g1b97051138e_1_29"/>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/8</a:t>
            </a:r>
            <a:endParaRPr/>
          </a:p>
        </p:txBody>
      </p:sp>
      <p:sp>
        <p:nvSpPr>
          <p:cNvPr id="208" name="Google Shape;208;g1b97051138e_1_29"/>
          <p:cNvSpPr txBox="1"/>
          <p:nvPr/>
        </p:nvSpPr>
        <p:spPr>
          <a:xfrm>
            <a:off x="600465" y="1817200"/>
            <a:ext cx="3674100" cy="1662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ahoma"/>
              <a:ea typeface="Tahoma"/>
              <a:cs typeface="Tahoma"/>
              <a:sym typeface="Tahoma"/>
            </a:endParaRPr>
          </a:p>
        </p:txBody>
      </p:sp>
      <p:sp>
        <p:nvSpPr>
          <p:cNvPr id="209" name="Google Shape;209;g1b97051138e_1_29"/>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10" name="Google Shape;210;g1b97051138e_1_29"/>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11" name="Google Shape;211;g1b97051138e_1_29"/>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grpSp>
        <p:nvGrpSpPr>
          <p:cNvPr id="212" name="Google Shape;212;g1b97051138e_1_29"/>
          <p:cNvGrpSpPr/>
          <p:nvPr/>
        </p:nvGrpSpPr>
        <p:grpSpPr>
          <a:xfrm>
            <a:off x="0" y="3342919"/>
            <a:ext cx="4608410" cy="113664"/>
            <a:chOff x="0" y="3342919"/>
            <a:chExt cx="4608410" cy="113664"/>
          </a:xfrm>
        </p:grpSpPr>
        <p:sp>
          <p:nvSpPr>
            <p:cNvPr id="213" name="Google Shape;213;g1b97051138e_1_29"/>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g1b97051138e_1_29"/>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5" name="Google Shape;215;g1b97051138e_1_29"/>
          <p:cNvSpPr txBox="1"/>
          <p:nvPr>
            <p:ph idx="12" type="sldNum"/>
          </p:nvPr>
        </p:nvSpPr>
        <p:spPr>
          <a:xfrm>
            <a:off x="4298550" y="3353548"/>
            <a:ext cx="297900" cy="92400"/>
          </a:xfrm>
          <a:prstGeom prst="rect">
            <a:avLst/>
          </a:prstGeom>
          <a:noFill/>
          <a:ln>
            <a:noFill/>
          </a:ln>
        </p:spPr>
        <p:txBody>
          <a:bodyPr anchorCtr="0" anchor="t" bIns="0" lIns="0" spcFirstLastPara="1" rIns="0" wrap="square" tIns="0">
            <a:spAutoFit/>
          </a:bodyPr>
          <a:lstStyle/>
          <a:p>
            <a:pPr indent="0" lvl="0" marL="38100" rtl="0" algn="l">
              <a:lnSpc>
                <a:spcPct val="114166"/>
              </a:lnSpc>
              <a:spcBef>
                <a:spcPts val="0"/>
              </a:spcBef>
              <a:spcAft>
                <a:spcPts val="0"/>
              </a:spcAft>
              <a:buSzPts val="600"/>
              <a:buNone/>
            </a:pPr>
            <a:fld id="{00000000-1234-1234-1234-123412341234}" type="slidenum">
              <a:rPr lang="en-US"/>
              <a:t>‹#›</a:t>
            </a:fld>
            <a:r>
              <a:rPr lang="en-US"/>
              <a:t>/15</a:t>
            </a:r>
            <a:endParaRPr/>
          </a:p>
        </p:txBody>
      </p:sp>
      <p:sp>
        <p:nvSpPr>
          <p:cNvPr id="216" name="Google Shape;216;g1b97051138e_1_29"/>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17" name="Google Shape;217;g1b97051138e_1_29"/>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18" name="Google Shape;218;g1b97051138e_1_29"/>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endParaRPr b="0" i="0" sz="600" u="none" cap="none" strike="noStrike">
              <a:solidFill>
                <a:srgbClr val="000000"/>
              </a:solidFill>
              <a:latin typeface="Arial"/>
              <a:ea typeface="Arial"/>
              <a:cs typeface="Arial"/>
              <a:sym typeface="Arial"/>
            </a:endParaRPr>
          </a:p>
        </p:txBody>
      </p:sp>
      <p:pic>
        <p:nvPicPr>
          <p:cNvPr id="219" name="Google Shape;219;g1b97051138e_1_29"/>
          <p:cNvPicPr preferRelativeResize="0"/>
          <p:nvPr/>
        </p:nvPicPr>
        <p:blipFill>
          <a:blip r:embed="rId4">
            <a:alphaModFix/>
          </a:blip>
          <a:stretch>
            <a:fillRect/>
          </a:stretch>
        </p:blipFill>
        <p:spPr>
          <a:xfrm>
            <a:off x="0" y="409504"/>
            <a:ext cx="4610100" cy="2641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b97051138e_1_91"/>
          <p:cNvSpPr txBox="1"/>
          <p:nvPr/>
        </p:nvSpPr>
        <p:spPr>
          <a:xfrm>
            <a:off x="95300" y="0"/>
            <a:ext cx="5796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225" name="Google Shape;225;g1b97051138e_1_91"/>
          <p:cNvSpPr txBox="1"/>
          <p:nvPr/>
        </p:nvSpPr>
        <p:spPr>
          <a:xfrm>
            <a:off x="1099301" y="0"/>
            <a:ext cx="1124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226" name="Google Shape;226;g1b97051138e_1_91"/>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Results</a:t>
            </a:r>
            <a:endParaRPr b="0" i="0" sz="600" u="none" cap="none" strike="noStrike">
              <a:solidFill>
                <a:schemeClr val="lt1"/>
              </a:solidFill>
              <a:latin typeface="Arial"/>
              <a:ea typeface="Arial"/>
              <a:cs typeface="Arial"/>
              <a:sym typeface="Arial"/>
            </a:endParaRPr>
          </a:p>
        </p:txBody>
      </p:sp>
      <p:sp>
        <p:nvSpPr>
          <p:cNvPr id="227" name="Google Shape;227;g1b97051138e_1_91"/>
          <p:cNvSpPr txBox="1"/>
          <p:nvPr/>
        </p:nvSpPr>
        <p:spPr>
          <a:xfrm>
            <a:off x="3164728"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28" name="Google Shape;228;g1b97051138e_1_91"/>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29" name="Google Shape;229;g1b97051138e_1_91"/>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30" name="Google Shape;230;g1b97051138e_1_91"/>
          <p:cNvSpPr txBox="1"/>
          <p:nvPr/>
        </p:nvSpPr>
        <p:spPr>
          <a:xfrm>
            <a:off x="95312" y="138794"/>
            <a:ext cx="4107300" cy="232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Results of Overfit_Model</a:t>
            </a:r>
            <a:endParaRPr b="0" i="0" sz="1000" u="none" cap="none" strike="noStrike">
              <a:solidFill>
                <a:srgbClr val="000000"/>
              </a:solidFill>
              <a:latin typeface="Tahoma"/>
              <a:ea typeface="Tahoma"/>
              <a:cs typeface="Tahoma"/>
              <a:sym typeface="Tahoma"/>
            </a:endParaRPr>
          </a:p>
        </p:txBody>
      </p:sp>
      <p:grpSp>
        <p:nvGrpSpPr>
          <p:cNvPr id="231" name="Google Shape;231;g1b97051138e_1_91"/>
          <p:cNvGrpSpPr/>
          <p:nvPr/>
        </p:nvGrpSpPr>
        <p:grpSpPr>
          <a:xfrm>
            <a:off x="0" y="3342919"/>
            <a:ext cx="4608410" cy="113664"/>
            <a:chOff x="0" y="3342919"/>
            <a:chExt cx="4608410" cy="113664"/>
          </a:xfrm>
        </p:grpSpPr>
        <p:sp>
          <p:nvSpPr>
            <p:cNvPr id="232" name="Google Shape;232;g1b97051138e_1_9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g1b97051138e_1_9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4" name="Google Shape;234;g1b97051138e_1_91"/>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235" name="Google Shape;235;g1b97051138e_1_9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36" name="Google Shape;236;g1b97051138e_1_91"/>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Susolution</a:t>
            </a:r>
            <a:endParaRPr b="0" i="0" sz="600" u="none" cap="none" strike="noStrike">
              <a:solidFill>
                <a:srgbClr val="000000"/>
              </a:solidFill>
              <a:latin typeface="Arial"/>
              <a:ea typeface="Arial"/>
              <a:cs typeface="Arial"/>
              <a:sym typeface="Arial"/>
            </a:endParaRPr>
          </a:p>
        </p:txBody>
      </p:sp>
      <p:sp>
        <p:nvSpPr>
          <p:cNvPr id="237" name="Google Shape;237;g1b97051138e_1_91"/>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/22</a:t>
            </a:r>
            <a:endParaRPr/>
          </a:p>
        </p:txBody>
      </p:sp>
      <p:grpSp>
        <p:nvGrpSpPr>
          <p:cNvPr id="238" name="Google Shape;238;g1b97051138e_1_91"/>
          <p:cNvGrpSpPr/>
          <p:nvPr/>
        </p:nvGrpSpPr>
        <p:grpSpPr>
          <a:xfrm>
            <a:off x="0" y="3342919"/>
            <a:ext cx="4608410" cy="113664"/>
            <a:chOff x="0" y="3342919"/>
            <a:chExt cx="4608410" cy="113664"/>
          </a:xfrm>
        </p:grpSpPr>
        <p:sp>
          <p:nvSpPr>
            <p:cNvPr id="239" name="Google Shape;239;g1b97051138e_1_9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g1b97051138e_1_9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1" name="Google Shape;241;g1b97051138e_1_9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42" name="Google Shape;242;g1b97051138e_1_9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43" name="Google Shape;243;g1b97051138e_1_91"/>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244" name="Google Shape;244;g1b97051138e_1_91"/>
          <p:cNvSpPr txBox="1"/>
          <p:nvPr/>
        </p:nvSpPr>
        <p:spPr>
          <a:xfrm>
            <a:off x="151350" y="1837300"/>
            <a:ext cx="4194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Tahoma"/>
              <a:ea typeface="Tahoma"/>
              <a:cs typeface="Tahoma"/>
              <a:sym typeface="Tahoma"/>
            </a:endParaRPr>
          </a:p>
        </p:txBody>
      </p:sp>
      <p:grpSp>
        <p:nvGrpSpPr>
          <p:cNvPr id="245" name="Google Shape;245;g1b97051138e_1_91"/>
          <p:cNvGrpSpPr/>
          <p:nvPr/>
        </p:nvGrpSpPr>
        <p:grpSpPr>
          <a:xfrm>
            <a:off x="0" y="3342919"/>
            <a:ext cx="4608410" cy="113664"/>
            <a:chOff x="0" y="3342919"/>
            <a:chExt cx="4608410" cy="113664"/>
          </a:xfrm>
        </p:grpSpPr>
        <p:sp>
          <p:nvSpPr>
            <p:cNvPr id="246" name="Google Shape;246;g1b97051138e_1_91"/>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g1b97051138e_1_91"/>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8" name="Google Shape;248;g1b97051138e_1_91"/>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49" name="Google Shape;249;g1b97051138e_1_91"/>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50" name="Google Shape;250;g1b97051138e_1_91"/>
          <p:cNvSpPr txBox="1"/>
          <p:nvPr/>
        </p:nvSpPr>
        <p:spPr>
          <a:xfrm>
            <a:off x="2339325" y="3353550"/>
            <a:ext cx="2257200" cy="506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0"/>
              </a:spcAft>
              <a:buClr>
                <a:schemeClr val="dk1"/>
              </a:buClr>
              <a:buSzPts val="1100"/>
              <a:buFont typeface="Arial"/>
              <a:buNone/>
            </a:pPr>
            <a:r>
              <a:rPr b="1" lang="en-US" sz="600">
                <a:solidFill>
                  <a:schemeClr val="lt1"/>
                </a:solidFill>
              </a:rPr>
              <a:t>Emojify: Emotion Detector</a:t>
            </a:r>
            <a:r>
              <a:rPr b="1" i="0" lang="en-US" sz="600" u="none" cap="none" strike="noStrike">
                <a:solidFill>
                  <a:schemeClr val="lt1"/>
                </a:solidFill>
                <a:latin typeface="Arial"/>
                <a:ea typeface="Arial"/>
                <a:cs typeface="Arial"/>
                <a:sym typeface="Arial"/>
              </a:rPr>
              <a:t>            		          </a:t>
            </a:r>
            <a:fld id="{00000000-1234-1234-1234-123412341234}" type="slidenum">
              <a:rPr b="1" lang="en-US" sz="600">
                <a:solidFill>
                  <a:schemeClr val="lt1"/>
                </a:solidFill>
              </a:rPr>
              <a:t>‹#›</a:t>
            </a:fld>
            <a:r>
              <a:rPr b="1" lang="en-US" sz="600">
                <a:solidFill>
                  <a:schemeClr val="lt1"/>
                </a:solidFill>
              </a:rPr>
              <a:t>/15</a:t>
            </a:r>
            <a:endParaRPr b="1" sz="600">
              <a:solidFill>
                <a:schemeClr val="lt1"/>
              </a:solidFill>
            </a:endParaRPr>
          </a:p>
          <a:p>
            <a:pPr indent="0" lvl="0" marL="0" marR="0" rtl="0" algn="l">
              <a:lnSpc>
                <a:spcPct val="115000"/>
              </a:lnSpc>
              <a:spcBef>
                <a:spcPts val="2400"/>
              </a:spcBef>
              <a:spcAft>
                <a:spcPts val="600"/>
              </a:spcAft>
              <a:buClr>
                <a:schemeClr val="dk1"/>
              </a:buClr>
              <a:buSzPts val="1100"/>
              <a:buFont typeface="Arial"/>
              <a:buNone/>
            </a:pPr>
            <a:r>
              <a:t/>
            </a:r>
            <a:endParaRPr b="1" sz="600">
              <a:solidFill>
                <a:schemeClr val="lt1"/>
              </a:solidFill>
            </a:endParaRPr>
          </a:p>
        </p:txBody>
      </p:sp>
      <p:sp>
        <p:nvSpPr>
          <p:cNvPr id="251" name="Google Shape;251;g1b97051138e_1_91"/>
          <p:cNvSpPr txBox="1"/>
          <p:nvPr>
            <p:ph type="title"/>
          </p:nvPr>
        </p:nvSpPr>
        <p:spPr>
          <a:xfrm>
            <a:off x="94112" y="909344"/>
            <a:ext cx="41097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52" name="Google Shape;252;g1b97051138e_1_91"/>
          <p:cNvPicPr preferRelativeResize="0"/>
          <p:nvPr/>
        </p:nvPicPr>
        <p:blipFill>
          <a:blip r:embed="rId4">
            <a:alphaModFix/>
          </a:blip>
          <a:stretch>
            <a:fillRect/>
          </a:stretch>
        </p:blipFill>
        <p:spPr>
          <a:xfrm>
            <a:off x="0" y="406000"/>
            <a:ext cx="2434296" cy="1642375"/>
          </a:xfrm>
          <a:prstGeom prst="rect">
            <a:avLst/>
          </a:prstGeom>
          <a:noFill/>
          <a:ln>
            <a:noFill/>
          </a:ln>
        </p:spPr>
      </p:pic>
      <p:pic>
        <p:nvPicPr>
          <p:cNvPr id="253" name="Google Shape;253;g1b97051138e_1_91"/>
          <p:cNvPicPr preferRelativeResize="0"/>
          <p:nvPr/>
        </p:nvPicPr>
        <p:blipFill>
          <a:blip r:embed="rId5">
            <a:alphaModFix/>
          </a:blip>
          <a:stretch>
            <a:fillRect/>
          </a:stretch>
        </p:blipFill>
        <p:spPr>
          <a:xfrm>
            <a:off x="2223400" y="1614972"/>
            <a:ext cx="2345250" cy="1689903"/>
          </a:xfrm>
          <a:prstGeom prst="rect">
            <a:avLst/>
          </a:prstGeom>
          <a:noFill/>
          <a:ln>
            <a:noFill/>
          </a:ln>
        </p:spPr>
      </p:pic>
      <p:sp>
        <p:nvSpPr>
          <p:cNvPr id="254" name="Google Shape;254;g1b97051138e_1_91"/>
          <p:cNvSpPr txBox="1"/>
          <p:nvPr/>
        </p:nvSpPr>
        <p:spPr>
          <a:xfrm>
            <a:off x="2434300" y="475850"/>
            <a:ext cx="1992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ahoma"/>
                <a:ea typeface="Tahoma"/>
                <a:cs typeface="Tahoma"/>
                <a:sym typeface="Tahoma"/>
              </a:rPr>
              <a:t>Training Loss: 1.09</a:t>
            </a:r>
            <a:endParaRPr sz="1200">
              <a:latin typeface="Tahoma"/>
              <a:ea typeface="Tahoma"/>
              <a:cs typeface="Tahoma"/>
              <a:sym typeface="Tahoma"/>
            </a:endParaRPr>
          </a:p>
          <a:p>
            <a:pPr indent="0" lvl="0" marL="0" rtl="0" algn="l">
              <a:spcBef>
                <a:spcPts val="0"/>
              </a:spcBef>
              <a:spcAft>
                <a:spcPts val="0"/>
              </a:spcAft>
              <a:buNone/>
            </a:pPr>
            <a:r>
              <a:rPr lang="en-US" sz="1200">
                <a:latin typeface="Tahoma"/>
                <a:ea typeface="Tahoma"/>
                <a:cs typeface="Tahoma"/>
                <a:sym typeface="Tahoma"/>
              </a:rPr>
              <a:t>Training Accuracy: 0.90</a:t>
            </a:r>
            <a:endParaRPr sz="1200">
              <a:latin typeface="Tahoma"/>
              <a:ea typeface="Tahoma"/>
              <a:cs typeface="Tahoma"/>
              <a:sym typeface="Tahoma"/>
            </a:endParaRPr>
          </a:p>
          <a:p>
            <a:pPr indent="0" lvl="0" marL="0" rtl="0" algn="l">
              <a:spcBef>
                <a:spcPts val="0"/>
              </a:spcBef>
              <a:spcAft>
                <a:spcPts val="0"/>
              </a:spcAft>
              <a:buNone/>
            </a:pPr>
            <a:r>
              <a:rPr lang="en-US" sz="1200">
                <a:latin typeface="Tahoma"/>
                <a:ea typeface="Tahoma"/>
                <a:cs typeface="Tahoma"/>
                <a:sym typeface="Tahoma"/>
              </a:rPr>
              <a:t>Validation Loss: 2.07</a:t>
            </a:r>
            <a:endParaRPr sz="1200">
              <a:latin typeface="Tahoma"/>
              <a:ea typeface="Tahoma"/>
              <a:cs typeface="Tahoma"/>
              <a:sym typeface="Tahoma"/>
            </a:endParaRPr>
          </a:p>
          <a:p>
            <a:pPr indent="0" lvl="0" marL="0" rtl="0" algn="l">
              <a:spcBef>
                <a:spcPts val="0"/>
              </a:spcBef>
              <a:spcAft>
                <a:spcPts val="0"/>
              </a:spcAft>
              <a:buNone/>
            </a:pPr>
            <a:r>
              <a:rPr lang="en-US" sz="1200">
                <a:latin typeface="Tahoma"/>
                <a:ea typeface="Tahoma"/>
                <a:cs typeface="Tahoma"/>
                <a:sym typeface="Tahoma"/>
              </a:rPr>
              <a:t>Validation Accuracy:</a:t>
            </a:r>
            <a:r>
              <a:rPr lang="en-US">
                <a:latin typeface="Tahoma"/>
                <a:ea typeface="Tahoma"/>
                <a:cs typeface="Tahoma"/>
                <a:sym typeface="Tahoma"/>
              </a:rPr>
              <a:t> </a:t>
            </a:r>
            <a:r>
              <a:rPr lang="en-US" sz="1200">
                <a:latin typeface="Tahoma"/>
                <a:ea typeface="Tahoma"/>
                <a:cs typeface="Tahoma"/>
                <a:sym typeface="Tahoma"/>
              </a:rPr>
              <a:t>0.62</a:t>
            </a:r>
            <a:endParaRPr sz="120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b97051138e_1_124"/>
          <p:cNvSpPr txBox="1"/>
          <p:nvPr/>
        </p:nvSpPr>
        <p:spPr>
          <a:xfrm>
            <a:off x="95300" y="0"/>
            <a:ext cx="5796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260" name="Google Shape;260;g1b97051138e_1_124"/>
          <p:cNvSpPr txBox="1"/>
          <p:nvPr/>
        </p:nvSpPr>
        <p:spPr>
          <a:xfrm>
            <a:off x="1099301" y="0"/>
            <a:ext cx="1124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261" name="Google Shape;261;g1b97051138e_1_124"/>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Results</a:t>
            </a:r>
            <a:endParaRPr b="0" i="0" sz="600" u="none" cap="none" strike="noStrike">
              <a:solidFill>
                <a:schemeClr val="lt1"/>
              </a:solidFill>
              <a:latin typeface="Arial"/>
              <a:ea typeface="Arial"/>
              <a:cs typeface="Arial"/>
              <a:sym typeface="Arial"/>
            </a:endParaRPr>
          </a:p>
        </p:txBody>
      </p:sp>
      <p:sp>
        <p:nvSpPr>
          <p:cNvPr id="262" name="Google Shape;262;g1b97051138e_1_124"/>
          <p:cNvSpPr txBox="1"/>
          <p:nvPr/>
        </p:nvSpPr>
        <p:spPr>
          <a:xfrm>
            <a:off x="3164728"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63" name="Google Shape;263;g1b97051138e_1_124"/>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64" name="Google Shape;264;g1b97051138e_1_124"/>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265" name="Google Shape;265;g1b97051138e_1_124"/>
          <p:cNvSpPr txBox="1"/>
          <p:nvPr/>
        </p:nvSpPr>
        <p:spPr>
          <a:xfrm>
            <a:off x="95312" y="138794"/>
            <a:ext cx="4107300" cy="232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Results of Final_Model</a:t>
            </a:r>
            <a:endParaRPr b="0" i="0" sz="1000" u="none" cap="none" strike="noStrike">
              <a:solidFill>
                <a:srgbClr val="000000"/>
              </a:solidFill>
              <a:latin typeface="Tahoma"/>
              <a:ea typeface="Tahoma"/>
              <a:cs typeface="Tahoma"/>
              <a:sym typeface="Tahoma"/>
            </a:endParaRPr>
          </a:p>
        </p:txBody>
      </p:sp>
      <p:grpSp>
        <p:nvGrpSpPr>
          <p:cNvPr id="266" name="Google Shape;266;g1b97051138e_1_124"/>
          <p:cNvGrpSpPr/>
          <p:nvPr/>
        </p:nvGrpSpPr>
        <p:grpSpPr>
          <a:xfrm>
            <a:off x="0" y="3342919"/>
            <a:ext cx="4608410" cy="113664"/>
            <a:chOff x="0" y="3342919"/>
            <a:chExt cx="4608410" cy="113664"/>
          </a:xfrm>
        </p:grpSpPr>
        <p:sp>
          <p:nvSpPr>
            <p:cNvPr id="267" name="Google Shape;267;g1b97051138e_1_124"/>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g1b97051138e_1_124"/>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9" name="Google Shape;269;g1b97051138e_1_124"/>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270" name="Google Shape;270;g1b97051138e_1_124"/>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71" name="Google Shape;271;g1b97051138e_1_124"/>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Susolution</a:t>
            </a:r>
            <a:endParaRPr b="0" i="0" sz="600" u="none" cap="none" strike="noStrike">
              <a:solidFill>
                <a:srgbClr val="000000"/>
              </a:solidFill>
              <a:latin typeface="Arial"/>
              <a:ea typeface="Arial"/>
              <a:cs typeface="Arial"/>
              <a:sym typeface="Arial"/>
            </a:endParaRPr>
          </a:p>
        </p:txBody>
      </p:sp>
      <p:sp>
        <p:nvSpPr>
          <p:cNvPr id="272" name="Google Shape;272;g1b97051138e_1_124"/>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/22</a:t>
            </a:r>
            <a:endParaRPr/>
          </a:p>
        </p:txBody>
      </p:sp>
      <p:grpSp>
        <p:nvGrpSpPr>
          <p:cNvPr id="273" name="Google Shape;273;g1b97051138e_1_124"/>
          <p:cNvGrpSpPr/>
          <p:nvPr/>
        </p:nvGrpSpPr>
        <p:grpSpPr>
          <a:xfrm>
            <a:off x="0" y="3342919"/>
            <a:ext cx="4608410" cy="113664"/>
            <a:chOff x="0" y="3342919"/>
            <a:chExt cx="4608410" cy="113664"/>
          </a:xfrm>
        </p:grpSpPr>
        <p:sp>
          <p:nvSpPr>
            <p:cNvPr id="274" name="Google Shape;274;g1b97051138e_1_124"/>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g1b97051138e_1_124"/>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76" name="Google Shape;276;g1b97051138e_1_124"/>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77" name="Google Shape;277;g1b97051138e_1_124"/>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78" name="Google Shape;278;g1b97051138e_1_124"/>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279" name="Google Shape;279;g1b97051138e_1_124"/>
          <p:cNvSpPr txBox="1"/>
          <p:nvPr/>
        </p:nvSpPr>
        <p:spPr>
          <a:xfrm>
            <a:off x="151350" y="1837300"/>
            <a:ext cx="4194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Tahoma"/>
              <a:ea typeface="Tahoma"/>
              <a:cs typeface="Tahoma"/>
              <a:sym typeface="Tahoma"/>
            </a:endParaRPr>
          </a:p>
        </p:txBody>
      </p:sp>
      <p:grpSp>
        <p:nvGrpSpPr>
          <p:cNvPr id="280" name="Google Shape;280;g1b97051138e_1_124"/>
          <p:cNvGrpSpPr/>
          <p:nvPr/>
        </p:nvGrpSpPr>
        <p:grpSpPr>
          <a:xfrm>
            <a:off x="0" y="3342919"/>
            <a:ext cx="4608410" cy="113664"/>
            <a:chOff x="0" y="3342919"/>
            <a:chExt cx="4608410" cy="113664"/>
          </a:xfrm>
        </p:grpSpPr>
        <p:sp>
          <p:nvSpPr>
            <p:cNvPr id="281" name="Google Shape;281;g1b97051138e_1_124"/>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g1b97051138e_1_124"/>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3" name="Google Shape;283;g1b97051138e_1_124"/>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284" name="Google Shape;284;g1b97051138e_1_124"/>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285" name="Google Shape;285;g1b97051138e_1_124"/>
          <p:cNvSpPr txBox="1"/>
          <p:nvPr/>
        </p:nvSpPr>
        <p:spPr>
          <a:xfrm>
            <a:off x="2339325" y="3353550"/>
            <a:ext cx="21741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r>
              <a:rPr b="1" i="0" lang="en-US" sz="600" u="none" cap="none" strike="noStrike">
                <a:solidFill>
                  <a:schemeClr val="lt1"/>
                </a:solidFill>
                <a:latin typeface="Arial"/>
                <a:ea typeface="Arial"/>
                <a:cs typeface="Arial"/>
                <a:sym typeface="Arial"/>
              </a:rPr>
              <a:t> 		         8/1</a:t>
            </a:r>
            <a:r>
              <a:rPr b="1" lang="en-US" sz="600">
                <a:solidFill>
                  <a:schemeClr val="lt1"/>
                </a:solidFill>
              </a:rPr>
              <a:t>5</a:t>
            </a:r>
            <a:endParaRPr b="0" i="0" sz="600" u="none" cap="none" strike="noStrike">
              <a:solidFill>
                <a:srgbClr val="000000"/>
              </a:solidFill>
              <a:latin typeface="Arial"/>
              <a:ea typeface="Arial"/>
              <a:cs typeface="Arial"/>
              <a:sym typeface="Arial"/>
            </a:endParaRPr>
          </a:p>
        </p:txBody>
      </p:sp>
      <p:sp>
        <p:nvSpPr>
          <p:cNvPr id="286" name="Google Shape;286;g1b97051138e_1_124"/>
          <p:cNvSpPr txBox="1"/>
          <p:nvPr>
            <p:ph type="title"/>
          </p:nvPr>
        </p:nvSpPr>
        <p:spPr>
          <a:xfrm>
            <a:off x="94112" y="909344"/>
            <a:ext cx="41097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87" name="Google Shape;287;g1b97051138e_1_124"/>
          <p:cNvPicPr preferRelativeResize="0"/>
          <p:nvPr/>
        </p:nvPicPr>
        <p:blipFill>
          <a:blip r:embed="rId4">
            <a:alphaModFix/>
          </a:blip>
          <a:stretch>
            <a:fillRect/>
          </a:stretch>
        </p:blipFill>
        <p:spPr>
          <a:xfrm>
            <a:off x="14125" y="406000"/>
            <a:ext cx="2339326" cy="1609744"/>
          </a:xfrm>
          <a:prstGeom prst="rect">
            <a:avLst/>
          </a:prstGeom>
          <a:noFill/>
          <a:ln>
            <a:noFill/>
          </a:ln>
        </p:spPr>
      </p:pic>
      <p:pic>
        <p:nvPicPr>
          <p:cNvPr id="288" name="Google Shape;288;g1b97051138e_1_124"/>
          <p:cNvPicPr preferRelativeResize="0"/>
          <p:nvPr/>
        </p:nvPicPr>
        <p:blipFill>
          <a:blip r:embed="rId5">
            <a:alphaModFix/>
          </a:blip>
          <a:stretch>
            <a:fillRect/>
          </a:stretch>
        </p:blipFill>
        <p:spPr>
          <a:xfrm>
            <a:off x="2402325" y="1769950"/>
            <a:ext cx="2043514" cy="1471175"/>
          </a:xfrm>
          <a:prstGeom prst="rect">
            <a:avLst/>
          </a:prstGeom>
          <a:noFill/>
          <a:ln>
            <a:noFill/>
          </a:ln>
        </p:spPr>
      </p:pic>
      <p:sp>
        <p:nvSpPr>
          <p:cNvPr id="289" name="Google Shape;289;g1b97051138e_1_124"/>
          <p:cNvSpPr txBox="1"/>
          <p:nvPr/>
        </p:nvSpPr>
        <p:spPr>
          <a:xfrm>
            <a:off x="2339325" y="512675"/>
            <a:ext cx="1959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Training Loss: 1.29</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Training Accuracy: 0.69</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Validation Loss: 1.36</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Validation Accuracy:</a:t>
            </a:r>
            <a:r>
              <a:rPr lang="en-US">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0.67</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b97051138e_1_160"/>
          <p:cNvSpPr txBox="1"/>
          <p:nvPr/>
        </p:nvSpPr>
        <p:spPr>
          <a:xfrm>
            <a:off x="95300" y="0"/>
            <a:ext cx="5796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Introduction</a:t>
            </a:r>
            <a:endParaRPr b="0" i="0" sz="600" u="none" cap="none" strike="noStrike">
              <a:solidFill>
                <a:srgbClr val="000000"/>
              </a:solidFill>
              <a:latin typeface="Arial"/>
              <a:ea typeface="Arial"/>
              <a:cs typeface="Arial"/>
              <a:sym typeface="Arial"/>
            </a:endParaRPr>
          </a:p>
        </p:txBody>
      </p:sp>
      <p:sp>
        <p:nvSpPr>
          <p:cNvPr id="295" name="Google Shape;295;g1b97051138e_1_160"/>
          <p:cNvSpPr txBox="1"/>
          <p:nvPr/>
        </p:nvSpPr>
        <p:spPr>
          <a:xfrm>
            <a:off x="1099301" y="0"/>
            <a:ext cx="11241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Proposed approach</a:t>
            </a:r>
            <a:endParaRPr b="0" i="0" sz="600" u="none" cap="none" strike="noStrike">
              <a:solidFill>
                <a:srgbClr val="7F7F7F"/>
              </a:solidFill>
              <a:latin typeface="Arial"/>
              <a:ea typeface="Arial"/>
              <a:cs typeface="Arial"/>
              <a:sym typeface="Arial"/>
            </a:endParaRPr>
          </a:p>
        </p:txBody>
      </p:sp>
      <p:sp>
        <p:nvSpPr>
          <p:cNvPr id="296" name="Google Shape;296;g1b97051138e_1_160"/>
          <p:cNvSpPr txBox="1"/>
          <p:nvPr/>
        </p:nvSpPr>
        <p:spPr>
          <a:xfrm>
            <a:off x="2339318" y="0"/>
            <a:ext cx="2751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Arial"/>
                <a:ea typeface="Arial"/>
                <a:cs typeface="Arial"/>
                <a:sym typeface="Arial"/>
              </a:rPr>
              <a:t>Results</a:t>
            </a:r>
            <a:endParaRPr b="0" i="0" sz="600" u="none" cap="none" strike="noStrike">
              <a:solidFill>
                <a:schemeClr val="lt1"/>
              </a:solidFill>
              <a:latin typeface="Arial"/>
              <a:ea typeface="Arial"/>
              <a:cs typeface="Arial"/>
              <a:sym typeface="Arial"/>
            </a:endParaRPr>
          </a:p>
        </p:txBody>
      </p:sp>
      <p:sp>
        <p:nvSpPr>
          <p:cNvPr id="297" name="Google Shape;297;g1b97051138e_1_160"/>
          <p:cNvSpPr txBox="1"/>
          <p:nvPr/>
        </p:nvSpPr>
        <p:spPr>
          <a:xfrm>
            <a:off x="3164728" y="0"/>
            <a:ext cx="518700" cy="104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Conclusion</a:t>
            </a:r>
            <a:endParaRPr b="0" i="0" sz="600" u="none" cap="none" strike="noStrike">
              <a:solidFill>
                <a:srgbClr val="000000"/>
              </a:solidFill>
              <a:latin typeface="Arial"/>
              <a:ea typeface="Arial"/>
              <a:cs typeface="Arial"/>
              <a:sym typeface="Arial"/>
            </a:endParaRPr>
          </a:p>
        </p:txBody>
      </p:sp>
      <p:sp>
        <p:nvSpPr>
          <p:cNvPr id="298" name="Google Shape;298;g1b97051138e_1_160"/>
          <p:cNvSpPr txBox="1"/>
          <p:nvPr/>
        </p:nvSpPr>
        <p:spPr>
          <a:xfrm>
            <a:off x="4113281" y="0"/>
            <a:ext cx="400200" cy="196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
              <a:buFont typeface="Arial"/>
              <a:buNone/>
            </a:pPr>
            <a:r>
              <a:rPr b="1" i="0" lang="en-US" sz="600" u="none" cap="none" strike="noStrike">
                <a:solidFill>
                  <a:srgbClr val="7F7F7F"/>
                </a:solidFill>
                <a:latin typeface="Arial"/>
                <a:ea typeface="Arial"/>
                <a:cs typeface="Arial"/>
                <a:sym typeface="Arial"/>
              </a:rPr>
              <a:t>References</a:t>
            </a:r>
            <a:endParaRPr b="0" i="0" sz="600" u="none" cap="none" strike="noStrike">
              <a:solidFill>
                <a:srgbClr val="000000"/>
              </a:solidFill>
              <a:latin typeface="Arial"/>
              <a:ea typeface="Arial"/>
              <a:cs typeface="Arial"/>
              <a:sym typeface="Arial"/>
            </a:endParaRPr>
          </a:p>
        </p:txBody>
      </p:sp>
      <p:pic>
        <p:nvPicPr>
          <p:cNvPr id="299" name="Google Shape;299;g1b97051138e_1_160"/>
          <p:cNvPicPr preferRelativeResize="0"/>
          <p:nvPr/>
        </p:nvPicPr>
        <p:blipFill rotWithShape="1">
          <a:blip r:embed="rId3">
            <a:alphaModFix/>
          </a:blip>
          <a:srcRect b="0" l="0" r="0" t="0"/>
          <a:stretch/>
        </p:blipFill>
        <p:spPr>
          <a:xfrm>
            <a:off x="0" y="100820"/>
            <a:ext cx="4608004" cy="308729"/>
          </a:xfrm>
          <a:prstGeom prst="rect">
            <a:avLst/>
          </a:prstGeom>
          <a:noFill/>
          <a:ln>
            <a:noFill/>
          </a:ln>
        </p:spPr>
      </p:pic>
      <p:sp>
        <p:nvSpPr>
          <p:cNvPr id="300" name="Google Shape;300;g1b97051138e_1_160"/>
          <p:cNvSpPr txBox="1"/>
          <p:nvPr/>
        </p:nvSpPr>
        <p:spPr>
          <a:xfrm>
            <a:off x="95312" y="138794"/>
            <a:ext cx="4107300" cy="2328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Clr>
                <a:srgbClr val="000000"/>
              </a:buClr>
              <a:buSzPts val="1400"/>
              <a:buFont typeface="Arial"/>
              <a:buNone/>
            </a:pPr>
            <a:r>
              <a:rPr lang="en-US">
                <a:solidFill>
                  <a:srgbClr val="FFFFFF"/>
                </a:solidFill>
                <a:latin typeface="Tahoma"/>
                <a:ea typeface="Tahoma"/>
                <a:cs typeface="Tahoma"/>
                <a:sym typeface="Tahoma"/>
              </a:rPr>
              <a:t>Results of Logistic Classification</a:t>
            </a:r>
            <a:endParaRPr b="0" i="0" sz="1000" u="none" cap="none" strike="noStrike">
              <a:solidFill>
                <a:srgbClr val="000000"/>
              </a:solidFill>
              <a:latin typeface="Tahoma"/>
              <a:ea typeface="Tahoma"/>
              <a:cs typeface="Tahoma"/>
              <a:sym typeface="Tahoma"/>
            </a:endParaRPr>
          </a:p>
        </p:txBody>
      </p:sp>
      <p:grpSp>
        <p:nvGrpSpPr>
          <p:cNvPr id="301" name="Google Shape;301;g1b97051138e_1_160"/>
          <p:cNvGrpSpPr/>
          <p:nvPr/>
        </p:nvGrpSpPr>
        <p:grpSpPr>
          <a:xfrm>
            <a:off x="0" y="3342919"/>
            <a:ext cx="4608410" cy="113664"/>
            <a:chOff x="0" y="3342919"/>
            <a:chExt cx="4608410" cy="113664"/>
          </a:xfrm>
        </p:grpSpPr>
        <p:sp>
          <p:nvSpPr>
            <p:cNvPr id="302" name="Google Shape;302;g1b97051138e_1_16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g1b97051138e_1_16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4" name="Google Shape;304;g1b97051138e_1_160"/>
          <p:cNvSpPr txBox="1"/>
          <p:nvPr>
            <p:ph idx="10" type="dt"/>
          </p:nvPr>
        </p:nvSpPr>
        <p:spPr>
          <a:xfrm>
            <a:off x="533539" y="3349288"/>
            <a:ext cx="5187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June 25, 2018</a:t>
            </a:r>
            <a:endParaRPr/>
          </a:p>
        </p:txBody>
      </p:sp>
      <p:sp>
        <p:nvSpPr>
          <p:cNvPr id="305" name="Google Shape;305;g1b97051138e_1_16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06" name="Google Shape;306;g1b97051138e_1_160"/>
          <p:cNvSpPr txBox="1"/>
          <p:nvPr/>
        </p:nvSpPr>
        <p:spPr>
          <a:xfrm>
            <a:off x="2353462" y="3349288"/>
            <a:ext cx="1608600" cy="92400"/>
          </a:xfrm>
          <a:prstGeom prst="rect">
            <a:avLst/>
          </a:prstGeom>
          <a:noFill/>
          <a:ln>
            <a:noFill/>
          </a:ln>
        </p:spPr>
        <p:txBody>
          <a:bodyPr anchorCtr="0" anchor="t" bIns="0" lIns="0" spcFirstLastPara="1" rIns="0" wrap="square" tIns="0">
            <a:spAutoFit/>
          </a:bodyPr>
          <a:lstStyle/>
          <a:p>
            <a:pPr indent="0" lvl="0" marL="12700" marR="0" rtl="0" algn="l">
              <a:lnSpc>
                <a:spcPct val="114166"/>
              </a:lnSpc>
              <a:spcBef>
                <a:spcPts val="0"/>
              </a:spcBef>
              <a:spcAft>
                <a:spcPts val="0"/>
              </a:spcAft>
              <a:buClr>
                <a:srgbClr val="000000"/>
              </a:buClr>
              <a:buSzPts val="600"/>
              <a:buFont typeface="Arial"/>
              <a:buNone/>
            </a:pPr>
            <a:r>
              <a:rPr b="1" i="0" lang="en-US" sz="600" u="none" cap="none" strike="noStrike">
                <a:solidFill>
                  <a:srgbClr val="FFFFFF"/>
                </a:solidFill>
                <a:latin typeface="Arial"/>
                <a:ea typeface="Arial"/>
                <a:cs typeface="Arial"/>
                <a:sym typeface="Arial"/>
              </a:rPr>
              <a:t>Simultaneous Inpainting and Susolution</a:t>
            </a:r>
            <a:endParaRPr b="0" i="0" sz="600" u="none" cap="none" strike="noStrike">
              <a:solidFill>
                <a:srgbClr val="000000"/>
              </a:solidFill>
              <a:latin typeface="Arial"/>
              <a:ea typeface="Arial"/>
              <a:cs typeface="Arial"/>
              <a:sym typeface="Arial"/>
            </a:endParaRPr>
          </a:p>
        </p:txBody>
      </p:sp>
      <p:sp>
        <p:nvSpPr>
          <p:cNvPr id="307" name="Google Shape;307;g1b97051138e_1_160"/>
          <p:cNvSpPr txBox="1"/>
          <p:nvPr>
            <p:ph idx="12" type="sldNum"/>
          </p:nvPr>
        </p:nvSpPr>
        <p:spPr>
          <a:xfrm>
            <a:off x="4298548" y="3349288"/>
            <a:ext cx="2979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/22</a:t>
            </a:r>
            <a:endParaRPr/>
          </a:p>
        </p:txBody>
      </p:sp>
      <p:grpSp>
        <p:nvGrpSpPr>
          <p:cNvPr id="308" name="Google Shape;308;g1b97051138e_1_160"/>
          <p:cNvGrpSpPr/>
          <p:nvPr/>
        </p:nvGrpSpPr>
        <p:grpSpPr>
          <a:xfrm>
            <a:off x="0" y="3342919"/>
            <a:ext cx="4608410" cy="113664"/>
            <a:chOff x="0" y="3342919"/>
            <a:chExt cx="4608410" cy="113664"/>
          </a:xfrm>
        </p:grpSpPr>
        <p:sp>
          <p:nvSpPr>
            <p:cNvPr id="309" name="Google Shape;309;g1b97051138e_1_16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g1b97051138e_1_16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1" name="Google Shape;311;g1b97051138e_1_16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November 14,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12" name="Google Shape;312;g1b97051138e_1_16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13" name="Google Shape;313;g1b97051138e_1_160"/>
          <p:cNvSpPr txBox="1"/>
          <p:nvPr/>
        </p:nvSpPr>
        <p:spPr>
          <a:xfrm>
            <a:off x="2339325" y="3353544"/>
            <a:ext cx="16086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i="0" lang="en-US" sz="600" u="none" cap="none" strike="noStrike">
                <a:solidFill>
                  <a:schemeClr val="lt1"/>
                </a:solidFill>
                <a:latin typeface="Arial"/>
                <a:ea typeface="Arial"/>
                <a:cs typeface="Arial"/>
                <a:sym typeface="Arial"/>
              </a:rPr>
              <a:t>Email spam classification</a:t>
            </a:r>
            <a:endParaRPr b="0" i="0" sz="600" u="none" cap="none" strike="noStrike">
              <a:solidFill>
                <a:srgbClr val="000000"/>
              </a:solidFill>
              <a:latin typeface="Arial"/>
              <a:ea typeface="Arial"/>
              <a:cs typeface="Arial"/>
              <a:sym typeface="Arial"/>
            </a:endParaRPr>
          </a:p>
        </p:txBody>
      </p:sp>
      <p:sp>
        <p:nvSpPr>
          <p:cNvPr id="314" name="Google Shape;314;g1b97051138e_1_160"/>
          <p:cNvSpPr txBox="1"/>
          <p:nvPr/>
        </p:nvSpPr>
        <p:spPr>
          <a:xfrm>
            <a:off x="151350" y="1837300"/>
            <a:ext cx="4194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000000"/>
              </a:solidFill>
              <a:latin typeface="Tahoma"/>
              <a:ea typeface="Tahoma"/>
              <a:cs typeface="Tahoma"/>
              <a:sym typeface="Tahoma"/>
            </a:endParaRPr>
          </a:p>
        </p:txBody>
      </p:sp>
      <p:grpSp>
        <p:nvGrpSpPr>
          <p:cNvPr id="315" name="Google Shape;315;g1b97051138e_1_160"/>
          <p:cNvGrpSpPr/>
          <p:nvPr/>
        </p:nvGrpSpPr>
        <p:grpSpPr>
          <a:xfrm>
            <a:off x="0" y="3342919"/>
            <a:ext cx="4608410" cy="113664"/>
            <a:chOff x="0" y="3342919"/>
            <a:chExt cx="4608410" cy="113664"/>
          </a:xfrm>
        </p:grpSpPr>
        <p:sp>
          <p:nvSpPr>
            <p:cNvPr id="316" name="Google Shape;316;g1b97051138e_1_160"/>
            <p:cNvSpPr/>
            <p:nvPr/>
          </p:nvSpPr>
          <p:spPr>
            <a:xfrm>
              <a:off x="0"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g1b97051138e_1_160"/>
            <p:cNvSpPr/>
            <p:nvPr/>
          </p:nvSpPr>
          <p:spPr>
            <a:xfrm>
              <a:off x="2303995" y="3342919"/>
              <a:ext cx="2304415" cy="113664"/>
            </a:xfrm>
            <a:custGeom>
              <a:rect b="b" l="l" r="r" t="t"/>
              <a:pathLst>
                <a:path extrusionOk="0" h="113664" w="2304415">
                  <a:moveTo>
                    <a:pt x="2303995" y="0"/>
                  </a:moveTo>
                  <a:lnTo>
                    <a:pt x="0" y="0"/>
                  </a:lnTo>
                  <a:lnTo>
                    <a:pt x="0" y="113080"/>
                  </a:lnTo>
                  <a:lnTo>
                    <a:pt x="2303995" y="113080"/>
                  </a:lnTo>
                  <a:lnTo>
                    <a:pt x="2303995" y="0"/>
                  </a:lnTo>
                  <a:close/>
                </a:path>
              </a:pathLst>
            </a:custGeom>
            <a:solidFill>
              <a:srgbClr val="003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8" name="Google Shape;318;g1b97051138e_1_160"/>
          <p:cNvSpPr txBox="1"/>
          <p:nvPr>
            <p:ph idx="10" type="dt"/>
          </p:nvPr>
        </p:nvSpPr>
        <p:spPr>
          <a:xfrm>
            <a:off x="337131" y="3349300"/>
            <a:ext cx="791400" cy="3033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Clr>
                <a:schemeClr val="dk1"/>
              </a:buClr>
              <a:buSzPts val="1400"/>
              <a:buFont typeface="Arial"/>
              <a:buNone/>
            </a:pPr>
            <a:r>
              <a:rPr lang="en-US"/>
              <a:t> December 15, 2022</a:t>
            </a:r>
            <a:endParaRPr/>
          </a:p>
          <a:p>
            <a:pPr indent="0" lvl="0" marL="12700" rtl="0" algn="l">
              <a:lnSpc>
                <a:spcPct val="114166"/>
              </a:lnSpc>
              <a:spcBef>
                <a:spcPts val="0"/>
              </a:spcBef>
              <a:spcAft>
                <a:spcPts val="0"/>
              </a:spcAft>
              <a:buSzPts val="1400"/>
              <a:buNone/>
            </a:pPr>
            <a:r>
              <a:t/>
            </a:r>
            <a:endParaRPr/>
          </a:p>
          <a:p>
            <a:pPr indent="0" lvl="0" marL="12700" rtl="0" algn="l">
              <a:lnSpc>
                <a:spcPct val="114166"/>
              </a:lnSpc>
              <a:spcBef>
                <a:spcPts val="0"/>
              </a:spcBef>
              <a:spcAft>
                <a:spcPts val="0"/>
              </a:spcAft>
              <a:buSzPts val="1400"/>
              <a:buNone/>
            </a:pPr>
            <a:r>
              <a:rPr lang="en-US"/>
              <a:t> </a:t>
            </a:r>
            <a:endParaRPr/>
          </a:p>
        </p:txBody>
      </p:sp>
      <p:sp>
        <p:nvSpPr>
          <p:cNvPr id="319" name="Google Shape;319;g1b97051138e_1_160"/>
          <p:cNvSpPr txBox="1"/>
          <p:nvPr>
            <p:ph idx="11" type="ftr"/>
          </p:nvPr>
        </p:nvSpPr>
        <p:spPr>
          <a:xfrm>
            <a:off x="1414205" y="3349288"/>
            <a:ext cx="328800" cy="92400"/>
          </a:xfrm>
          <a:prstGeom prst="rect">
            <a:avLst/>
          </a:prstGeom>
          <a:noFill/>
          <a:ln>
            <a:noFill/>
          </a:ln>
        </p:spPr>
        <p:txBody>
          <a:bodyPr anchorCtr="0" anchor="t" bIns="0" lIns="0" spcFirstLastPara="1" rIns="0" wrap="square" tIns="0">
            <a:spAutoFit/>
          </a:bodyPr>
          <a:lstStyle/>
          <a:p>
            <a:pPr indent="0" lvl="0" marL="12700" rtl="0" algn="l">
              <a:lnSpc>
                <a:spcPct val="114166"/>
              </a:lnSpc>
              <a:spcBef>
                <a:spcPts val="0"/>
              </a:spcBef>
              <a:spcAft>
                <a:spcPts val="0"/>
              </a:spcAft>
              <a:buSzPts val="1400"/>
              <a:buNone/>
            </a:pPr>
            <a:r>
              <a:rPr lang="en-US"/>
              <a:t>DA-IICT</a:t>
            </a:r>
            <a:endParaRPr/>
          </a:p>
        </p:txBody>
      </p:sp>
      <p:sp>
        <p:nvSpPr>
          <p:cNvPr id="320" name="Google Shape;320;g1b97051138e_1_160"/>
          <p:cNvSpPr txBox="1"/>
          <p:nvPr/>
        </p:nvSpPr>
        <p:spPr>
          <a:xfrm>
            <a:off x="2339325" y="3353550"/>
            <a:ext cx="2174100" cy="9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2400"/>
              </a:spcBef>
              <a:spcAft>
                <a:spcPts val="600"/>
              </a:spcAft>
              <a:buClr>
                <a:schemeClr val="dk1"/>
              </a:buClr>
              <a:buSzPts val="1100"/>
              <a:buFont typeface="Arial"/>
              <a:buNone/>
            </a:pPr>
            <a:r>
              <a:rPr b="1" lang="en-US" sz="600">
                <a:solidFill>
                  <a:schemeClr val="lt1"/>
                </a:solidFill>
              </a:rPr>
              <a:t>Emojify: Emotion Detector</a:t>
            </a:r>
            <a:r>
              <a:rPr b="1" i="0" lang="en-US" sz="600" u="none" cap="none" strike="noStrike">
                <a:solidFill>
                  <a:schemeClr val="lt1"/>
                </a:solidFill>
                <a:latin typeface="Arial"/>
                <a:ea typeface="Arial"/>
                <a:cs typeface="Arial"/>
                <a:sym typeface="Arial"/>
              </a:rPr>
              <a:t>                                                  9/1</a:t>
            </a:r>
            <a:r>
              <a:rPr b="1" lang="en-US" sz="600">
                <a:solidFill>
                  <a:schemeClr val="lt1"/>
                </a:solidFill>
              </a:rPr>
              <a:t>5</a:t>
            </a:r>
            <a:endParaRPr b="0" i="0" sz="600" u="none" cap="none" strike="noStrike">
              <a:solidFill>
                <a:srgbClr val="000000"/>
              </a:solidFill>
              <a:latin typeface="Arial"/>
              <a:ea typeface="Arial"/>
              <a:cs typeface="Arial"/>
              <a:sym typeface="Arial"/>
            </a:endParaRPr>
          </a:p>
        </p:txBody>
      </p:sp>
      <p:sp>
        <p:nvSpPr>
          <p:cNvPr id="321" name="Google Shape;321;g1b97051138e_1_160"/>
          <p:cNvSpPr txBox="1"/>
          <p:nvPr>
            <p:ph type="title"/>
          </p:nvPr>
        </p:nvSpPr>
        <p:spPr>
          <a:xfrm>
            <a:off x="94112" y="909344"/>
            <a:ext cx="41097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322" name="Google Shape;322;g1b97051138e_1_160"/>
          <p:cNvPicPr preferRelativeResize="0"/>
          <p:nvPr/>
        </p:nvPicPr>
        <p:blipFill>
          <a:blip r:embed="rId4">
            <a:alphaModFix/>
          </a:blip>
          <a:stretch>
            <a:fillRect/>
          </a:stretch>
        </p:blipFill>
        <p:spPr>
          <a:xfrm>
            <a:off x="0" y="406002"/>
            <a:ext cx="2339325" cy="1637522"/>
          </a:xfrm>
          <a:prstGeom prst="rect">
            <a:avLst/>
          </a:prstGeom>
          <a:noFill/>
          <a:ln>
            <a:noFill/>
          </a:ln>
        </p:spPr>
      </p:pic>
      <p:pic>
        <p:nvPicPr>
          <p:cNvPr id="323" name="Google Shape;323;g1b97051138e_1_160"/>
          <p:cNvPicPr preferRelativeResize="0"/>
          <p:nvPr/>
        </p:nvPicPr>
        <p:blipFill>
          <a:blip r:embed="rId5">
            <a:alphaModFix/>
          </a:blip>
          <a:stretch>
            <a:fillRect/>
          </a:stretch>
        </p:blipFill>
        <p:spPr>
          <a:xfrm>
            <a:off x="2262872" y="1662500"/>
            <a:ext cx="2253204" cy="1596925"/>
          </a:xfrm>
          <a:prstGeom prst="rect">
            <a:avLst/>
          </a:prstGeom>
          <a:noFill/>
          <a:ln>
            <a:noFill/>
          </a:ln>
        </p:spPr>
      </p:pic>
      <p:sp>
        <p:nvSpPr>
          <p:cNvPr id="324" name="Google Shape;324;g1b97051138e_1_160"/>
          <p:cNvSpPr txBox="1"/>
          <p:nvPr/>
        </p:nvSpPr>
        <p:spPr>
          <a:xfrm>
            <a:off x="2436950" y="627300"/>
            <a:ext cx="207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Training Loss: 1.72</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Training Accuracy: 0.31</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Validation Loss: 1.68</a:t>
            </a:r>
            <a:endParaRPr sz="1200">
              <a:solidFill>
                <a:schemeClr val="dk1"/>
              </a:solidFill>
              <a:latin typeface="Tahoma"/>
              <a:ea typeface="Tahoma"/>
              <a:cs typeface="Tahoma"/>
              <a:sym typeface="Tahoma"/>
            </a:endParaRPr>
          </a:p>
          <a:p>
            <a:pPr indent="0" lvl="0" marL="0" rtl="0" algn="l">
              <a:spcBef>
                <a:spcPts val="0"/>
              </a:spcBef>
              <a:spcAft>
                <a:spcPts val="0"/>
              </a:spcAft>
              <a:buNone/>
            </a:pPr>
            <a:r>
              <a:rPr lang="en-US" sz="1200">
                <a:solidFill>
                  <a:schemeClr val="dk1"/>
                </a:solidFill>
                <a:latin typeface="Tahoma"/>
                <a:ea typeface="Tahoma"/>
                <a:cs typeface="Tahoma"/>
                <a:sym typeface="Tahoma"/>
              </a:rPr>
              <a:t>Validation Accuracy:</a:t>
            </a:r>
            <a:r>
              <a:rPr lang="en-US">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0.34</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2022-09-23T12:37:17Z</dcterms:created>
  <dc:creator>(Chapter 6, "Digital Heritage Reconstruction Using Super-resolution and Inpainting", Morgan and Claypool Publishers, 2017, Co-author: Milind Padalkar)    Manjunath V. Joshi  (` `%%%`#`&amp;12_`__~~~ alse)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2018-06-25T00:00:00Z</vt:filetime>
  </property>
  <property fmtid="{D5CDD505-2E9C-101B-9397-08002B2CF9AE}" pid="3" name="Creator">
    <vt:lpwstr>LaTeX with Beamer class version 3.26</vt:lpwstr>
  </property>
  <property fmtid="{D5CDD505-2E9C-101B-9397-08002B2CF9AE}" pid="4" name="LastSaved">
    <vt:filetime>2022-09-23T00:00:00Z</vt:filetime>
  </property>
</Properties>
</file>