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67" r:id="rId5"/>
    <p:sldId id="256" r:id="rId6"/>
    <p:sldId id="257" r:id="rId7"/>
    <p:sldId id="258" r:id="rId8"/>
    <p:sldId id="259" r:id="rId9"/>
    <p:sldId id="260" r:id="rId10"/>
    <p:sldId id="261" r:id="rId11"/>
    <p:sldId id="264"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5" d="100"/>
          <a:sy n="75" d="100"/>
        </p:scale>
        <p:origin x="931"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E0C6BDE-CBA9-45F0-8D27-C7586ACA920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CB86F73-44A2-400A-8C45-02DA4822A51B}">
      <dgm:prSet/>
      <dgm:spPr/>
      <dgm:t>
        <a:bodyPr/>
        <a:lstStyle/>
        <a:p>
          <a:r>
            <a:rPr lang="en-US" b="0" i="0"/>
            <a:t>Training of network is done by dataset name MNIST (</a:t>
          </a:r>
          <a:r>
            <a:rPr lang="en-IN" b="1" i="0"/>
            <a:t>Modified National Institute of Standards and Technology</a:t>
          </a:r>
          <a:r>
            <a:rPr lang="en-IN" b="0" i="0"/>
            <a:t>).</a:t>
          </a:r>
          <a:endParaRPr lang="en-US"/>
        </a:p>
      </dgm:t>
    </dgm:pt>
    <dgm:pt modelId="{C59F4D2E-372B-42BF-9D1D-8BE7C6FBABA0}" type="parTrans" cxnId="{5C9C4D1E-6036-45DC-9BAA-BB4E9DE3A6BE}">
      <dgm:prSet/>
      <dgm:spPr/>
      <dgm:t>
        <a:bodyPr/>
        <a:lstStyle/>
        <a:p>
          <a:endParaRPr lang="en-US"/>
        </a:p>
      </dgm:t>
    </dgm:pt>
    <dgm:pt modelId="{D8D5725E-DAC7-4251-B6B4-740647030EBE}" type="sibTrans" cxnId="{5C9C4D1E-6036-45DC-9BAA-BB4E9DE3A6BE}">
      <dgm:prSet/>
      <dgm:spPr/>
      <dgm:t>
        <a:bodyPr/>
        <a:lstStyle/>
        <a:p>
          <a:endParaRPr lang="en-US"/>
        </a:p>
      </dgm:t>
    </dgm:pt>
    <dgm:pt modelId="{3A12E21C-E92F-4B7E-908A-D077AC5283E9}">
      <dgm:prSet/>
      <dgm:spPr/>
      <dgm:t>
        <a:bodyPr/>
        <a:lstStyle/>
        <a:p>
          <a:r>
            <a:rPr lang="en-US" b="0" i="0"/>
            <a:t>MNIST dataset has training set of 60000 handwritten digits in form of images, and a test set of 10000 images.</a:t>
          </a:r>
          <a:endParaRPr lang="en-US"/>
        </a:p>
      </dgm:t>
    </dgm:pt>
    <dgm:pt modelId="{9E9CA12F-DDFB-4CD4-96AE-666052EBF461}" type="parTrans" cxnId="{C77EBB64-6AEB-468B-99A5-65935E65A438}">
      <dgm:prSet/>
      <dgm:spPr/>
      <dgm:t>
        <a:bodyPr/>
        <a:lstStyle/>
        <a:p>
          <a:endParaRPr lang="en-US"/>
        </a:p>
      </dgm:t>
    </dgm:pt>
    <dgm:pt modelId="{4B91BFF3-D983-48D5-9CFD-FE8077E6EC6C}" type="sibTrans" cxnId="{C77EBB64-6AEB-468B-99A5-65935E65A438}">
      <dgm:prSet/>
      <dgm:spPr/>
      <dgm:t>
        <a:bodyPr/>
        <a:lstStyle/>
        <a:p>
          <a:endParaRPr lang="en-US"/>
        </a:p>
      </dgm:t>
    </dgm:pt>
    <dgm:pt modelId="{ED0D8D8D-B55A-4E92-B54A-3BD3AD760A09}">
      <dgm:prSet/>
      <dgm:spPr/>
      <dgm:t>
        <a:bodyPr/>
        <a:lstStyle/>
        <a:p>
          <a:r>
            <a:rPr lang="en-US" b="0" i="0"/>
            <a:t>All images in dataset are of 28 X 28 pixels.</a:t>
          </a:r>
          <a:endParaRPr lang="en-US"/>
        </a:p>
      </dgm:t>
    </dgm:pt>
    <dgm:pt modelId="{9069C75F-1B4D-4F64-912B-0CBD17B11D8A}" type="parTrans" cxnId="{59783B6B-C373-47CA-9600-E93D8C4C0E36}">
      <dgm:prSet/>
      <dgm:spPr/>
      <dgm:t>
        <a:bodyPr/>
        <a:lstStyle/>
        <a:p>
          <a:endParaRPr lang="en-US"/>
        </a:p>
      </dgm:t>
    </dgm:pt>
    <dgm:pt modelId="{563BC049-6BD5-45B6-AF60-F0CB7FC03563}" type="sibTrans" cxnId="{59783B6B-C373-47CA-9600-E93D8C4C0E36}">
      <dgm:prSet/>
      <dgm:spPr/>
      <dgm:t>
        <a:bodyPr/>
        <a:lstStyle/>
        <a:p>
          <a:endParaRPr lang="en-US"/>
        </a:p>
      </dgm:t>
    </dgm:pt>
    <dgm:pt modelId="{A1ADB9A4-B3DE-4CCE-ADC2-81911CC3DF9A}">
      <dgm:prSet/>
      <dgm:spPr/>
      <dgm:t>
        <a:bodyPr/>
        <a:lstStyle/>
        <a:p>
          <a:r>
            <a:rPr lang="en-US" b="0" i="0"/>
            <a:t>Larger datasets help in training model such that it can learn from variety of examples thus making a more generalized model.    </a:t>
          </a:r>
          <a:endParaRPr lang="en-US"/>
        </a:p>
      </dgm:t>
    </dgm:pt>
    <dgm:pt modelId="{7656F0C0-60DF-4B60-91EA-3B577584F7FC}" type="parTrans" cxnId="{48EDF841-A0B9-41FF-9D1A-B93FE21EF91E}">
      <dgm:prSet/>
      <dgm:spPr/>
      <dgm:t>
        <a:bodyPr/>
        <a:lstStyle/>
        <a:p>
          <a:endParaRPr lang="en-US"/>
        </a:p>
      </dgm:t>
    </dgm:pt>
    <dgm:pt modelId="{8E65A50E-FA11-4570-B262-3113C63FDFD3}" type="sibTrans" cxnId="{48EDF841-A0B9-41FF-9D1A-B93FE21EF91E}">
      <dgm:prSet/>
      <dgm:spPr/>
      <dgm:t>
        <a:bodyPr/>
        <a:lstStyle/>
        <a:p>
          <a:endParaRPr lang="en-US"/>
        </a:p>
      </dgm:t>
    </dgm:pt>
    <dgm:pt modelId="{B3387B04-CCEE-48E8-88DC-0E4949EE5742}" type="pres">
      <dgm:prSet presAssocID="{EE0C6BDE-CBA9-45F0-8D27-C7586ACA9208}" presName="root" presStyleCnt="0">
        <dgm:presLayoutVars>
          <dgm:dir/>
          <dgm:resizeHandles val="exact"/>
        </dgm:presLayoutVars>
      </dgm:prSet>
      <dgm:spPr/>
    </dgm:pt>
    <dgm:pt modelId="{4349F16A-462C-4797-AA54-025DF8FEDC97}" type="pres">
      <dgm:prSet presAssocID="{9CB86F73-44A2-400A-8C45-02DA4822A51B}" presName="compNode" presStyleCnt="0"/>
      <dgm:spPr/>
    </dgm:pt>
    <dgm:pt modelId="{9BC4F5F6-DA38-498F-8517-DECAABAC1AFF}" type="pres">
      <dgm:prSet presAssocID="{9CB86F73-44A2-400A-8C45-02DA4822A51B}" presName="bgRect" presStyleLbl="bgShp" presStyleIdx="0" presStyleCnt="4"/>
      <dgm:spPr/>
    </dgm:pt>
    <dgm:pt modelId="{FD6C1E35-484B-447C-90D6-67DD6C7C7578}" type="pres">
      <dgm:prSet presAssocID="{9CB86F73-44A2-400A-8C45-02DA4822A51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4B7076E1-78D0-4620-8DC6-396F7EFBE070}" type="pres">
      <dgm:prSet presAssocID="{9CB86F73-44A2-400A-8C45-02DA4822A51B}" presName="spaceRect" presStyleCnt="0"/>
      <dgm:spPr/>
    </dgm:pt>
    <dgm:pt modelId="{C3DEF856-A8CA-41A0-A684-7FBA97D3CF5D}" type="pres">
      <dgm:prSet presAssocID="{9CB86F73-44A2-400A-8C45-02DA4822A51B}" presName="parTx" presStyleLbl="revTx" presStyleIdx="0" presStyleCnt="4">
        <dgm:presLayoutVars>
          <dgm:chMax val="0"/>
          <dgm:chPref val="0"/>
        </dgm:presLayoutVars>
      </dgm:prSet>
      <dgm:spPr/>
    </dgm:pt>
    <dgm:pt modelId="{98EF86AD-59DF-401E-A12B-E5E769485BD0}" type="pres">
      <dgm:prSet presAssocID="{D8D5725E-DAC7-4251-B6B4-740647030EBE}" presName="sibTrans" presStyleCnt="0"/>
      <dgm:spPr/>
    </dgm:pt>
    <dgm:pt modelId="{AF0F627A-62A8-4AC4-8550-F55A107E8C68}" type="pres">
      <dgm:prSet presAssocID="{3A12E21C-E92F-4B7E-908A-D077AC5283E9}" presName="compNode" presStyleCnt="0"/>
      <dgm:spPr/>
    </dgm:pt>
    <dgm:pt modelId="{802AE85D-E825-4C13-ADD8-86218EA95D8F}" type="pres">
      <dgm:prSet presAssocID="{3A12E21C-E92F-4B7E-908A-D077AC5283E9}" presName="bgRect" presStyleLbl="bgShp" presStyleIdx="1" presStyleCnt="4"/>
      <dgm:spPr/>
    </dgm:pt>
    <dgm:pt modelId="{DE57FD93-C04C-421C-8126-A92C72380BAC}" type="pres">
      <dgm:prSet presAssocID="{3A12E21C-E92F-4B7E-908A-D077AC5283E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891D121C-98AF-41DA-A9E2-EF1C479B28A2}" type="pres">
      <dgm:prSet presAssocID="{3A12E21C-E92F-4B7E-908A-D077AC5283E9}" presName="spaceRect" presStyleCnt="0"/>
      <dgm:spPr/>
    </dgm:pt>
    <dgm:pt modelId="{1C45B223-D265-4993-948C-A93FFFB9F2C6}" type="pres">
      <dgm:prSet presAssocID="{3A12E21C-E92F-4B7E-908A-D077AC5283E9}" presName="parTx" presStyleLbl="revTx" presStyleIdx="1" presStyleCnt="4">
        <dgm:presLayoutVars>
          <dgm:chMax val="0"/>
          <dgm:chPref val="0"/>
        </dgm:presLayoutVars>
      </dgm:prSet>
      <dgm:spPr/>
    </dgm:pt>
    <dgm:pt modelId="{F042719D-EF99-454D-8CAA-39585535A2B3}" type="pres">
      <dgm:prSet presAssocID="{4B91BFF3-D983-48D5-9CFD-FE8077E6EC6C}" presName="sibTrans" presStyleCnt="0"/>
      <dgm:spPr/>
    </dgm:pt>
    <dgm:pt modelId="{F26F520E-72EC-40AB-AD5B-17C4383D4DA1}" type="pres">
      <dgm:prSet presAssocID="{ED0D8D8D-B55A-4E92-B54A-3BD3AD760A09}" presName="compNode" presStyleCnt="0"/>
      <dgm:spPr/>
    </dgm:pt>
    <dgm:pt modelId="{F93D8097-E065-4D72-B78C-D7C4CC0674F8}" type="pres">
      <dgm:prSet presAssocID="{ED0D8D8D-B55A-4E92-B54A-3BD3AD760A09}" presName="bgRect" presStyleLbl="bgShp" presStyleIdx="2" presStyleCnt="4"/>
      <dgm:spPr/>
    </dgm:pt>
    <dgm:pt modelId="{CA2A773F-85F6-4850-8B1C-A2877F11C757}" type="pres">
      <dgm:prSet presAssocID="{ED0D8D8D-B55A-4E92-B54A-3BD3AD760A0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mage"/>
        </a:ext>
      </dgm:extLst>
    </dgm:pt>
    <dgm:pt modelId="{325BCC3A-7ABE-44B1-99E4-60C91E13D8B8}" type="pres">
      <dgm:prSet presAssocID="{ED0D8D8D-B55A-4E92-B54A-3BD3AD760A09}" presName="spaceRect" presStyleCnt="0"/>
      <dgm:spPr/>
    </dgm:pt>
    <dgm:pt modelId="{7ABE9071-2923-424B-93BB-13D1D361B0C0}" type="pres">
      <dgm:prSet presAssocID="{ED0D8D8D-B55A-4E92-B54A-3BD3AD760A09}" presName="parTx" presStyleLbl="revTx" presStyleIdx="2" presStyleCnt="4">
        <dgm:presLayoutVars>
          <dgm:chMax val="0"/>
          <dgm:chPref val="0"/>
        </dgm:presLayoutVars>
      </dgm:prSet>
      <dgm:spPr/>
    </dgm:pt>
    <dgm:pt modelId="{89DF24EB-0C43-43CC-84EA-0D441BD0D035}" type="pres">
      <dgm:prSet presAssocID="{563BC049-6BD5-45B6-AF60-F0CB7FC03563}" presName="sibTrans" presStyleCnt="0"/>
      <dgm:spPr/>
    </dgm:pt>
    <dgm:pt modelId="{203816A0-F702-4B20-882D-210AF4329C29}" type="pres">
      <dgm:prSet presAssocID="{A1ADB9A4-B3DE-4CCE-ADC2-81911CC3DF9A}" presName="compNode" presStyleCnt="0"/>
      <dgm:spPr/>
    </dgm:pt>
    <dgm:pt modelId="{7F4E6B0C-5378-4AA9-B591-0008E5A2A5D1}" type="pres">
      <dgm:prSet presAssocID="{A1ADB9A4-B3DE-4CCE-ADC2-81911CC3DF9A}" presName="bgRect" presStyleLbl="bgShp" presStyleIdx="3" presStyleCnt="4"/>
      <dgm:spPr/>
    </dgm:pt>
    <dgm:pt modelId="{37FD096C-6264-4DB9-AC68-98487C4006C8}" type="pres">
      <dgm:prSet presAssocID="{A1ADB9A4-B3DE-4CCE-ADC2-81911CC3DF9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86B1BEFC-6200-4997-AF5D-B033CEC5DF8E}" type="pres">
      <dgm:prSet presAssocID="{A1ADB9A4-B3DE-4CCE-ADC2-81911CC3DF9A}" presName="spaceRect" presStyleCnt="0"/>
      <dgm:spPr/>
    </dgm:pt>
    <dgm:pt modelId="{EAD55BC1-5847-4F78-B7AA-4A876996C8CD}" type="pres">
      <dgm:prSet presAssocID="{A1ADB9A4-B3DE-4CCE-ADC2-81911CC3DF9A}" presName="parTx" presStyleLbl="revTx" presStyleIdx="3" presStyleCnt="4">
        <dgm:presLayoutVars>
          <dgm:chMax val="0"/>
          <dgm:chPref val="0"/>
        </dgm:presLayoutVars>
      </dgm:prSet>
      <dgm:spPr/>
    </dgm:pt>
  </dgm:ptLst>
  <dgm:cxnLst>
    <dgm:cxn modelId="{5C9C4D1E-6036-45DC-9BAA-BB4E9DE3A6BE}" srcId="{EE0C6BDE-CBA9-45F0-8D27-C7586ACA9208}" destId="{9CB86F73-44A2-400A-8C45-02DA4822A51B}" srcOrd="0" destOrd="0" parTransId="{C59F4D2E-372B-42BF-9D1D-8BE7C6FBABA0}" sibTransId="{D8D5725E-DAC7-4251-B6B4-740647030EBE}"/>
    <dgm:cxn modelId="{48EDF841-A0B9-41FF-9D1A-B93FE21EF91E}" srcId="{EE0C6BDE-CBA9-45F0-8D27-C7586ACA9208}" destId="{A1ADB9A4-B3DE-4CCE-ADC2-81911CC3DF9A}" srcOrd="3" destOrd="0" parTransId="{7656F0C0-60DF-4B60-91EA-3B577584F7FC}" sibTransId="{8E65A50E-FA11-4570-B262-3113C63FDFD3}"/>
    <dgm:cxn modelId="{C77EBB64-6AEB-468B-99A5-65935E65A438}" srcId="{EE0C6BDE-CBA9-45F0-8D27-C7586ACA9208}" destId="{3A12E21C-E92F-4B7E-908A-D077AC5283E9}" srcOrd="1" destOrd="0" parTransId="{9E9CA12F-DDFB-4CD4-96AE-666052EBF461}" sibTransId="{4B91BFF3-D983-48D5-9CFD-FE8077E6EC6C}"/>
    <dgm:cxn modelId="{59783B6B-C373-47CA-9600-E93D8C4C0E36}" srcId="{EE0C6BDE-CBA9-45F0-8D27-C7586ACA9208}" destId="{ED0D8D8D-B55A-4E92-B54A-3BD3AD760A09}" srcOrd="2" destOrd="0" parTransId="{9069C75F-1B4D-4F64-912B-0CBD17B11D8A}" sibTransId="{563BC049-6BD5-45B6-AF60-F0CB7FC03563}"/>
    <dgm:cxn modelId="{7E45B971-6152-432A-B9AA-B1F62B34F19A}" type="presOf" srcId="{A1ADB9A4-B3DE-4CCE-ADC2-81911CC3DF9A}" destId="{EAD55BC1-5847-4F78-B7AA-4A876996C8CD}" srcOrd="0" destOrd="0" presId="urn:microsoft.com/office/officeart/2018/2/layout/IconVerticalSolidList"/>
    <dgm:cxn modelId="{E2CD64A2-B1E7-4488-9815-E19F14C7D9ED}" type="presOf" srcId="{3A12E21C-E92F-4B7E-908A-D077AC5283E9}" destId="{1C45B223-D265-4993-948C-A93FFFB9F2C6}" srcOrd="0" destOrd="0" presId="urn:microsoft.com/office/officeart/2018/2/layout/IconVerticalSolidList"/>
    <dgm:cxn modelId="{E08A55C7-57BC-472D-B90B-62BBCBF26625}" type="presOf" srcId="{EE0C6BDE-CBA9-45F0-8D27-C7586ACA9208}" destId="{B3387B04-CCEE-48E8-88DC-0E4949EE5742}" srcOrd="0" destOrd="0" presId="urn:microsoft.com/office/officeart/2018/2/layout/IconVerticalSolidList"/>
    <dgm:cxn modelId="{B3E9B9DA-87A3-491B-9464-EF6F7880D02E}" type="presOf" srcId="{9CB86F73-44A2-400A-8C45-02DA4822A51B}" destId="{C3DEF856-A8CA-41A0-A684-7FBA97D3CF5D}" srcOrd="0" destOrd="0" presId="urn:microsoft.com/office/officeart/2018/2/layout/IconVerticalSolidList"/>
    <dgm:cxn modelId="{480590EF-4DD4-4EF5-9338-D13D807EF7D2}" type="presOf" srcId="{ED0D8D8D-B55A-4E92-B54A-3BD3AD760A09}" destId="{7ABE9071-2923-424B-93BB-13D1D361B0C0}" srcOrd="0" destOrd="0" presId="urn:microsoft.com/office/officeart/2018/2/layout/IconVerticalSolidList"/>
    <dgm:cxn modelId="{5125FCAB-F972-44AE-9373-22FEEFF9A1DA}" type="presParOf" srcId="{B3387B04-CCEE-48E8-88DC-0E4949EE5742}" destId="{4349F16A-462C-4797-AA54-025DF8FEDC97}" srcOrd="0" destOrd="0" presId="urn:microsoft.com/office/officeart/2018/2/layout/IconVerticalSolidList"/>
    <dgm:cxn modelId="{C7E608D0-7A09-47C2-8D73-B42C59A43207}" type="presParOf" srcId="{4349F16A-462C-4797-AA54-025DF8FEDC97}" destId="{9BC4F5F6-DA38-498F-8517-DECAABAC1AFF}" srcOrd="0" destOrd="0" presId="urn:microsoft.com/office/officeart/2018/2/layout/IconVerticalSolidList"/>
    <dgm:cxn modelId="{DFC15BF3-7645-4AFD-BD2C-882F45C48012}" type="presParOf" srcId="{4349F16A-462C-4797-AA54-025DF8FEDC97}" destId="{FD6C1E35-484B-447C-90D6-67DD6C7C7578}" srcOrd="1" destOrd="0" presId="urn:microsoft.com/office/officeart/2018/2/layout/IconVerticalSolidList"/>
    <dgm:cxn modelId="{78BECACA-B7A5-4EBB-A9A5-5DDCAA37AE33}" type="presParOf" srcId="{4349F16A-462C-4797-AA54-025DF8FEDC97}" destId="{4B7076E1-78D0-4620-8DC6-396F7EFBE070}" srcOrd="2" destOrd="0" presId="urn:microsoft.com/office/officeart/2018/2/layout/IconVerticalSolidList"/>
    <dgm:cxn modelId="{086E75ED-653B-4C12-8D94-97339A148AFE}" type="presParOf" srcId="{4349F16A-462C-4797-AA54-025DF8FEDC97}" destId="{C3DEF856-A8CA-41A0-A684-7FBA97D3CF5D}" srcOrd="3" destOrd="0" presId="urn:microsoft.com/office/officeart/2018/2/layout/IconVerticalSolidList"/>
    <dgm:cxn modelId="{AFA8F368-3DD1-4CE0-B9E0-2EE7BFFF32BC}" type="presParOf" srcId="{B3387B04-CCEE-48E8-88DC-0E4949EE5742}" destId="{98EF86AD-59DF-401E-A12B-E5E769485BD0}" srcOrd="1" destOrd="0" presId="urn:microsoft.com/office/officeart/2018/2/layout/IconVerticalSolidList"/>
    <dgm:cxn modelId="{21E6E466-6B83-4075-8070-F0F48151D9E1}" type="presParOf" srcId="{B3387B04-CCEE-48E8-88DC-0E4949EE5742}" destId="{AF0F627A-62A8-4AC4-8550-F55A107E8C68}" srcOrd="2" destOrd="0" presId="urn:microsoft.com/office/officeart/2018/2/layout/IconVerticalSolidList"/>
    <dgm:cxn modelId="{33053BE4-8853-4F8C-B4C8-EF5F1290734D}" type="presParOf" srcId="{AF0F627A-62A8-4AC4-8550-F55A107E8C68}" destId="{802AE85D-E825-4C13-ADD8-86218EA95D8F}" srcOrd="0" destOrd="0" presId="urn:microsoft.com/office/officeart/2018/2/layout/IconVerticalSolidList"/>
    <dgm:cxn modelId="{23F6014D-9FE1-42A5-AF70-45D5779C55DC}" type="presParOf" srcId="{AF0F627A-62A8-4AC4-8550-F55A107E8C68}" destId="{DE57FD93-C04C-421C-8126-A92C72380BAC}" srcOrd="1" destOrd="0" presId="urn:microsoft.com/office/officeart/2018/2/layout/IconVerticalSolidList"/>
    <dgm:cxn modelId="{DE05E747-233D-4971-95D8-E92D7182CE79}" type="presParOf" srcId="{AF0F627A-62A8-4AC4-8550-F55A107E8C68}" destId="{891D121C-98AF-41DA-A9E2-EF1C479B28A2}" srcOrd="2" destOrd="0" presId="urn:microsoft.com/office/officeart/2018/2/layout/IconVerticalSolidList"/>
    <dgm:cxn modelId="{DE713E33-D1FA-4205-A37C-48696675272F}" type="presParOf" srcId="{AF0F627A-62A8-4AC4-8550-F55A107E8C68}" destId="{1C45B223-D265-4993-948C-A93FFFB9F2C6}" srcOrd="3" destOrd="0" presId="urn:microsoft.com/office/officeart/2018/2/layout/IconVerticalSolidList"/>
    <dgm:cxn modelId="{26F186A5-A946-406A-B58E-6C0F1D7D854E}" type="presParOf" srcId="{B3387B04-CCEE-48E8-88DC-0E4949EE5742}" destId="{F042719D-EF99-454D-8CAA-39585535A2B3}" srcOrd="3" destOrd="0" presId="urn:microsoft.com/office/officeart/2018/2/layout/IconVerticalSolidList"/>
    <dgm:cxn modelId="{C2CE1D39-0266-46D4-8B90-B34AA8FA6193}" type="presParOf" srcId="{B3387B04-CCEE-48E8-88DC-0E4949EE5742}" destId="{F26F520E-72EC-40AB-AD5B-17C4383D4DA1}" srcOrd="4" destOrd="0" presId="urn:microsoft.com/office/officeart/2018/2/layout/IconVerticalSolidList"/>
    <dgm:cxn modelId="{3DCDD892-D392-4C96-B2D1-51B2D5B417FD}" type="presParOf" srcId="{F26F520E-72EC-40AB-AD5B-17C4383D4DA1}" destId="{F93D8097-E065-4D72-B78C-D7C4CC0674F8}" srcOrd="0" destOrd="0" presId="urn:microsoft.com/office/officeart/2018/2/layout/IconVerticalSolidList"/>
    <dgm:cxn modelId="{812447B9-1D11-4B98-A186-0EE015A1DA80}" type="presParOf" srcId="{F26F520E-72EC-40AB-AD5B-17C4383D4DA1}" destId="{CA2A773F-85F6-4850-8B1C-A2877F11C757}" srcOrd="1" destOrd="0" presId="urn:microsoft.com/office/officeart/2018/2/layout/IconVerticalSolidList"/>
    <dgm:cxn modelId="{69CB14C9-AEDA-44BD-ADC1-CCBEDAB830D5}" type="presParOf" srcId="{F26F520E-72EC-40AB-AD5B-17C4383D4DA1}" destId="{325BCC3A-7ABE-44B1-99E4-60C91E13D8B8}" srcOrd="2" destOrd="0" presId="urn:microsoft.com/office/officeart/2018/2/layout/IconVerticalSolidList"/>
    <dgm:cxn modelId="{508115D5-EBA5-4EDC-B571-A9FDDA2DDD97}" type="presParOf" srcId="{F26F520E-72EC-40AB-AD5B-17C4383D4DA1}" destId="{7ABE9071-2923-424B-93BB-13D1D361B0C0}" srcOrd="3" destOrd="0" presId="urn:microsoft.com/office/officeart/2018/2/layout/IconVerticalSolidList"/>
    <dgm:cxn modelId="{72046B73-C8B5-4198-8698-63F5CB62FF05}" type="presParOf" srcId="{B3387B04-CCEE-48E8-88DC-0E4949EE5742}" destId="{89DF24EB-0C43-43CC-84EA-0D441BD0D035}" srcOrd="5" destOrd="0" presId="urn:microsoft.com/office/officeart/2018/2/layout/IconVerticalSolidList"/>
    <dgm:cxn modelId="{0C09468C-DB9B-4C2C-9BAD-391FC2AB2226}" type="presParOf" srcId="{B3387B04-CCEE-48E8-88DC-0E4949EE5742}" destId="{203816A0-F702-4B20-882D-210AF4329C29}" srcOrd="6" destOrd="0" presId="urn:microsoft.com/office/officeart/2018/2/layout/IconVerticalSolidList"/>
    <dgm:cxn modelId="{C6089EDC-A8D2-4920-ACDC-01D05DEDD948}" type="presParOf" srcId="{203816A0-F702-4B20-882D-210AF4329C29}" destId="{7F4E6B0C-5378-4AA9-B591-0008E5A2A5D1}" srcOrd="0" destOrd="0" presId="urn:microsoft.com/office/officeart/2018/2/layout/IconVerticalSolidList"/>
    <dgm:cxn modelId="{5A6B2971-3C73-4F90-94F2-56892C81E037}" type="presParOf" srcId="{203816A0-F702-4B20-882D-210AF4329C29}" destId="{37FD096C-6264-4DB9-AC68-98487C4006C8}" srcOrd="1" destOrd="0" presId="urn:microsoft.com/office/officeart/2018/2/layout/IconVerticalSolidList"/>
    <dgm:cxn modelId="{86F04B56-6623-4900-B099-C61FAA18F38E}" type="presParOf" srcId="{203816A0-F702-4B20-882D-210AF4329C29}" destId="{86B1BEFC-6200-4997-AF5D-B033CEC5DF8E}" srcOrd="2" destOrd="0" presId="urn:microsoft.com/office/officeart/2018/2/layout/IconVerticalSolidList"/>
    <dgm:cxn modelId="{0C47CA50-F9E3-4A1B-891C-A015E61E4266}" type="presParOf" srcId="{203816A0-F702-4B20-882D-210AF4329C29}" destId="{EAD55BC1-5847-4F78-B7AA-4A876996C8C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4F5F6-DA38-498F-8517-DECAABAC1AFF}">
      <dsp:nvSpPr>
        <dsp:cNvPr id="0" name=""/>
        <dsp:cNvSpPr/>
      </dsp:nvSpPr>
      <dsp:spPr>
        <a:xfrm>
          <a:off x="0" y="2177"/>
          <a:ext cx="6391275" cy="110364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6C1E35-484B-447C-90D6-67DD6C7C7578}">
      <dsp:nvSpPr>
        <dsp:cNvPr id="0" name=""/>
        <dsp:cNvSpPr/>
      </dsp:nvSpPr>
      <dsp:spPr>
        <a:xfrm>
          <a:off x="333853" y="250498"/>
          <a:ext cx="607006" cy="6070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3DEF856-A8CA-41A0-A684-7FBA97D3CF5D}">
      <dsp:nvSpPr>
        <dsp:cNvPr id="0" name=""/>
        <dsp:cNvSpPr/>
      </dsp:nvSpPr>
      <dsp:spPr>
        <a:xfrm>
          <a:off x="1274714" y="2177"/>
          <a:ext cx="5116560"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800100">
            <a:lnSpc>
              <a:spcPct val="90000"/>
            </a:lnSpc>
            <a:spcBef>
              <a:spcPct val="0"/>
            </a:spcBef>
            <a:spcAft>
              <a:spcPct val="35000"/>
            </a:spcAft>
            <a:buNone/>
          </a:pPr>
          <a:r>
            <a:rPr lang="en-US" sz="1800" b="0" i="0" kern="1200"/>
            <a:t>Training of network is done by dataset name MNIST (</a:t>
          </a:r>
          <a:r>
            <a:rPr lang="en-IN" sz="1800" b="1" i="0" kern="1200"/>
            <a:t>Modified National Institute of Standards and Technology</a:t>
          </a:r>
          <a:r>
            <a:rPr lang="en-IN" sz="1800" b="0" i="0" kern="1200"/>
            <a:t>).</a:t>
          </a:r>
          <a:endParaRPr lang="en-US" sz="1800" kern="1200"/>
        </a:p>
      </dsp:txBody>
      <dsp:txXfrm>
        <a:off x="1274714" y="2177"/>
        <a:ext cx="5116560" cy="1103648"/>
      </dsp:txXfrm>
    </dsp:sp>
    <dsp:sp modelId="{802AE85D-E825-4C13-ADD8-86218EA95D8F}">
      <dsp:nvSpPr>
        <dsp:cNvPr id="0" name=""/>
        <dsp:cNvSpPr/>
      </dsp:nvSpPr>
      <dsp:spPr>
        <a:xfrm>
          <a:off x="0" y="1381738"/>
          <a:ext cx="6391275" cy="110364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57FD93-C04C-421C-8126-A92C72380BAC}">
      <dsp:nvSpPr>
        <dsp:cNvPr id="0" name=""/>
        <dsp:cNvSpPr/>
      </dsp:nvSpPr>
      <dsp:spPr>
        <a:xfrm>
          <a:off x="333853" y="1630059"/>
          <a:ext cx="607006" cy="6070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C45B223-D265-4993-948C-A93FFFB9F2C6}">
      <dsp:nvSpPr>
        <dsp:cNvPr id="0" name=""/>
        <dsp:cNvSpPr/>
      </dsp:nvSpPr>
      <dsp:spPr>
        <a:xfrm>
          <a:off x="1274714" y="1381738"/>
          <a:ext cx="5116560"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800100">
            <a:lnSpc>
              <a:spcPct val="90000"/>
            </a:lnSpc>
            <a:spcBef>
              <a:spcPct val="0"/>
            </a:spcBef>
            <a:spcAft>
              <a:spcPct val="35000"/>
            </a:spcAft>
            <a:buNone/>
          </a:pPr>
          <a:r>
            <a:rPr lang="en-US" sz="1800" b="0" i="0" kern="1200"/>
            <a:t>MNIST dataset has training set of 60000 handwritten digits in form of images, and a test set of 10000 images.</a:t>
          </a:r>
          <a:endParaRPr lang="en-US" sz="1800" kern="1200"/>
        </a:p>
      </dsp:txBody>
      <dsp:txXfrm>
        <a:off x="1274714" y="1381738"/>
        <a:ext cx="5116560" cy="1103648"/>
      </dsp:txXfrm>
    </dsp:sp>
    <dsp:sp modelId="{F93D8097-E065-4D72-B78C-D7C4CC0674F8}">
      <dsp:nvSpPr>
        <dsp:cNvPr id="0" name=""/>
        <dsp:cNvSpPr/>
      </dsp:nvSpPr>
      <dsp:spPr>
        <a:xfrm>
          <a:off x="0" y="2761299"/>
          <a:ext cx="6391275" cy="110364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2A773F-85F6-4850-8B1C-A2877F11C757}">
      <dsp:nvSpPr>
        <dsp:cNvPr id="0" name=""/>
        <dsp:cNvSpPr/>
      </dsp:nvSpPr>
      <dsp:spPr>
        <a:xfrm>
          <a:off x="333853" y="3009620"/>
          <a:ext cx="607006" cy="6070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ABE9071-2923-424B-93BB-13D1D361B0C0}">
      <dsp:nvSpPr>
        <dsp:cNvPr id="0" name=""/>
        <dsp:cNvSpPr/>
      </dsp:nvSpPr>
      <dsp:spPr>
        <a:xfrm>
          <a:off x="1274714" y="2761299"/>
          <a:ext cx="5116560"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800100">
            <a:lnSpc>
              <a:spcPct val="90000"/>
            </a:lnSpc>
            <a:spcBef>
              <a:spcPct val="0"/>
            </a:spcBef>
            <a:spcAft>
              <a:spcPct val="35000"/>
            </a:spcAft>
            <a:buNone/>
          </a:pPr>
          <a:r>
            <a:rPr lang="en-US" sz="1800" b="0" i="0" kern="1200"/>
            <a:t>All images in dataset are of 28 X 28 pixels.</a:t>
          </a:r>
          <a:endParaRPr lang="en-US" sz="1800" kern="1200"/>
        </a:p>
      </dsp:txBody>
      <dsp:txXfrm>
        <a:off x="1274714" y="2761299"/>
        <a:ext cx="5116560" cy="1103648"/>
      </dsp:txXfrm>
    </dsp:sp>
    <dsp:sp modelId="{7F4E6B0C-5378-4AA9-B591-0008E5A2A5D1}">
      <dsp:nvSpPr>
        <dsp:cNvPr id="0" name=""/>
        <dsp:cNvSpPr/>
      </dsp:nvSpPr>
      <dsp:spPr>
        <a:xfrm>
          <a:off x="0" y="4140860"/>
          <a:ext cx="6391275" cy="110364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FD096C-6264-4DB9-AC68-98487C4006C8}">
      <dsp:nvSpPr>
        <dsp:cNvPr id="0" name=""/>
        <dsp:cNvSpPr/>
      </dsp:nvSpPr>
      <dsp:spPr>
        <a:xfrm>
          <a:off x="333853" y="4389181"/>
          <a:ext cx="607006" cy="6070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AD55BC1-5847-4F78-B7AA-4A876996C8CD}">
      <dsp:nvSpPr>
        <dsp:cNvPr id="0" name=""/>
        <dsp:cNvSpPr/>
      </dsp:nvSpPr>
      <dsp:spPr>
        <a:xfrm>
          <a:off x="1274714" y="4140860"/>
          <a:ext cx="5116560"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800100">
            <a:lnSpc>
              <a:spcPct val="90000"/>
            </a:lnSpc>
            <a:spcBef>
              <a:spcPct val="0"/>
            </a:spcBef>
            <a:spcAft>
              <a:spcPct val="35000"/>
            </a:spcAft>
            <a:buNone/>
          </a:pPr>
          <a:r>
            <a:rPr lang="en-US" sz="1800" b="0" i="0" kern="1200"/>
            <a:t>Larger datasets help in training model such that it can learn from variety of examples thus making a more generalized model.    </a:t>
          </a:r>
          <a:endParaRPr lang="en-US" sz="1800" kern="1200"/>
        </a:p>
      </dsp:txBody>
      <dsp:txXfrm>
        <a:off x="1274714" y="4140860"/>
        <a:ext cx="5116560" cy="110364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7/16/2023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7/16/2023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7/16/2023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7/16/2023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7/16/2023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7/16/2023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7/16/2023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7/16/2023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7/16/2023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7/16/2023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7/16/2023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7/16/2023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7/16/2023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7/16/2023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7/16/2023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7/16/2023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7/16/2023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7/16/2023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25D38DE3-D233-42CC-A2B7-7249E070F086}"/>
              </a:ext>
            </a:extLst>
          </p:cNvPr>
          <p:cNvSpPr>
            <a:spLocks noGrp="1"/>
          </p:cNvSpPr>
          <p:nvPr>
            <p:ph type="subTitle" idx="1"/>
          </p:nvPr>
        </p:nvSpPr>
        <p:spPr>
          <a:xfrm>
            <a:off x="1425385" y="762000"/>
            <a:ext cx="9144000" cy="5342965"/>
          </a:xfrm>
        </p:spPr>
        <p:txBody>
          <a:bodyPr>
            <a:normAutofit lnSpcReduction="10000"/>
          </a:bodyPr>
          <a:lstStyle/>
          <a:p>
            <a:pPr algn="ctr"/>
            <a:r>
              <a:rPr lang="en-US" sz="1800" b="1" dirty="0">
                <a:solidFill>
                  <a:schemeClr val="bg1"/>
                </a:solidFill>
                <a:effectLst/>
                <a:latin typeface="Bookman Old Style" panose="02050604050505020204" pitchFamily="18" charset="0"/>
                <a:ea typeface="Bookman Old Style" panose="02050604050505020204" pitchFamily="18" charset="0"/>
                <a:cs typeface="Bookman Old Style" panose="02050604050505020204" pitchFamily="18" charset="0"/>
              </a:rPr>
              <a:t>Department of Computer Science and Engineering</a:t>
            </a:r>
            <a:endParaRPr lang="en-IN" sz="1800" dirty="0">
              <a:solidFill>
                <a:schemeClr val="bg1"/>
              </a:solidFill>
              <a:effectLst/>
              <a:latin typeface="Calibri" panose="020F0502020204030204" pitchFamily="34" charset="0"/>
              <a:ea typeface="Calibri" panose="020F0502020204030204" pitchFamily="34" charset="0"/>
            </a:endParaRPr>
          </a:p>
          <a:p>
            <a:pPr algn="ctr"/>
            <a:r>
              <a:rPr lang="en-US" sz="1800" b="1" dirty="0">
                <a:solidFill>
                  <a:schemeClr val="bg1"/>
                </a:solidFill>
                <a:effectLst/>
                <a:latin typeface="Bookman Old Style" panose="02050604050505020204" pitchFamily="18" charset="0"/>
                <a:ea typeface="Bookman Old Style" panose="02050604050505020204" pitchFamily="18" charset="0"/>
                <a:cs typeface="Bookman Old Style" panose="02050604050505020204" pitchFamily="18" charset="0"/>
              </a:rPr>
              <a:t>Graphic Era (Deemed to be University)</a:t>
            </a:r>
            <a:endParaRPr lang="en-IN" sz="1800" dirty="0">
              <a:solidFill>
                <a:schemeClr val="bg1"/>
              </a:solidFill>
              <a:effectLst/>
              <a:latin typeface="Calibri" panose="020F0502020204030204" pitchFamily="34" charset="0"/>
              <a:ea typeface="Calibri" panose="020F0502020204030204" pitchFamily="34" charset="0"/>
            </a:endParaRPr>
          </a:p>
          <a:p>
            <a:pPr algn="ctr"/>
            <a:r>
              <a:rPr lang="en-US" sz="1800" b="1" dirty="0">
                <a:solidFill>
                  <a:schemeClr val="bg1"/>
                </a:solidFill>
                <a:effectLst/>
                <a:latin typeface="Bookman Old Style" panose="02050604050505020204" pitchFamily="18" charset="0"/>
                <a:ea typeface="Bookman Old Style" panose="02050604050505020204" pitchFamily="18" charset="0"/>
                <a:cs typeface="Bookman Old Style" panose="02050604050505020204" pitchFamily="18" charset="0"/>
              </a:rPr>
              <a:t>Dehradun, Uttarakhand</a:t>
            </a:r>
            <a:endParaRPr lang="en-IN" sz="1800" dirty="0">
              <a:solidFill>
                <a:schemeClr val="bg1"/>
              </a:solidFill>
              <a:effectLst/>
              <a:latin typeface="Calibri" panose="020F0502020204030204" pitchFamily="34" charset="0"/>
              <a:ea typeface="Calibri" panose="020F0502020204030204" pitchFamily="34" charset="0"/>
            </a:endParaRPr>
          </a:p>
          <a:p>
            <a:pPr algn="ctr"/>
            <a:r>
              <a:rPr lang="en-US" sz="1800" b="1" dirty="0">
                <a:solidFill>
                  <a:schemeClr val="bg1"/>
                </a:solidFill>
                <a:effectLst/>
                <a:latin typeface="Bookman Old Style" panose="02050604050505020204" pitchFamily="18" charset="0"/>
                <a:ea typeface="Bookman Old Style" panose="02050604050505020204" pitchFamily="18" charset="0"/>
                <a:cs typeface="Bookman Old Style" panose="02050604050505020204" pitchFamily="18" charset="0"/>
              </a:rPr>
              <a:t>July-2023</a:t>
            </a:r>
            <a:endParaRPr lang="en-IN" sz="1800" dirty="0">
              <a:solidFill>
                <a:schemeClr val="bg1"/>
              </a:solidFill>
              <a:effectLst/>
              <a:latin typeface="Calibri" panose="020F0502020204030204" pitchFamily="34" charset="0"/>
              <a:ea typeface="Calibri" panose="020F0502020204030204" pitchFamily="34" charset="0"/>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pPr algn="ctr"/>
            <a:r>
              <a:rPr lang="en-US" sz="1800" b="1" dirty="0">
                <a:solidFill>
                  <a:schemeClr val="bg1"/>
                </a:solidFill>
                <a:effectLst/>
                <a:latin typeface="Bookman Old Style" panose="02050604050505020204" pitchFamily="18" charset="0"/>
                <a:ea typeface="Bookman Old Style" panose="02050604050505020204" pitchFamily="18" charset="0"/>
                <a:cs typeface="Bookman Old Style" panose="02050604050505020204" pitchFamily="18" charset="0"/>
              </a:rPr>
              <a:t>BACHELOR OF TECHNOLOGY</a:t>
            </a:r>
            <a:r>
              <a:rPr lang="en-US" sz="1800" dirty="0">
                <a:solidFill>
                  <a:schemeClr val="bg1"/>
                </a:solidFill>
                <a:effectLst/>
                <a:latin typeface="Bookman Old Style" panose="02050604050505020204" pitchFamily="18" charset="0"/>
                <a:ea typeface="Bookman Old Style" panose="02050604050505020204" pitchFamily="18" charset="0"/>
                <a:cs typeface="Bookman Old Style" panose="02050604050505020204" pitchFamily="18" charset="0"/>
              </a:rPr>
              <a:t> </a:t>
            </a:r>
            <a:endParaRPr lang="en-IN" sz="1800" dirty="0">
              <a:solidFill>
                <a:schemeClr val="bg1"/>
              </a:solidFill>
              <a:effectLst/>
              <a:latin typeface="Calibri" panose="020F0502020204030204" pitchFamily="34" charset="0"/>
              <a:ea typeface="Calibri" panose="020F0502020204030204" pitchFamily="34" charset="0"/>
            </a:endParaRPr>
          </a:p>
          <a:p>
            <a:pPr algn="ctr"/>
            <a:r>
              <a:rPr lang="en-US" sz="1800" b="1" dirty="0">
                <a:solidFill>
                  <a:schemeClr val="bg1"/>
                </a:solidFill>
                <a:effectLst/>
                <a:latin typeface="Bookman Old Style" panose="02050604050505020204" pitchFamily="18" charset="0"/>
                <a:ea typeface="Bookman Old Style" panose="02050604050505020204" pitchFamily="18" charset="0"/>
                <a:cs typeface="Bookman Old Style" panose="02050604050505020204" pitchFamily="18" charset="0"/>
              </a:rPr>
              <a:t>IN</a:t>
            </a:r>
            <a:r>
              <a:rPr lang="en-US" sz="1800" dirty="0">
                <a:solidFill>
                  <a:schemeClr val="bg1"/>
                </a:solidFill>
                <a:effectLst/>
                <a:latin typeface="Bookman Old Style" panose="02050604050505020204" pitchFamily="18" charset="0"/>
                <a:ea typeface="Bookman Old Style" panose="02050604050505020204" pitchFamily="18" charset="0"/>
                <a:cs typeface="Bookman Old Style" panose="02050604050505020204" pitchFamily="18" charset="0"/>
              </a:rPr>
              <a:t> </a:t>
            </a:r>
            <a:endParaRPr lang="en-IN" sz="1800" dirty="0">
              <a:solidFill>
                <a:schemeClr val="bg1"/>
              </a:solidFill>
              <a:effectLst/>
              <a:latin typeface="Calibri" panose="020F0502020204030204" pitchFamily="34" charset="0"/>
              <a:ea typeface="Calibri" panose="020F0502020204030204" pitchFamily="34" charset="0"/>
            </a:endParaRPr>
          </a:p>
          <a:p>
            <a:pPr algn="ctr"/>
            <a:r>
              <a:rPr lang="en-US" sz="1800" b="1" dirty="0">
                <a:solidFill>
                  <a:schemeClr val="bg1"/>
                </a:solidFill>
                <a:effectLst/>
                <a:latin typeface="Bookman Old Style" panose="02050604050505020204" pitchFamily="18" charset="0"/>
                <a:ea typeface="Bookman Old Style" panose="02050604050505020204" pitchFamily="18" charset="0"/>
                <a:cs typeface="Bookman Old Style" panose="02050604050505020204" pitchFamily="18" charset="0"/>
              </a:rPr>
              <a:t>COMPUTER SCIENCE &amp; ENGINEERING </a:t>
            </a:r>
          </a:p>
          <a:p>
            <a:pPr algn="ctr"/>
            <a:r>
              <a:rPr lang="en-US" sz="1800" b="1" dirty="0">
                <a:solidFill>
                  <a:schemeClr val="bg1"/>
                </a:solidFill>
                <a:effectLst/>
                <a:latin typeface="Bookman Old Style" panose="02050604050505020204" pitchFamily="18" charset="0"/>
                <a:ea typeface="Bookman Old Style" panose="02050604050505020204" pitchFamily="18" charset="0"/>
                <a:cs typeface="Bookman Old Style" panose="02050604050505020204" pitchFamily="18" charset="0"/>
              </a:rPr>
              <a:t>Submitted by:</a:t>
            </a:r>
            <a:endParaRPr lang="en-IN" sz="1800" dirty="0">
              <a:solidFill>
                <a:schemeClr val="bg1"/>
              </a:solidFill>
              <a:effectLst/>
              <a:latin typeface="Calibri" panose="020F0502020204030204" pitchFamily="34" charset="0"/>
              <a:ea typeface="Calibri" panose="020F0502020204030204" pitchFamily="34" charset="0"/>
            </a:endParaRPr>
          </a:p>
          <a:p>
            <a:pPr marL="114300" algn="just">
              <a:lnSpc>
                <a:spcPct val="150000"/>
              </a:lnSpc>
              <a:tabLst>
                <a:tab pos="3657600" algn="l"/>
              </a:tabLst>
            </a:pPr>
            <a:r>
              <a:rPr lang="en-US" sz="1800" b="1" dirty="0">
                <a:solidFill>
                  <a:schemeClr val="bg1"/>
                </a:solidFill>
                <a:latin typeface="Bookman Old Style" panose="02050604050505020204" pitchFamily="18" charset="0"/>
                <a:ea typeface="Bookman Old Style" panose="02050604050505020204" pitchFamily="18" charset="0"/>
                <a:cs typeface="Bookman Old Style" panose="02050604050505020204" pitchFamily="18" charset="0"/>
              </a:rPr>
              <a:t>              </a:t>
            </a:r>
            <a:r>
              <a:rPr lang="en-US" sz="1800" b="1" dirty="0">
                <a:solidFill>
                  <a:schemeClr val="bg1"/>
                </a:solidFill>
                <a:effectLst/>
                <a:latin typeface="Bookman Old Style" panose="02050604050505020204" pitchFamily="18" charset="0"/>
                <a:ea typeface="Bookman Old Style" panose="02050604050505020204" pitchFamily="18" charset="0"/>
                <a:cs typeface="Bookman Old Style" panose="02050604050505020204" pitchFamily="18" charset="0"/>
              </a:rPr>
              <a:t>Student Name </a:t>
            </a:r>
            <a:r>
              <a:rPr lang="en-US" sz="1800" dirty="0">
                <a:solidFill>
                  <a:schemeClr val="bg1"/>
                </a:solidFill>
                <a:effectLst/>
                <a:latin typeface="Bookman Old Style" panose="02050604050505020204" pitchFamily="18" charset="0"/>
                <a:ea typeface="Bookman Old Style" panose="02050604050505020204" pitchFamily="18" charset="0"/>
                <a:cs typeface="Bookman Old Style" panose="02050604050505020204" pitchFamily="18" charset="0"/>
              </a:rPr>
              <a:t>	      				</a:t>
            </a:r>
            <a:r>
              <a:rPr lang="en-US" sz="1800" b="1" dirty="0">
                <a:solidFill>
                  <a:schemeClr val="bg1"/>
                </a:solidFill>
                <a:effectLst/>
                <a:latin typeface="Bookman Old Style" panose="02050604050505020204" pitchFamily="18" charset="0"/>
                <a:ea typeface="Bookman Old Style" panose="02050604050505020204" pitchFamily="18" charset="0"/>
                <a:cs typeface="Bookman Old Style" panose="02050604050505020204" pitchFamily="18" charset="0"/>
              </a:rPr>
              <a:t>University Roll No.  </a:t>
            </a:r>
            <a:endParaRPr lang="en-IN" sz="1800" dirty="0">
              <a:solidFill>
                <a:schemeClr val="bg1"/>
              </a:solidFill>
              <a:effectLst/>
              <a:latin typeface="Calibri" panose="020F0502020204030204" pitchFamily="34" charset="0"/>
              <a:ea typeface="Calibri" panose="020F0502020204030204" pitchFamily="34" charset="0"/>
            </a:endParaRPr>
          </a:p>
          <a:p>
            <a:pPr algn="just"/>
            <a:r>
              <a:rPr lang="en-US" sz="1800" b="1" dirty="0">
                <a:solidFill>
                  <a:schemeClr val="bg1"/>
                </a:solidFill>
                <a:effectLst/>
                <a:latin typeface="Bookman Old Style" panose="02050604050505020204" pitchFamily="18" charset="0"/>
                <a:ea typeface="Bookman Old Style" panose="02050604050505020204" pitchFamily="18" charset="0"/>
                <a:cs typeface="Bookman Old Style" panose="02050604050505020204" pitchFamily="18" charset="0"/>
              </a:rPr>
              <a:t>                </a:t>
            </a:r>
            <a:r>
              <a:rPr lang="en-US" b="1" dirty="0">
                <a:solidFill>
                  <a:schemeClr val="bg1"/>
                </a:solidFill>
                <a:latin typeface="Bookman Old Style" panose="02050604050505020204" pitchFamily="18" charset="0"/>
                <a:ea typeface="Bookman Old Style" panose="02050604050505020204" pitchFamily="18" charset="0"/>
                <a:cs typeface="Bookman Old Style" panose="02050604050505020204" pitchFamily="18" charset="0"/>
              </a:rPr>
              <a:t>Kalp </a:t>
            </a:r>
            <a:r>
              <a:rPr lang="en-US" b="1" dirty="0" err="1">
                <a:solidFill>
                  <a:schemeClr val="bg1"/>
                </a:solidFill>
                <a:latin typeface="Bookman Old Style" panose="02050604050505020204" pitchFamily="18" charset="0"/>
                <a:ea typeface="Bookman Old Style" panose="02050604050505020204" pitchFamily="18" charset="0"/>
                <a:cs typeface="Bookman Old Style" panose="02050604050505020204" pitchFamily="18" charset="0"/>
              </a:rPr>
              <a:t>sah</a:t>
            </a:r>
            <a:r>
              <a:rPr lang="en-US" sz="1800" b="1" dirty="0">
                <a:solidFill>
                  <a:schemeClr val="bg1"/>
                </a:solidFill>
                <a:effectLst/>
                <a:latin typeface="Bookman Old Style" panose="02050604050505020204" pitchFamily="18" charset="0"/>
                <a:ea typeface="Bookman Old Style" panose="02050604050505020204" pitchFamily="18" charset="0"/>
                <a:cs typeface="Bookman Old Style" panose="02050604050505020204" pitchFamily="18" charset="0"/>
              </a:rPr>
              <a:t>            		  			2017334</a:t>
            </a:r>
            <a:endParaRPr lang="en-IN" dirty="0">
              <a:solidFill>
                <a:schemeClr val="bg1"/>
              </a:solidFill>
            </a:endParaRPr>
          </a:p>
        </p:txBody>
      </p:sp>
      <p:pic>
        <p:nvPicPr>
          <p:cNvPr id="6" name="image2.png">
            <a:extLst>
              <a:ext uri="{FF2B5EF4-FFF2-40B4-BE49-F238E27FC236}">
                <a16:creationId xmlns:a16="http://schemas.microsoft.com/office/drawing/2014/main" id="{68AF7171-53C1-4572-ADC8-95D45FE111AB}"/>
              </a:ext>
            </a:extLst>
          </p:cNvPr>
          <p:cNvPicPr/>
          <p:nvPr/>
        </p:nvPicPr>
        <p:blipFill>
          <a:blip r:embed="rId2"/>
          <a:srcRect/>
          <a:stretch>
            <a:fillRect/>
          </a:stretch>
        </p:blipFill>
        <p:spPr>
          <a:xfrm>
            <a:off x="5486400" y="2148729"/>
            <a:ext cx="1219200" cy="1162050"/>
          </a:xfrm>
          <a:prstGeom prst="rect">
            <a:avLst/>
          </a:prstGeom>
          <a:ln/>
        </p:spPr>
      </p:pic>
    </p:spTree>
    <p:extLst>
      <p:ext uri="{BB962C8B-B14F-4D97-AF65-F5344CB8AC3E}">
        <p14:creationId xmlns:p14="http://schemas.microsoft.com/office/powerpoint/2010/main" val="258428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58569-CC2F-47F0-99C4-15E709BF400E}"/>
              </a:ext>
            </a:extLst>
          </p:cNvPr>
          <p:cNvSpPr>
            <a:spLocks noGrp="1"/>
          </p:cNvSpPr>
          <p:nvPr>
            <p:ph type="title"/>
          </p:nvPr>
        </p:nvSpPr>
        <p:spPr>
          <a:xfrm>
            <a:off x="1195588" y="2395471"/>
            <a:ext cx="10058400" cy="1640768"/>
          </a:xfrm>
        </p:spPr>
        <p:txBody>
          <a:bodyPr>
            <a:normAutofit/>
          </a:bodyPr>
          <a:lstStyle/>
          <a:p>
            <a:pPr algn="ctr"/>
            <a:r>
              <a:rPr lang="en-US" sz="5500" dirty="0">
                <a:solidFill>
                  <a:schemeClr val="tx1"/>
                </a:solidFill>
                <a:effectLst>
                  <a:outerShdw blurRad="38100" dist="38100" dir="2700000" algn="tl">
                    <a:srgbClr val="000000">
                      <a:alpha val="43137"/>
                    </a:srgbClr>
                  </a:outerShdw>
                </a:effectLst>
                <a:latin typeface="Algerian" panose="04020705040A02060702" pitchFamily="82" charset="0"/>
              </a:rPr>
              <a:t>THANK YOU</a:t>
            </a:r>
          </a:p>
        </p:txBody>
      </p:sp>
    </p:spTree>
    <p:extLst>
      <p:ext uri="{BB962C8B-B14F-4D97-AF65-F5344CB8AC3E}">
        <p14:creationId xmlns:p14="http://schemas.microsoft.com/office/powerpoint/2010/main" val="1673807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9EFCB-E66B-BBDC-A2E6-8468F2751F54}"/>
              </a:ext>
            </a:extLst>
          </p:cNvPr>
          <p:cNvSpPr>
            <a:spLocks noGrp="1"/>
          </p:cNvSpPr>
          <p:nvPr>
            <p:ph type="ctrTitle"/>
          </p:nvPr>
        </p:nvSpPr>
        <p:spPr>
          <a:xfrm>
            <a:off x="1448569" y="950441"/>
            <a:ext cx="8825658" cy="2677648"/>
          </a:xfrm>
        </p:spPr>
        <p:txBody>
          <a:bodyPr/>
          <a:lstStyle/>
          <a:p>
            <a:pPr algn="ctr"/>
            <a:r>
              <a:rPr lang="en-US" dirty="0"/>
              <a:t>HANDWRITTEN DIGIT RECOGNITION</a:t>
            </a:r>
            <a:br>
              <a:rPr lang="en-US" dirty="0"/>
            </a:br>
            <a:r>
              <a:rPr lang="en-US" sz="2400" dirty="0"/>
              <a:t>(using ML)</a:t>
            </a:r>
            <a:endParaRPr lang="en-IN" dirty="0"/>
          </a:p>
        </p:txBody>
      </p:sp>
      <p:sp>
        <p:nvSpPr>
          <p:cNvPr id="3" name="Subtitle 2">
            <a:extLst>
              <a:ext uri="{FF2B5EF4-FFF2-40B4-BE49-F238E27FC236}">
                <a16:creationId xmlns:a16="http://schemas.microsoft.com/office/drawing/2014/main" id="{0B3A5EEB-E17F-CBE1-4E2D-C5B74CE5C2A0}"/>
              </a:ext>
            </a:extLst>
          </p:cNvPr>
          <p:cNvSpPr>
            <a:spLocks noGrp="1"/>
          </p:cNvSpPr>
          <p:nvPr>
            <p:ph type="subTitle" idx="1"/>
          </p:nvPr>
        </p:nvSpPr>
        <p:spPr>
          <a:xfrm>
            <a:off x="1154954" y="4777380"/>
            <a:ext cx="9868179" cy="861420"/>
          </a:xfrm>
        </p:spPr>
        <p:txBody>
          <a:bodyPr/>
          <a:lstStyle/>
          <a:p>
            <a:pPr algn="r"/>
            <a:r>
              <a:rPr lang="en-US" dirty="0">
                <a:solidFill>
                  <a:schemeClr val="bg1"/>
                </a:solidFill>
              </a:rPr>
              <a:t>						</a:t>
            </a:r>
            <a:r>
              <a:rPr lang="en-US" b="1" u="sng" dirty="0">
                <a:solidFill>
                  <a:schemeClr val="bg1"/>
                </a:solidFill>
              </a:rPr>
              <a:t>mentor name</a:t>
            </a:r>
            <a:r>
              <a:rPr lang="en-US" dirty="0">
                <a:solidFill>
                  <a:schemeClr val="bg1"/>
                </a:solidFill>
              </a:rPr>
              <a:t>	</a:t>
            </a:r>
          </a:p>
          <a:p>
            <a:pPr algn="r"/>
            <a:r>
              <a:rPr lang="en-US" dirty="0" err="1">
                <a:solidFill>
                  <a:schemeClr val="bg1"/>
                </a:solidFill>
              </a:rPr>
              <a:t>mr</a:t>
            </a:r>
            <a:r>
              <a:rPr lang="en-US" dirty="0">
                <a:solidFill>
                  <a:schemeClr val="bg1"/>
                </a:solidFill>
              </a:rPr>
              <a:t> Ashwini </a:t>
            </a:r>
            <a:r>
              <a:rPr lang="en-US" dirty="0" err="1">
                <a:solidFill>
                  <a:schemeClr val="bg1"/>
                </a:solidFill>
              </a:rPr>
              <a:t>kumar</a:t>
            </a:r>
            <a:endParaRPr lang="en-IN" dirty="0">
              <a:solidFill>
                <a:schemeClr val="bg1"/>
              </a:solidFill>
            </a:endParaRPr>
          </a:p>
        </p:txBody>
      </p:sp>
    </p:spTree>
    <p:extLst>
      <p:ext uri="{BB962C8B-B14F-4D97-AF65-F5344CB8AC3E}">
        <p14:creationId xmlns:p14="http://schemas.microsoft.com/office/powerpoint/2010/main" val="3159910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2C2D5-6660-D634-D681-2FD605406C7D}"/>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D004D4C3-08B5-A4F0-102C-30CA5EB0D65D}"/>
              </a:ext>
            </a:extLst>
          </p:cNvPr>
          <p:cNvSpPr>
            <a:spLocks noGrp="1"/>
          </p:cNvSpPr>
          <p:nvPr>
            <p:ph idx="1"/>
          </p:nvPr>
        </p:nvSpPr>
        <p:spPr/>
        <p:txBody>
          <a:bodyPr>
            <a:normAutofit/>
          </a:bodyPr>
          <a:lstStyle/>
          <a:p>
            <a:r>
              <a:rPr lang="en-US" sz="2400" dirty="0"/>
              <a:t>Scientist believe the most intelligent  device is human brain.</a:t>
            </a:r>
          </a:p>
          <a:p>
            <a:r>
              <a:rPr lang="en-US" sz="2400" dirty="0"/>
              <a:t>There is no device that can beat the efficiency of Human brain. These inefficiencies in computer lead to evolution of “Artificial Neural Network”</a:t>
            </a:r>
          </a:p>
          <a:p>
            <a:r>
              <a:rPr lang="en-US" sz="2400" dirty="0"/>
              <a:t>They differ from conventional system in sense that rather than being programmed these system learn pattern.</a:t>
            </a:r>
            <a:endParaRPr lang="en-IN" sz="2400" dirty="0"/>
          </a:p>
        </p:txBody>
      </p:sp>
    </p:spTree>
    <p:extLst>
      <p:ext uri="{BB962C8B-B14F-4D97-AF65-F5344CB8AC3E}">
        <p14:creationId xmlns:p14="http://schemas.microsoft.com/office/powerpoint/2010/main" val="1095156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BE5AF-5754-7B7D-9C3B-ECD98D7CDC54}"/>
              </a:ext>
            </a:extLst>
          </p:cNvPr>
          <p:cNvSpPr>
            <a:spLocks noGrp="1"/>
          </p:cNvSpPr>
          <p:nvPr>
            <p:ph type="title"/>
          </p:nvPr>
        </p:nvSpPr>
        <p:spPr/>
        <p:txBody>
          <a:bodyPr/>
          <a:lstStyle/>
          <a:p>
            <a:r>
              <a:rPr lang="en-US" dirty="0"/>
              <a:t>What are Neural Networks</a:t>
            </a:r>
            <a:r>
              <a:rPr lang="en-US" dirty="0">
                <a:latin typeface="Abadi" panose="020F0502020204030204" pitchFamily="34" charset="0"/>
              </a:rPr>
              <a:t>?</a:t>
            </a:r>
            <a:endParaRPr lang="en-IN" dirty="0">
              <a:latin typeface="Abadi" panose="020F0502020204030204" pitchFamily="34" charset="0"/>
            </a:endParaRPr>
          </a:p>
        </p:txBody>
      </p:sp>
      <p:sp>
        <p:nvSpPr>
          <p:cNvPr id="3" name="Content Placeholder 2">
            <a:extLst>
              <a:ext uri="{FF2B5EF4-FFF2-40B4-BE49-F238E27FC236}">
                <a16:creationId xmlns:a16="http://schemas.microsoft.com/office/drawing/2014/main" id="{BF7525D5-F0FC-E23E-42E8-D692D1EBC4E9}"/>
              </a:ext>
            </a:extLst>
          </p:cNvPr>
          <p:cNvSpPr>
            <a:spLocks noGrp="1"/>
          </p:cNvSpPr>
          <p:nvPr>
            <p:ph idx="1"/>
          </p:nvPr>
        </p:nvSpPr>
        <p:spPr>
          <a:xfrm>
            <a:off x="1154955" y="2603500"/>
            <a:ext cx="4868340" cy="3696632"/>
          </a:xfrm>
        </p:spPr>
        <p:txBody>
          <a:bodyPr>
            <a:normAutofit fontScale="92500"/>
          </a:bodyPr>
          <a:lstStyle/>
          <a:p>
            <a:r>
              <a:rPr lang="en-IN" sz="2400" dirty="0"/>
              <a:t>A neural network is </a:t>
            </a:r>
            <a:r>
              <a:rPr lang="en-IN" sz="2400" b="1" dirty="0"/>
              <a:t>a method in artificial intelligence that teaches computers to process data in a way that is inspired by the human brain</a:t>
            </a:r>
            <a:r>
              <a:rPr lang="en-IN" sz="2400" dirty="0"/>
              <a:t>. It is a type of machine learning process, called deep learning, that uses interconnected nodes or neurons in a layered structure that resembles the human brain</a:t>
            </a:r>
          </a:p>
        </p:txBody>
      </p:sp>
      <p:pic>
        <p:nvPicPr>
          <p:cNvPr id="5" name="Picture 4" descr="A screenshot of a video game&#10;&#10;Description automatically generated">
            <a:extLst>
              <a:ext uri="{FF2B5EF4-FFF2-40B4-BE49-F238E27FC236}">
                <a16:creationId xmlns:a16="http://schemas.microsoft.com/office/drawing/2014/main" id="{D4ED2ED7-EB40-7682-8936-2D3C115301C1}"/>
              </a:ext>
            </a:extLst>
          </p:cNvPr>
          <p:cNvPicPr>
            <a:picLocks noChangeAspect="1"/>
          </p:cNvPicPr>
          <p:nvPr/>
        </p:nvPicPr>
        <p:blipFill>
          <a:blip r:embed="rId2"/>
          <a:stretch>
            <a:fillRect/>
          </a:stretch>
        </p:blipFill>
        <p:spPr>
          <a:xfrm>
            <a:off x="7668411" y="2603500"/>
            <a:ext cx="2952051" cy="3936068"/>
          </a:xfrm>
          <a:prstGeom prst="rect">
            <a:avLst/>
          </a:prstGeom>
        </p:spPr>
      </p:pic>
    </p:spTree>
    <p:extLst>
      <p:ext uri="{BB962C8B-B14F-4D97-AF65-F5344CB8AC3E}">
        <p14:creationId xmlns:p14="http://schemas.microsoft.com/office/powerpoint/2010/main" val="1216273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59EACC52-5A1F-98E1-8234-FA32C3ECA518}"/>
              </a:ext>
            </a:extLst>
          </p:cNvPr>
          <p:cNvSpPr>
            <a:spLocks noGrp="1"/>
          </p:cNvSpPr>
          <p:nvPr>
            <p:ph type="title"/>
          </p:nvPr>
        </p:nvSpPr>
        <p:spPr>
          <a:xfrm>
            <a:off x="1154955" y="973667"/>
            <a:ext cx="2942210" cy="4833745"/>
          </a:xfrm>
        </p:spPr>
        <p:txBody>
          <a:bodyPr>
            <a:normAutofit/>
          </a:bodyPr>
          <a:lstStyle/>
          <a:p>
            <a:r>
              <a:rPr lang="en-US">
                <a:solidFill>
                  <a:srgbClr val="EBEBEB"/>
                </a:solidFill>
              </a:rPr>
              <a:t>Training Dataset </a:t>
            </a:r>
            <a:endParaRPr lang="en-IN">
              <a:solidFill>
                <a:srgbClr val="EBEBEB"/>
              </a:solidFill>
            </a:endParaRP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5E66AE1A-08E6-A306-8ADD-8718BBEB3E48}"/>
              </a:ext>
            </a:extLst>
          </p:cNvPr>
          <p:cNvGraphicFramePr>
            <a:graphicFrameLocks noGrp="1"/>
          </p:cNvGraphicFramePr>
          <p:nvPr>
            <p:ph idx="1"/>
            <p:extLst>
              <p:ext uri="{D42A27DB-BD31-4B8C-83A1-F6EECF244321}">
                <p14:modId xmlns:p14="http://schemas.microsoft.com/office/powerpoint/2010/main" val="1747945727"/>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9350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21352-8C19-4139-E463-95F24F502FC1}"/>
              </a:ext>
            </a:extLst>
          </p:cNvPr>
          <p:cNvSpPr>
            <a:spLocks noGrp="1"/>
          </p:cNvSpPr>
          <p:nvPr>
            <p:ph type="title"/>
          </p:nvPr>
        </p:nvSpPr>
        <p:spPr/>
        <p:txBody>
          <a:bodyPr/>
          <a:lstStyle/>
          <a:p>
            <a:r>
              <a:rPr lang="en-US" dirty="0" err="1"/>
              <a:t>Convulational</a:t>
            </a:r>
            <a:r>
              <a:rPr lang="en-US" dirty="0"/>
              <a:t> Neural Network</a:t>
            </a:r>
            <a:endParaRPr lang="en-IN" dirty="0"/>
          </a:p>
        </p:txBody>
      </p:sp>
      <p:sp>
        <p:nvSpPr>
          <p:cNvPr id="3" name="Content Placeholder 2">
            <a:extLst>
              <a:ext uri="{FF2B5EF4-FFF2-40B4-BE49-F238E27FC236}">
                <a16:creationId xmlns:a16="http://schemas.microsoft.com/office/drawing/2014/main" id="{1435D287-1706-741E-AEBF-EE0BA165DC03}"/>
              </a:ext>
            </a:extLst>
          </p:cNvPr>
          <p:cNvSpPr>
            <a:spLocks noGrp="1"/>
          </p:cNvSpPr>
          <p:nvPr>
            <p:ph idx="1"/>
          </p:nvPr>
        </p:nvSpPr>
        <p:spPr>
          <a:xfrm>
            <a:off x="1066121" y="2434475"/>
            <a:ext cx="9923457" cy="4108937"/>
          </a:xfrm>
        </p:spPr>
        <p:txBody>
          <a:bodyPr>
            <a:normAutofit lnSpcReduction="10000"/>
          </a:bodyPr>
          <a:lstStyle/>
          <a:p>
            <a:r>
              <a:rPr lang="en-US" sz="2400" dirty="0"/>
              <a:t>Convolutional neural networks are distinguished from other neural networks by their superior performance with image, speech, or audio signal inputs.</a:t>
            </a:r>
          </a:p>
          <a:p>
            <a:r>
              <a:rPr lang="en-US" sz="2400" dirty="0"/>
              <a:t>They have three main types of layers, which are Convolutional layer, Pooling layer , Fully-connected (FC) layer.</a:t>
            </a:r>
          </a:p>
          <a:p>
            <a:r>
              <a:rPr lang="en-US" sz="2400" dirty="0"/>
              <a:t>With each layer, the CNN increases in its complexity, identifying greater portions of the image. </a:t>
            </a:r>
          </a:p>
          <a:p>
            <a:r>
              <a:rPr lang="en-US" sz="2400" dirty="0"/>
              <a:t>As the image data progresses through the layers of the CNN, it starts to recognize larger elements or shapes of the object until it finally identifies the intended object.</a:t>
            </a:r>
          </a:p>
          <a:p>
            <a:endParaRPr lang="en-IN" dirty="0"/>
          </a:p>
        </p:txBody>
      </p:sp>
    </p:spTree>
    <p:extLst>
      <p:ext uri="{BB962C8B-B14F-4D97-AF65-F5344CB8AC3E}">
        <p14:creationId xmlns:p14="http://schemas.microsoft.com/office/powerpoint/2010/main" val="1322957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25357-4703-D518-33DF-D995D59D2C18}"/>
              </a:ext>
            </a:extLst>
          </p:cNvPr>
          <p:cNvSpPr>
            <a:spLocks noGrp="1"/>
          </p:cNvSpPr>
          <p:nvPr>
            <p:ph type="title"/>
          </p:nvPr>
        </p:nvSpPr>
        <p:spPr/>
        <p:txBody>
          <a:bodyPr/>
          <a:lstStyle/>
          <a:p>
            <a:r>
              <a:rPr lang="en-US" dirty="0"/>
              <a:t>Architecture of CNN</a:t>
            </a:r>
            <a:endParaRPr lang="en-IN" dirty="0"/>
          </a:p>
        </p:txBody>
      </p:sp>
      <p:pic>
        <p:nvPicPr>
          <p:cNvPr id="11" name="Content Placeholder 10" descr="A screenshot of a computer&#10;&#10;Description automatically generated">
            <a:extLst>
              <a:ext uri="{FF2B5EF4-FFF2-40B4-BE49-F238E27FC236}">
                <a16:creationId xmlns:a16="http://schemas.microsoft.com/office/drawing/2014/main" id="{1ABB1306-920D-6989-DF74-C17C3A7E10A4}"/>
              </a:ext>
            </a:extLst>
          </p:cNvPr>
          <p:cNvPicPr>
            <a:picLocks noGrp="1" noChangeAspect="1"/>
          </p:cNvPicPr>
          <p:nvPr>
            <p:ph idx="1"/>
          </p:nvPr>
        </p:nvPicPr>
        <p:blipFill rotWithShape="1">
          <a:blip r:embed="rId2"/>
          <a:srcRect l="20793" t="30183" r="20685" b="16189"/>
          <a:stretch/>
        </p:blipFill>
        <p:spPr>
          <a:xfrm>
            <a:off x="1474970" y="2094048"/>
            <a:ext cx="9242060" cy="4763952"/>
          </a:xfrm>
        </p:spPr>
      </p:pic>
    </p:spTree>
    <p:extLst>
      <p:ext uri="{BB962C8B-B14F-4D97-AF65-F5344CB8AC3E}">
        <p14:creationId xmlns:p14="http://schemas.microsoft.com/office/powerpoint/2010/main" val="1546853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03AB22A-8501-7096-5857-142AA9DA29CE}"/>
              </a:ext>
            </a:extLst>
          </p:cNvPr>
          <p:cNvSpPr txBox="1">
            <a:spLocks/>
          </p:cNvSpPr>
          <p:nvPr/>
        </p:nvSpPr>
        <p:spPr>
          <a:xfrm>
            <a:off x="284480" y="2041312"/>
            <a:ext cx="5100320" cy="4024208"/>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2000" dirty="0"/>
              <a:t>Before the input is fed into the model for processing, analyze and get the output, the model needs to be trained first. In the program, the epochs have to be set to 3. By setting this, the model will be trained for 3 times. It can be changed to how many times you want the model to be trained depending on the error rate of the prediction.</a:t>
            </a:r>
          </a:p>
          <a:p>
            <a:r>
              <a:rPr lang="en-US" sz="2000" dirty="0"/>
              <a:t>The accuracy of model is 97.2599983215332%</a:t>
            </a:r>
            <a:endParaRPr lang="en-IN" sz="2000" dirty="0"/>
          </a:p>
        </p:txBody>
      </p:sp>
      <p:sp>
        <p:nvSpPr>
          <p:cNvPr id="3" name="Title 1">
            <a:extLst>
              <a:ext uri="{FF2B5EF4-FFF2-40B4-BE49-F238E27FC236}">
                <a16:creationId xmlns:a16="http://schemas.microsoft.com/office/drawing/2014/main" id="{467F022E-1BE2-1876-EEF8-7D721F96F322}"/>
              </a:ext>
            </a:extLst>
          </p:cNvPr>
          <p:cNvSpPr txBox="1">
            <a:spLocks/>
          </p:cNvSpPr>
          <p:nvPr/>
        </p:nvSpPr>
        <p:spPr>
          <a:xfrm>
            <a:off x="738394" y="668868"/>
            <a:ext cx="8761413" cy="706964"/>
          </a:xfrm>
          <a:prstGeom prst="rect">
            <a:avLst/>
          </a:prstGeom>
        </p:spPr>
        <p:txBody>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b="1" u="sng" dirty="0">
                <a:solidFill>
                  <a:schemeClr val="tx1"/>
                </a:solidFill>
                <a:latin typeface="Aparajita" panose="020B0502040204020203" pitchFamily="18" charset="0"/>
                <a:cs typeface="Aparajita" panose="020B0502040204020203" pitchFamily="18" charset="0"/>
              </a:rPr>
              <a:t>Result</a:t>
            </a:r>
            <a:r>
              <a:rPr lang="en-US" sz="4000" dirty="0">
                <a:latin typeface="Aparajita" panose="020B0502040204020203" pitchFamily="18" charset="0"/>
                <a:cs typeface="Aparajita" panose="020B0502040204020203" pitchFamily="18" charset="0"/>
              </a:rPr>
              <a:t> </a:t>
            </a:r>
            <a:endParaRPr lang="en-IN" sz="4000" dirty="0">
              <a:latin typeface="Aparajita" panose="020B0502040204020203" pitchFamily="18" charset="0"/>
              <a:cs typeface="Aparajita" panose="020B0502040204020203" pitchFamily="18" charset="0"/>
            </a:endParaRPr>
          </a:p>
        </p:txBody>
      </p:sp>
      <p:pic>
        <p:nvPicPr>
          <p:cNvPr id="4" name="Picture 3" descr="A screenshot of a computer&#10;&#10;Description automatically generated">
            <a:extLst>
              <a:ext uri="{FF2B5EF4-FFF2-40B4-BE49-F238E27FC236}">
                <a16:creationId xmlns:a16="http://schemas.microsoft.com/office/drawing/2014/main" id="{1F077956-AEF4-2CD4-69B5-46D9664AAF83}"/>
              </a:ext>
            </a:extLst>
          </p:cNvPr>
          <p:cNvPicPr>
            <a:picLocks noChangeAspect="1"/>
          </p:cNvPicPr>
          <p:nvPr/>
        </p:nvPicPr>
        <p:blipFill rotWithShape="1">
          <a:blip r:embed="rId2"/>
          <a:srcRect l="22393" t="16921" r="23822" b="762"/>
          <a:stretch/>
        </p:blipFill>
        <p:spPr>
          <a:xfrm>
            <a:off x="6563359" y="750148"/>
            <a:ext cx="5100321" cy="4390812"/>
          </a:xfrm>
          <a:prstGeom prst="rect">
            <a:avLst/>
          </a:prstGeom>
        </p:spPr>
      </p:pic>
      <p:pic>
        <p:nvPicPr>
          <p:cNvPr id="5" name="Picture 4">
            <a:extLst>
              <a:ext uri="{FF2B5EF4-FFF2-40B4-BE49-F238E27FC236}">
                <a16:creationId xmlns:a16="http://schemas.microsoft.com/office/drawing/2014/main" id="{E0D3A640-AADF-FAF4-EA91-58FB183FF518}"/>
              </a:ext>
            </a:extLst>
          </p:cNvPr>
          <p:cNvPicPr>
            <a:picLocks noChangeAspect="1"/>
          </p:cNvPicPr>
          <p:nvPr/>
        </p:nvPicPr>
        <p:blipFill rotWithShape="1">
          <a:blip r:embed="rId3"/>
          <a:srcRect l="4166" t="70075" r="80092" b="24670"/>
          <a:stretch/>
        </p:blipFill>
        <p:spPr>
          <a:xfrm>
            <a:off x="6563358" y="5415280"/>
            <a:ext cx="5100321" cy="965200"/>
          </a:xfrm>
          <a:prstGeom prst="rect">
            <a:avLst/>
          </a:prstGeom>
        </p:spPr>
      </p:pic>
    </p:spTree>
    <p:extLst>
      <p:ext uri="{BB962C8B-B14F-4D97-AF65-F5344CB8AC3E}">
        <p14:creationId xmlns:p14="http://schemas.microsoft.com/office/powerpoint/2010/main" val="1432606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A31D0-E884-7717-9EE8-9D2AE9210CB4}"/>
              </a:ext>
            </a:extLst>
          </p:cNvPr>
          <p:cNvSpPr>
            <a:spLocks noGrp="1"/>
          </p:cNvSpPr>
          <p:nvPr>
            <p:ph type="title"/>
          </p:nvPr>
        </p:nvSpPr>
        <p:spPr/>
        <p:txBody>
          <a:bodyPr/>
          <a:lstStyle/>
          <a:p>
            <a:r>
              <a:rPr lang="en-US" dirty="0"/>
              <a:t>Future Work</a:t>
            </a:r>
            <a:endParaRPr lang="en-IN" dirty="0"/>
          </a:p>
        </p:txBody>
      </p:sp>
      <p:sp>
        <p:nvSpPr>
          <p:cNvPr id="3" name="Content Placeholder 2">
            <a:extLst>
              <a:ext uri="{FF2B5EF4-FFF2-40B4-BE49-F238E27FC236}">
                <a16:creationId xmlns:a16="http://schemas.microsoft.com/office/drawing/2014/main" id="{15784427-FC2F-B1B0-FA7D-C8E062362F2A}"/>
              </a:ext>
            </a:extLst>
          </p:cNvPr>
          <p:cNvSpPr>
            <a:spLocks noGrp="1"/>
          </p:cNvSpPr>
          <p:nvPr>
            <p:ph sz="half" idx="1"/>
          </p:nvPr>
        </p:nvSpPr>
        <p:spPr>
          <a:xfrm>
            <a:off x="1154954" y="2603500"/>
            <a:ext cx="4825158" cy="3416301"/>
          </a:xfrm>
        </p:spPr>
        <p:txBody>
          <a:bodyPr>
            <a:normAutofit lnSpcReduction="10000"/>
          </a:bodyPr>
          <a:lstStyle/>
          <a:p>
            <a:r>
              <a:rPr lang="en-US" sz="2000" dirty="0"/>
              <a:t>The current model works only on digit recognition so the NLP it can perform is limited to numeric characters.</a:t>
            </a:r>
          </a:p>
          <a:p>
            <a:r>
              <a:rPr lang="en-US" sz="2000" dirty="0"/>
              <a:t>However with enough learning and inspiration from this project , I am motivated to create a better OCR which can identify and read Alphabets and Numeric characters along with some special characters.</a:t>
            </a:r>
            <a:endParaRPr lang="en-IN" sz="2000" dirty="0"/>
          </a:p>
        </p:txBody>
      </p:sp>
      <p:pic>
        <p:nvPicPr>
          <p:cNvPr id="9" name="Content Placeholder 8">
            <a:extLst>
              <a:ext uri="{FF2B5EF4-FFF2-40B4-BE49-F238E27FC236}">
                <a16:creationId xmlns:a16="http://schemas.microsoft.com/office/drawing/2014/main" id="{B530C181-256B-0748-D8CD-91C4A50E03F6}"/>
              </a:ext>
            </a:extLst>
          </p:cNvPr>
          <p:cNvPicPr>
            <a:picLocks noGrp="1" noChangeAspect="1"/>
          </p:cNvPicPr>
          <p:nvPr>
            <p:ph sz="half" idx="2"/>
          </p:nvPr>
        </p:nvPicPr>
        <p:blipFill>
          <a:blip r:embed="rId2"/>
          <a:stretch>
            <a:fillRect/>
          </a:stretch>
        </p:blipFill>
        <p:spPr>
          <a:xfrm>
            <a:off x="7040880" y="2142066"/>
            <a:ext cx="4297681" cy="4339168"/>
          </a:xfrm>
          <a:prstGeom prst="rect">
            <a:avLst/>
          </a:prstGeom>
        </p:spPr>
      </p:pic>
    </p:spTree>
    <p:extLst>
      <p:ext uri="{BB962C8B-B14F-4D97-AF65-F5344CB8AC3E}">
        <p14:creationId xmlns:p14="http://schemas.microsoft.com/office/powerpoint/2010/main" val="29638654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C1A28C49E63D4CB0AB1FCDA526BAB1" ma:contentTypeVersion="11" ma:contentTypeDescription="Create a new document." ma:contentTypeScope="" ma:versionID="adfe986c93f1a01afa69bcd677097b32">
  <xsd:schema xmlns:xsd="http://www.w3.org/2001/XMLSchema" xmlns:xs="http://www.w3.org/2001/XMLSchema" xmlns:p="http://schemas.microsoft.com/office/2006/metadata/properties" xmlns:ns3="c3f6816f-ac2f-4e07-8d0a-5894a0ac76ea" targetNamespace="http://schemas.microsoft.com/office/2006/metadata/properties" ma:root="true" ma:fieldsID="f24a1d76e82e33b381509d610e6a4787" ns3:_="">
    <xsd:import namespace="c3f6816f-ac2f-4e07-8d0a-5894a0ac76e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LengthInSecond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f6816f-ac2f-4e07-8d0a-5894a0ac76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LengthInSeconds" ma:index="12" nillable="true" ma:displayName="Length (seconds)" ma:internalName="MediaLengthInSeconds" ma:readOnly="true">
      <xsd:simpleType>
        <xsd:restriction base="dms:Unknown"/>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_activity" ma:index="18"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c3f6816f-ac2f-4e07-8d0a-5894a0ac76ea" xsi:nil="true"/>
  </documentManagement>
</p:properties>
</file>

<file path=customXml/itemProps1.xml><?xml version="1.0" encoding="utf-8"?>
<ds:datastoreItem xmlns:ds="http://schemas.openxmlformats.org/officeDocument/2006/customXml" ds:itemID="{7D230B3E-7A5F-47F1-AF99-40ECD9337D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f6816f-ac2f-4e07-8d0a-5894a0ac76e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01FF02A-3B9C-4298-882E-63AA09C55BA6}">
  <ds:schemaRefs>
    <ds:schemaRef ds:uri="http://schemas.microsoft.com/sharepoint/v3/contenttype/forms"/>
  </ds:schemaRefs>
</ds:datastoreItem>
</file>

<file path=customXml/itemProps3.xml><?xml version="1.0" encoding="utf-8"?>
<ds:datastoreItem xmlns:ds="http://schemas.openxmlformats.org/officeDocument/2006/customXml" ds:itemID="{9E834DDE-067F-497A-8FC6-E71E5A4B0CA7}">
  <ds:schemaRefs>
    <ds:schemaRef ds:uri="http://purl.org/dc/dcmitype/"/>
    <ds:schemaRef ds:uri="c3f6816f-ac2f-4e07-8d0a-5894a0ac76ea"/>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Ion Boardroom</Template>
  <TotalTime>59</TotalTime>
  <Words>500</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Abadi</vt:lpstr>
      <vt:lpstr>Algerian</vt:lpstr>
      <vt:lpstr>Aparajita</vt:lpstr>
      <vt:lpstr>Arial</vt:lpstr>
      <vt:lpstr>Bookman Old Style</vt:lpstr>
      <vt:lpstr>Calibri</vt:lpstr>
      <vt:lpstr>Century Gothic</vt:lpstr>
      <vt:lpstr>Wingdings 3</vt:lpstr>
      <vt:lpstr>Ion Boardroom</vt:lpstr>
      <vt:lpstr>PowerPoint Presentation</vt:lpstr>
      <vt:lpstr>HANDWRITTEN DIGIT RECOGNITION (using ML)</vt:lpstr>
      <vt:lpstr>INTRODUCTION</vt:lpstr>
      <vt:lpstr>What are Neural Networks?</vt:lpstr>
      <vt:lpstr>Training Dataset </vt:lpstr>
      <vt:lpstr>Convulational Neural Network</vt:lpstr>
      <vt:lpstr>Architecture of CNN</vt:lpstr>
      <vt:lpstr>PowerPoint Presentation</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Kalp Sah</dc:creator>
  <cp:lastModifiedBy>Kalp Sah</cp:lastModifiedBy>
  <cp:revision>1</cp:revision>
  <dcterms:created xsi:type="dcterms:W3CDTF">2023-07-16T08:59:59Z</dcterms:created>
  <dcterms:modified xsi:type="dcterms:W3CDTF">2023-07-16T09:59:28Z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0x0101005FC1A28C49E63D4CB0AB1FCDA526BAB1</vt:lpwstr>
  </property>
</Properties>
</file>