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725" y="6410325"/>
            <a:ext cx="3705225" cy="2952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10711180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3267" y="354012"/>
            <a:ext cx="1070546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6350" y="1605851"/>
            <a:ext cx="9639300" cy="4417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.xls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3364" y="340994"/>
            <a:ext cx="76212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934845" algn="l"/>
              </a:tabLst>
            </a:pPr>
            <a:r>
              <a:rPr sz="3200" dirty="0">
                <a:solidFill>
                  <a:srgbClr val="0E0E0E"/>
                </a:solidFill>
              </a:rPr>
              <a:t>Employee	expenditure</a:t>
            </a:r>
            <a:r>
              <a:rPr sz="3200" spc="-8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and</a:t>
            </a:r>
            <a:r>
              <a:rPr sz="3200" spc="15" dirty="0">
                <a:solidFill>
                  <a:srgbClr val="0E0E0E"/>
                </a:solidFill>
              </a:rPr>
              <a:t> </a:t>
            </a:r>
            <a:r>
              <a:rPr sz="3200" spc="-5" dirty="0">
                <a:solidFill>
                  <a:srgbClr val="0E0E0E"/>
                </a:solidFill>
              </a:rPr>
              <a:t>savings</a:t>
            </a:r>
            <a:r>
              <a:rPr sz="3200" spc="-45" dirty="0">
                <a:solidFill>
                  <a:srgbClr val="0E0E0E"/>
                </a:solidFill>
              </a:rPr>
              <a:t> </a:t>
            </a:r>
            <a:r>
              <a:rPr sz="3200" spc="-5" dirty="0">
                <a:solidFill>
                  <a:srgbClr val="0E0E0E"/>
                </a:solidFill>
              </a:rPr>
              <a:t>analysis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6332" y="1753869"/>
            <a:ext cx="4426268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KALPANA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1136332" y="2116772"/>
            <a:ext cx="2216468" cy="11195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4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49466" y="2116772"/>
            <a:ext cx="8164354" cy="1117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312204578,83ED006E8FC8F3AB22F46C6AE4EF0238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865"/>
              </a:lnSpc>
              <a:spcBef>
                <a:spcPts val="50"/>
              </a:spcBef>
            </a:pP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">
              <a:lnSpc>
                <a:spcPts val="2865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KASI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NADAR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239047"/>
            <a:ext cx="28194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67EA94-9E85-3B7B-7CE2-EAFC752A0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4152"/>
            <a:ext cx="9753600" cy="5620403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2579A88-DEF5-EEC3-F836-7AEAD88A96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888258"/>
              </p:ext>
            </p:extLst>
          </p:nvPr>
        </p:nvGraphicFramePr>
        <p:xfrm>
          <a:off x="3886200" y="239047"/>
          <a:ext cx="1066800" cy="1731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381071" imgH="792685" progId="Excel.Sheet.12">
                  <p:embed/>
                </p:oleObj>
              </mc:Choice>
              <mc:Fallback>
                <p:oleObj name="Worksheet" showAsIcon="1" r:id="rId4" imgW="381071" imgH="7926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86200" y="239047"/>
                        <a:ext cx="1066800" cy="1731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rrow: Left 7">
            <a:extLst>
              <a:ext uri="{FF2B5EF4-FFF2-40B4-BE49-F238E27FC236}">
                <a16:creationId xmlns:a16="http://schemas.microsoft.com/office/drawing/2014/main" id="{C5A995E9-8F98-5549-235D-4B7B776694DF}"/>
              </a:ext>
            </a:extLst>
          </p:cNvPr>
          <p:cNvSpPr/>
          <p:nvPr/>
        </p:nvSpPr>
        <p:spPr>
          <a:xfrm>
            <a:off x="4879431" y="480239"/>
            <a:ext cx="762000" cy="269743"/>
          </a:xfrm>
          <a:prstGeom prst="leftArrow">
            <a:avLst>
              <a:gd name="adj1" fmla="val 76145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81322-AECC-9DD7-B2FE-83EFC59BDAFE}"/>
              </a:ext>
            </a:extLst>
          </p:cNvPr>
          <p:cNvSpPr txBox="1"/>
          <p:nvPr/>
        </p:nvSpPr>
        <p:spPr>
          <a:xfrm>
            <a:off x="5641431" y="415055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(click to open file)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6" y="354012"/>
            <a:ext cx="4285933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371600"/>
            <a:ext cx="8426450" cy="441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100"/>
              </a:spcBef>
            </a:pP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savings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crucial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</a:t>
            </a:r>
            <a:r>
              <a:rPr lang="en-US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behaviors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organization. </a:t>
            </a:r>
            <a:r>
              <a:rPr lang="en-US" sz="24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payroll,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expenses,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savings,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informed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 about compensation,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benefits,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financial</a:t>
            </a:r>
            <a:r>
              <a:rPr lang="en-US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wellness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programs.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lang="en-US"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r>
              <a:rPr lang="en-US"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management,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</a:t>
            </a:r>
            <a:r>
              <a:rPr lang="en-US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en-US"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financial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insights,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compliance with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regulations.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</a:t>
            </a:r>
            <a:r>
              <a:rPr lang="en-US"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retention.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14680" algn="just">
              <a:lnSpc>
                <a:spcPct val="99100"/>
              </a:lnSpc>
              <a:spcBef>
                <a:spcPts val="75"/>
              </a:spcBef>
            </a:pP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Ultimately,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</a:t>
            </a:r>
            <a:r>
              <a:rPr lang="en-US"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optimizes</a:t>
            </a:r>
            <a:r>
              <a:rPr lang="en-US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</a:t>
            </a:r>
            <a:r>
              <a:rPr lang="en-US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  <a:r>
              <a:rPr lang="en-US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empowers </a:t>
            </a:r>
            <a:r>
              <a:rPr lang="en-US" sz="24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finances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815593"/>
            <a:ext cx="451739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b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297305" y="2140013"/>
            <a:ext cx="8299450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spc="-4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0E0E0E"/>
                </a:solidFill>
                <a:latin typeface="Times New Roman"/>
                <a:cs typeface="Times New Roman"/>
              </a:rPr>
              <a:t>expenditure</a:t>
            </a:r>
            <a:r>
              <a:rPr sz="4400" b="1" spc="-8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5" dirty="0">
                <a:solidFill>
                  <a:srgbClr val="0E0E0E"/>
                </a:solidFill>
                <a:latin typeface="Times New Roman"/>
                <a:cs typeface="Times New Roman"/>
              </a:rPr>
              <a:t>and</a:t>
            </a:r>
            <a:r>
              <a:rPr sz="4400" b="1" spc="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savings </a:t>
            </a:r>
            <a:r>
              <a:rPr sz="4400" b="1" spc="-108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endParaRPr sz="4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080" y="2458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69370" y="14350"/>
              <a:ext cx="4523105" cy="6844030"/>
            </a:xfrm>
            <a:custGeom>
              <a:avLst/>
              <a:gdLst/>
              <a:ahLst/>
              <a:cxnLst/>
              <a:rect l="l" t="t" r="r" b="b"/>
              <a:pathLst>
                <a:path w="4523105" h="6844030">
                  <a:moveTo>
                    <a:pt x="1927130" y="0"/>
                  </a:moveTo>
                  <a:lnTo>
                    <a:pt x="3145296" y="6843645"/>
                  </a:lnTo>
                </a:path>
                <a:path w="4523105" h="6844030">
                  <a:moveTo>
                    <a:pt x="4522629" y="382898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91650" y="0"/>
              <a:ext cx="2800350" cy="6858000"/>
            </a:xfrm>
            <a:custGeom>
              <a:avLst/>
              <a:gdLst/>
              <a:ahLst/>
              <a:cxnLst/>
              <a:rect l="l" t="t" r="r" b="b"/>
              <a:pathLst>
                <a:path w="2800350" h="6858000">
                  <a:moveTo>
                    <a:pt x="280035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2800350" y="6857995"/>
                  </a:lnTo>
                  <a:lnTo>
                    <a:pt x="280035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10750" y="0"/>
              <a:ext cx="2381250" cy="6858000"/>
            </a:xfrm>
            <a:custGeom>
              <a:avLst/>
              <a:gdLst/>
              <a:ahLst/>
              <a:cxnLst/>
              <a:rect l="l" t="t" r="r" b="b"/>
              <a:pathLst>
                <a:path w="2381250" h="6858000">
                  <a:moveTo>
                    <a:pt x="2381250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381250" y="6857995"/>
                  </a:lnTo>
                  <a:lnTo>
                    <a:pt x="2381250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4002" y="3293087"/>
              <a:ext cx="3048000" cy="3565525"/>
            </a:xfrm>
            <a:custGeom>
              <a:avLst/>
              <a:gdLst/>
              <a:ahLst/>
              <a:cxnLst/>
              <a:rect l="l" t="t" r="r" b="b"/>
              <a:pathLst>
                <a:path w="3048000" h="3565525">
                  <a:moveTo>
                    <a:pt x="3047997" y="0"/>
                  </a:moveTo>
                  <a:lnTo>
                    <a:pt x="0" y="3564909"/>
                  </a:lnTo>
                  <a:lnTo>
                    <a:pt x="3047997" y="3564909"/>
                  </a:lnTo>
                  <a:lnTo>
                    <a:pt x="3047997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553575" y="0"/>
              <a:ext cx="2638425" cy="6858000"/>
            </a:xfrm>
            <a:custGeom>
              <a:avLst/>
              <a:gdLst/>
              <a:ahLst/>
              <a:cxnLst/>
              <a:rect l="l" t="t" r="r" b="b"/>
              <a:pathLst>
                <a:path w="2638425" h="6858000">
                  <a:moveTo>
                    <a:pt x="2638425" y="0"/>
                  </a:moveTo>
                  <a:lnTo>
                    <a:pt x="0" y="0"/>
                  </a:lnTo>
                  <a:lnTo>
                    <a:pt x="2464561" y="6857995"/>
                  </a:lnTo>
                  <a:lnTo>
                    <a:pt x="2638425" y="6857995"/>
                  </a:lnTo>
                  <a:lnTo>
                    <a:pt x="2638425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06150" y="0"/>
              <a:ext cx="1085850" cy="6858000"/>
            </a:xfrm>
            <a:custGeom>
              <a:avLst/>
              <a:gdLst/>
              <a:ahLst/>
              <a:cxnLst/>
              <a:rect l="l" t="t" r="r" b="b"/>
              <a:pathLst>
                <a:path w="1085850" h="6858000">
                  <a:moveTo>
                    <a:pt x="108585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085850" y="6857995"/>
                  </a:lnTo>
                  <a:lnTo>
                    <a:pt x="108585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44250" y="0"/>
              <a:ext cx="1047750" cy="6440805"/>
            </a:xfrm>
            <a:custGeom>
              <a:avLst/>
              <a:gdLst/>
              <a:ahLst/>
              <a:cxnLst/>
              <a:rect l="l" t="t" r="r" b="b"/>
              <a:pathLst>
                <a:path w="1047750" h="6440805">
                  <a:moveTo>
                    <a:pt x="1047750" y="0"/>
                  </a:moveTo>
                  <a:lnTo>
                    <a:pt x="0" y="0"/>
                  </a:lnTo>
                  <a:lnTo>
                    <a:pt x="1047750" y="6440348"/>
                  </a:lnTo>
                  <a:lnTo>
                    <a:pt x="1047750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582275" y="3967237"/>
              <a:ext cx="1609725" cy="2891155"/>
            </a:xfrm>
            <a:custGeom>
              <a:avLst/>
              <a:gdLst/>
              <a:ahLst/>
              <a:cxnLst/>
              <a:rect l="l" t="t" r="r" b="b"/>
              <a:pathLst>
                <a:path w="1609725" h="2891154">
                  <a:moveTo>
                    <a:pt x="1609724" y="0"/>
                  </a:moveTo>
                  <a:lnTo>
                    <a:pt x="0" y="2890761"/>
                  </a:lnTo>
                  <a:lnTo>
                    <a:pt x="1609724" y="2890761"/>
                  </a:lnTo>
                  <a:lnTo>
                    <a:pt x="1609724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66725" y="447675"/>
            <a:ext cx="7258050" cy="6257925"/>
            <a:chOff x="466725" y="447675"/>
            <a:chExt cx="7258050" cy="6257925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635441" y="515908"/>
            <a:ext cx="275971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8" name="object 18"/>
          <p:cNvSpPr txBox="1"/>
          <p:nvPr/>
        </p:nvSpPr>
        <p:spPr>
          <a:xfrm>
            <a:off x="1706484" y="1978099"/>
            <a:ext cx="4463415" cy="34347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460500">
              <a:lnSpc>
                <a:spcPct val="101299"/>
              </a:lnSpc>
              <a:spcBef>
                <a:spcPts val="85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75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750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2750" dirty="0">
              <a:latin typeface="Times New Roman"/>
              <a:cs typeface="Times New Roman"/>
            </a:endParaRPr>
          </a:p>
          <a:p>
            <a:pPr marL="12700" marR="5080">
              <a:lnSpc>
                <a:spcPct val="101800"/>
              </a:lnSpc>
              <a:spcBef>
                <a:spcPts val="20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750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6.Modelling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0820" y="271743"/>
            <a:ext cx="7080179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IN"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3447" y="2149411"/>
            <a:ext cx="9145270" cy="258572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469900" marR="252095" indent="-457834" algn="just">
              <a:lnSpc>
                <a:spcPct val="102400"/>
              </a:lnSpc>
              <a:spcBef>
                <a:spcPts val="45"/>
              </a:spcBef>
              <a:buFont typeface="Wingdings" panose="05000000000000000000" pitchFamily="2" charset="2"/>
              <a:buChar char="§"/>
              <a:tabLst>
                <a:tab pos="631825" algn="l"/>
                <a:tab pos="632460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Formulating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2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sz="2800" spc="-6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</a:t>
            </a:r>
            <a:r>
              <a:rPr sz="2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specific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r>
              <a:rPr sz="2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addressed.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834" algn="just">
              <a:lnSpc>
                <a:spcPts val="3379"/>
              </a:lnSpc>
              <a:spcBef>
                <a:spcPts val="35"/>
              </a:spcBef>
              <a:buFont typeface="Wingdings" panose="05000000000000000000" pitchFamily="2" charset="2"/>
              <a:buChar char="§"/>
              <a:tabLst>
                <a:tab pos="469900" algn="l"/>
                <a:tab pos="470534" algn="l"/>
              </a:tabLst>
            </a:pPr>
            <a:r>
              <a:rPr sz="27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7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sz="27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</a:t>
            </a:r>
            <a:r>
              <a:rPr sz="27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7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sz="27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7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sz="27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 </a:t>
            </a:r>
            <a:r>
              <a:rPr sz="2750" spc="-6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7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  <a:r>
              <a:rPr sz="27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75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7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7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consistent,</a:t>
            </a:r>
            <a:r>
              <a:rPr sz="275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leading </a:t>
            </a:r>
            <a:r>
              <a:rPr sz="27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7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unreliable </a:t>
            </a:r>
            <a:r>
              <a:rPr sz="27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financial insights</a:t>
            </a:r>
            <a:r>
              <a:rPr sz="27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75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potentially</a:t>
            </a:r>
            <a:r>
              <a:rPr sz="27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flawed</a:t>
            </a:r>
            <a:r>
              <a:rPr sz="27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decision-making.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81279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z="4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	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70292" y="2160206"/>
            <a:ext cx="7375525" cy="26417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865" indent="-177165" algn="just">
              <a:lnSpc>
                <a:spcPts val="2865"/>
              </a:lnSpc>
              <a:spcBef>
                <a:spcPts val="100"/>
              </a:spcBef>
              <a:buFont typeface="Arial MT"/>
              <a:buChar char="•"/>
              <a:tabLst>
                <a:tab pos="189865" algn="l"/>
              </a:tabLst>
            </a:pP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will be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used to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inform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financial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planning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2400" dirty="0">
              <a:latin typeface="Times New Roman"/>
              <a:cs typeface="Times New Roman"/>
            </a:endParaRPr>
          </a:p>
          <a:p>
            <a:pPr marL="12700" algn="just">
              <a:lnSpc>
                <a:spcPts val="2865"/>
              </a:lnSpc>
            </a:pP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offer</a:t>
            </a:r>
            <a:r>
              <a:rPr sz="2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recommendations</a:t>
            </a:r>
            <a:r>
              <a:rPr sz="2400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2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improving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financial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well-being</a:t>
            </a:r>
            <a:endParaRPr sz="24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2850"/>
              </a:lnSpc>
              <a:spcBef>
                <a:spcPts val="170"/>
              </a:spcBef>
              <a:buFont typeface="Arial MT"/>
              <a:buChar char="•"/>
              <a:tabLst>
                <a:tab pos="189865" algn="l"/>
              </a:tabLst>
            </a:pP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This</a:t>
            </a:r>
            <a:r>
              <a:rPr sz="240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aims</a:t>
            </a:r>
            <a:r>
              <a:rPr sz="24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analyze</a:t>
            </a:r>
            <a:r>
              <a:rPr sz="2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employee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expenditure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savings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to optimize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financial</a:t>
            </a:r>
            <a:r>
              <a:rPr sz="24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management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and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benefits.</a:t>
            </a:r>
            <a:endParaRPr sz="2400" dirty="0">
              <a:latin typeface="Times New Roman"/>
              <a:cs typeface="Times New Roman"/>
            </a:endParaRPr>
          </a:p>
          <a:p>
            <a:pPr marL="12700" marR="127000" algn="just">
              <a:lnSpc>
                <a:spcPts val="2860"/>
              </a:lnSpc>
              <a:spcBef>
                <a:spcPts val="75"/>
              </a:spcBef>
              <a:buFont typeface="Arial MT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Deliverables</a:t>
            </a:r>
            <a:r>
              <a:rPr sz="24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include</a:t>
            </a:r>
            <a:r>
              <a:rPr sz="240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detailed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reports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dashboards</a:t>
            </a:r>
            <a:r>
              <a:rPr sz="2400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with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actionable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insights</a:t>
            </a:r>
            <a:r>
              <a:rPr sz="24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2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improving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financial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wellness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2400" dirty="0">
              <a:latin typeface="Times New Roman"/>
              <a:cs typeface="Times New Roman"/>
            </a:endParaRPr>
          </a:p>
          <a:p>
            <a:pPr marL="12700" algn="just">
              <a:lnSpc>
                <a:spcPts val="2755"/>
              </a:lnSpc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compensation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strategies.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087" y="877569"/>
            <a:ext cx="5853113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9200" y="1981200"/>
            <a:ext cx="6856350" cy="219470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479425">
              <a:lnSpc>
                <a:spcPct val="100899"/>
              </a:lnSpc>
              <a:spcBef>
                <a:spcPts val="80"/>
              </a:spcBef>
            </a:pPr>
            <a:r>
              <a:rPr sz="2800" i="1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sz="2800" i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Human</a:t>
            </a:r>
            <a:r>
              <a:rPr sz="2800" i="1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sz="2800" i="1" spc="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(HR)</a:t>
            </a:r>
            <a:r>
              <a:rPr sz="2800" i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Departments </a:t>
            </a:r>
            <a:r>
              <a:rPr sz="2800" i="1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i="1" spc="-3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79425">
              <a:lnSpc>
                <a:spcPct val="100899"/>
              </a:lnSpc>
              <a:spcBef>
                <a:spcPts val="80"/>
              </a:spcBef>
            </a:pPr>
            <a:r>
              <a:rPr sz="2800" i="1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sz="2800" i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-1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Finance</a:t>
            </a:r>
            <a:r>
              <a:rPr sz="2800" i="1" spc="5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61110">
              <a:lnSpc>
                <a:spcPct val="100800"/>
              </a:lnSpc>
            </a:pPr>
            <a:r>
              <a:rPr sz="2800" i="1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sz="2800" i="1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Management</a:t>
            </a:r>
            <a:r>
              <a:rPr sz="2800" i="1" spc="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-1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i="1" spc="-2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Executives </a:t>
            </a:r>
            <a:r>
              <a:rPr sz="2800" i="1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i="1" spc="-3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61110">
              <a:lnSpc>
                <a:spcPct val="100800"/>
              </a:lnSpc>
            </a:pPr>
            <a:r>
              <a:rPr sz="2800" i="1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sz="2800" i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  <a:r>
              <a:rPr sz="2800" i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Themselves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800" i="1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sz="2800" i="1" spc="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sz="2800" i="1" spc="5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Auditors</a:t>
            </a:r>
            <a:r>
              <a:rPr sz="2800" i="1" spc="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-1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i="1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Compliance</a:t>
            </a:r>
            <a:r>
              <a:rPr sz="2800" i="1" spc="7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Officers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533400"/>
            <a:ext cx="1095533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71600" y="1755140"/>
            <a:ext cx="5791200" cy="2028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indent="-33909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ts val="213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Informed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Decision-Making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1155" indent="-339090">
              <a:lnSpc>
                <a:spcPts val="2130"/>
              </a:lnSpc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55956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9200" y="1447800"/>
            <a:ext cx="7291705" cy="35281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8450" marR="5080" indent="-285750" algn="just">
              <a:lnSpc>
                <a:spcPct val="100800"/>
              </a:lnSpc>
              <a:spcBef>
                <a:spcPts val="8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payroll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data,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reports,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contributions,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0"/>
              </a:spcBef>
              <a:buFont typeface="Arial MT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 algn="just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marL="298450" indent="-285750" algn="just">
              <a:lnSpc>
                <a:spcPts val="213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 algn="just">
              <a:lnSpc>
                <a:spcPts val="213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907791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4081" y="1478280"/>
            <a:ext cx="5503545" cy="3036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Dashboard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638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Pivot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6385">
              <a:lnSpc>
                <a:spcPts val="2130"/>
              </a:lnSpc>
              <a:spcBef>
                <a:spcPts val="2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  <a:p>
            <a:pPr marL="298450" indent="-286385">
              <a:lnSpc>
                <a:spcPts val="213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board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638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425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 MT</vt:lpstr>
      <vt:lpstr>Calibri</vt:lpstr>
      <vt:lpstr>Times New Roman</vt:lpstr>
      <vt:lpstr>Trebuchet MS</vt:lpstr>
      <vt:lpstr>Wingdings</vt:lpstr>
      <vt:lpstr>Office Theme</vt:lpstr>
      <vt:lpstr>Worksheet</vt:lpstr>
      <vt:lpstr>Employee expenditure and savings analysis</vt:lpstr>
      <vt:lpstr>PowerPoint Presentation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expenditure and savings analysis</dc:title>
  <dc:creator>Pooja Sree K</dc:creator>
  <cp:lastModifiedBy>Poojasree K</cp:lastModifiedBy>
  <cp:revision>5</cp:revision>
  <dcterms:created xsi:type="dcterms:W3CDTF">2024-08-26T08:51:29Z</dcterms:created>
  <dcterms:modified xsi:type="dcterms:W3CDTF">2024-08-27T06:21:24Z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2024-08-24T00:00:00Z</vt:filetime>
  </property>
  <property fmtid="{D5CDD505-2E9C-101B-9397-08002B2CF9AE}" pid="3" name="LastSaved">
    <vt:filetime>2024-08-26T00:00:00Z</vt:filetime>
  </property>
</Properties>
</file>