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6" r:id="rId10"/>
    <p:sldId id="268" r:id="rId11"/>
    <p:sldId id="269"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hitha I" initials="VI" lastIdx="1" clrIdx="0">
    <p:extLst>
      <p:ext uri="{19B8F6BF-5375-455C-9EA6-DF929625EA0E}">
        <p15:presenceInfo xmlns:p15="http://schemas.microsoft.com/office/powerpoint/2012/main" userId="480af91eaa258d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182312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a:xfrm>
            <a:off x="609600" y="1577340"/>
            <a:ext cx="10972800" cy="266700"/>
          </a:xfrm>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1221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7879374" y="73342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4699371" y="564293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64596" y="647573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3" name="TextBox 2">
            <a:extLst>
              <a:ext uri="{FF2B5EF4-FFF2-40B4-BE49-F238E27FC236}">
                <a16:creationId xmlns:a16="http://schemas.microsoft.com/office/drawing/2014/main" id="{89E79272-05CF-2D2A-CE78-FBAF1849F6AE}"/>
              </a:ext>
            </a:extLst>
          </p:cNvPr>
          <p:cNvSpPr txBox="1"/>
          <p:nvPr/>
        </p:nvSpPr>
        <p:spPr>
          <a:xfrm>
            <a:off x="1693648" y="2882706"/>
            <a:ext cx="7852517" cy="1477328"/>
          </a:xfrm>
          <a:prstGeom prst="rect">
            <a:avLst/>
          </a:prstGeom>
          <a:noFill/>
        </p:spPr>
        <p:txBody>
          <a:bodyPr wrap="square" lIns="91440" tIns="45720" rIns="91440" bIns="45720" anchor="t">
            <a:spAutoFit/>
          </a:bodyPr>
          <a:lstStyle/>
          <a:p>
            <a:r>
              <a:rPr lang="en-GB" b="1" dirty="0">
                <a:solidFill>
                  <a:srgbClr val="2A2A2A"/>
                </a:solidFill>
                <a:latin typeface="Segoe UI Bold"/>
              </a:rPr>
              <a:t>STUDENT NAME : </a:t>
            </a:r>
            <a:r>
              <a:rPr lang="en-IN" b="1" dirty="0">
                <a:solidFill>
                  <a:srgbClr val="2A2A2A"/>
                </a:solidFill>
                <a:latin typeface="Segoe UI Bold"/>
              </a:rPr>
              <a:t>Kalpana.  M</a:t>
            </a:r>
            <a:endParaRPr lang="en-GB" b="1" dirty="0">
              <a:solidFill>
                <a:srgbClr val="2A2A2A"/>
              </a:solidFill>
              <a:latin typeface="Segoe UI Bold"/>
              <a:cs typeface="Segoe UI Bold"/>
            </a:endParaRPr>
          </a:p>
          <a:p>
            <a:r>
              <a:rPr lang="en-GB" b="1" dirty="0">
                <a:solidFill>
                  <a:srgbClr val="2A2A2A"/>
                </a:solidFill>
                <a:latin typeface="Segoe UI Bold"/>
              </a:rPr>
              <a:t>REGISTER NO      : 312215</a:t>
            </a:r>
            <a:r>
              <a:rPr lang="en-US" b="1" dirty="0">
                <a:solidFill>
                  <a:srgbClr val="2A2A2A"/>
                </a:solidFill>
                <a:latin typeface="Segoe UI Bold"/>
              </a:rPr>
              <a:t>0</a:t>
            </a:r>
            <a:r>
              <a:rPr lang="en-IN" b="1" dirty="0">
                <a:solidFill>
                  <a:srgbClr val="2A2A2A"/>
                </a:solidFill>
                <a:latin typeface="Segoe UI Bold"/>
              </a:rPr>
              <a:t>18</a:t>
            </a:r>
            <a:endParaRPr lang="en-GB" b="1" dirty="0">
              <a:solidFill>
                <a:srgbClr val="2A2A2A"/>
              </a:solidFill>
              <a:latin typeface="Segoe UI Bold"/>
              <a:cs typeface="Segoe UI Bold"/>
            </a:endParaRPr>
          </a:p>
          <a:p>
            <a:r>
              <a:rPr lang="en-GB" b="1" dirty="0">
                <a:solidFill>
                  <a:srgbClr val="2A2A2A"/>
                </a:solidFill>
                <a:latin typeface="Segoe UI Bold"/>
                <a:cs typeface="Segoe UI Bold"/>
              </a:rPr>
              <a:t>DEPARTMENT     : Commerce</a:t>
            </a:r>
            <a:endParaRPr lang="en-GB" b="1" dirty="0">
              <a:solidFill>
                <a:srgbClr val="2A2A2A"/>
              </a:solidFill>
              <a:latin typeface="Segoe UI Bold"/>
            </a:endParaRPr>
          </a:p>
          <a:p>
            <a:r>
              <a:rPr lang="en-GB" b="1" dirty="0">
                <a:solidFill>
                  <a:srgbClr val="2A2A2A"/>
                </a:solidFill>
                <a:latin typeface="Segoe UI Bold"/>
              </a:rPr>
              <a:t>COLLEGE NAME  : SOKA IKEDA COLLEGE OF ARTS AND</a:t>
            </a:r>
            <a:r>
              <a:rPr lang="en-US" b="1" dirty="0">
                <a:solidFill>
                  <a:srgbClr val="2A2A2A"/>
                </a:solidFill>
                <a:latin typeface="Segoe UI Bold"/>
              </a:rPr>
              <a:t> </a:t>
            </a:r>
            <a:r>
              <a:rPr lang="en-GB" b="1" dirty="0">
                <a:solidFill>
                  <a:srgbClr val="2A2A2A"/>
                </a:solidFill>
                <a:latin typeface="Segoe UI Bold"/>
              </a:rPr>
              <a:t>SCIENCE FOR WOMEN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7492711" y="13952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710" name="TextBox 1048709"/>
          <p:cNvSpPr txBox="1"/>
          <p:nvPr/>
        </p:nvSpPr>
        <p:spPr>
          <a:xfrm rot="6176">
            <a:off x="999743" y="1698605"/>
            <a:ext cx="8185676" cy="3634739"/>
          </a:xfrm>
          <a:prstGeom prst="rect">
            <a:avLst/>
          </a:prstGeom>
        </p:spPr>
        <p:txBody>
          <a:bodyPr wrap="square" rtlCol="0">
            <a:spAutoFit/>
          </a:bodyPr>
          <a:lstStyle/>
          <a:p>
            <a:r>
              <a:rPr lang="en-IN" sz="3200" b="1">
                <a:solidFill>
                  <a:srgbClr val="000000"/>
                </a:solidFill>
              </a:rPr>
              <a:t>Key Findings:</a:t>
            </a:r>
            <a:r>
              <a:rPr lang="en-IN" sz="2800">
                <a:solidFill>
                  <a:srgbClr val="000000"/>
                </a:solidFill>
              </a:rPr>
              <a:t> Summary of performance trends, strengths, and weaknesses identified.
</a:t>
            </a:r>
            <a:r>
              <a:rPr lang="en-IN" sz="3200" b="1">
                <a:solidFill>
                  <a:srgbClr val="000000"/>
                </a:solidFill>
              </a:rPr>
              <a:t>Comparative Insights:</a:t>
            </a:r>
            <a:r>
              <a:rPr lang="en-IN" sz="2800">
                <a:solidFill>
                  <a:srgbClr val="000000"/>
                </a:solidFill>
              </a:rPr>
              <a:t> Differences in performance across departments or roles.
Visualizations: Charts and graphs illustrating key performance metrics and trends.
</a:t>
            </a:r>
            <a:r>
              <a:rPr lang="en-IN" sz="3200" b="1">
                <a:solidFill>
                  <a:srgbClr val="000000"/>
                </a:solidFill>
              </a:rPr>
              <a:t>Anomalies and Patterns: </a:t>
            </a:r>
            <a:r>
              <a:rPr lang="en-IN" sz="2800">
                <a:solidFill>
                  <a:srgbClr val="000000"/>
                </a:solidFill>
              </a:rPr>
              <a:t>Notable deviations or unexpected patterns in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11" name="TextBox 1048710"/>
          <p:cNvSpPr txBox="1"/>
          <p:nvPr/>
        </p:nvSpPr>
        <p:spPr>
          <a:xfrm>
            <a:off x="1345944" y="1239658"/>
            <a:ext cx="7942315" cy="4536440"/>
          </a:xfrm>
          <a:prstGeom prst="rect">
            <a:avLst/>
          </a:prstGeom>
        </p:spPr>
        <p:txBody>
          <a:bodyPr wrap="square" rtlCol="0">
            <a:spAutoFit/>
          </a:bodyPr>
          <a:lstStyle/>
          <a:p>
            <a:r>
              <a:rPr lang="en-IN" sz="3200" b="1">
                <a:solidFill>
                  <a:srgbClr val="000000"/>
                </a:solidFill>
              </a:rPr>
              <a:t>Summary of Insights: </a:t>
            </a:r>
            <a:r>
              <a:rPr lang="en-IN" sz="2800">
                <a:solidFill>
                  <a:srgbClr val="000000"/>
                </a:solidFill>
              </a:rPr>
              <a:t>Recap of the main findings from the performance analysis.
</a:t>
            </a:r>
            <a:r>
              <a:rPr lang="en-IN" sz="3200" b="1">
                <a:solidFill>
                  <a:srgbClr val="000000"/>
                </a:solidFill>
              </a:rPr>
              <a:t>Implications</a:t>
            </a:r>
            <a:r>
              <a:rPr lang="en-IN" sz="2800">
                <a:solidFill>
                  <a:srgbClr val="000000"/>
                </a:solidFill>
              </a:rPr>
              <a:t>: How these insights impact decision-making and strategy.
</a:t>
            </a:r>
            <a:r>
              <a:rPr lang="en-IN" sz="3200" b="1">
                <a:solidFill>
                  <a:srgbClr val="000000"/>
                </a:solidFill>
              </a:rPr>
              <a:t>Recommendations</a:t>
            </a:r>
            <a:r>
              <a:rPr lang="en-IN" sz="2800">
                <a:solidFill>
                  <a:srgbClr val="000000"/>
                </a:solidFill>
              </a:rPr>
              <a:t>: Suggested actions based on the analysis (e.g., training programs, performance incentives).
</a:t>
            </a:r>
            <a:r>
              <a:rPr lang="en-IN" sz="3200" b="1">
                <a:solidFill>
                  <a:srgbClr val="000000"/>
                </a:solidFill>
              </a:rPr>
              <a:t>Future Work: </a:t>
            </a:r>
            <a:r>
              <a:rPr lang="en-IN" sz="2800">
                <a:solidFill>
                  <a:srgbClr val="000000"/>
                </a:solidFill>
              </a:rPr>
              <a:t>Areas for further analysis or improvement in the data collection and analysis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7801" y="-152400"/>
            <a:ext cx="4743796" cy="7010400"/>
            <a:chOff x="7448612" y="-35169"/>
            <a:chExt cx="4743796" cy="701040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02761" y="-35169"/>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61431" y="117231"/>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877632" y="58615"/>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06658" y="5210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p:spPr>
        <p:style>
          <a:lnRef idx="1">
            <a:schemeClr val="accent4"/>
          </a:lnRef>
          <a:fillRef idx="3">
            <a:schemeClr val="accent4"/>
          </a:fillRef>
          <a:effectRef idx="2">
            <a:schemeClr val="accent4"/>
          </a:effectRef>
          <a:fontRef idx="minor">
            <a:schemeClr val="lt1"/>
          </a:fontRef>
        </p:style>
        <p:txBody>
          <a:bodyPr wrap="square" lIns="0" tIns="0" rIns="0" bIns="0" rtlCol="0"/>
          <a:lstStyle/>
          <a:p>
            <a:endParaRPr/>
          </a:p>
        </p:txBody>
      </p:sp>
      <p:sp>
        <p:nvSpPr>
          <p:cNvPr id="1048622" name="object 15"/>
          <p:cNvSpPr/>
          <p:nvPr/>
        </p:nvSpPr>
        <p:spPr>
          <a:xfrm>
            <a:off x="470144" y="17198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p:spPr>
        <p:style>
          <a:lnRef idx="1">
            <a:schemeClr val="accent4"/>
          </a:lnRef>
          <a:fillRef idx="3">
            <a:schemeClr val="accent4"/>
          </a:fillRef>
          <a:effectRef idx="2">
            <a:schemeClr val="accent4"/>
          </a:effectRef>
          <a:fontRef idx="minor">
            <a:schemeClr val="lt1"/>
          </a:fontRef>
        </p:style>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object 3"/>
          <p:cNvGrpSpPr/>
          <p:nvPr/>
        </p:nvGrpSpPr>
        <p:grpSpPr>
          <a:xfrm>
            <a:off x="8810121" y="-74262"/>
            <a:ext cx="4738981" cy="7001813"/>
            <a:chOff x="7448612" y="0"/>
            <a:chExt cx="4743796" cy="6858466"/>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424962" y="478961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3" cstate="print"/>
          <a:stretch>
            <a:fillRect/>
          </a:stretch>
        </p:blipFill>
        <p:spPr>
          <a:xfrm>
            <a:off x="1167912" y="5430715"/>
            <a:ext cx="247650" cy="247650"/>
          </a:xfrm>
          <a:prstGeom prst="rect">
            <a:avLst/>
          </a:prstGeom>
        </p:spPr>
      </p:pic>
      <p:grpSp>
        <p:nvGrpSpPr>
          <p:cNvPr id="31" name="object 18"/>
          <p:cNvGrpSpPr/>
          <p:nvPr/>
        </p:nvGrpSpPr>
        <p:grpSpPr>
          <a:xfrm>
            <a:off x="1639033" y="3842969"/>
            <a:ext cx="7633189" cy="3179154"/>
            <a:chOff x="466725" y="3526446"/>
            <a:chExt cx="7633189" cy="3179154"/>
          </a:xfrm>
        </p:grpSpPr>
        <p:pic>
          <p:nvPicPr>
            <p:cNvPr id="2097156" name="object 19"/>
            <p:cNvPicPr>
              <a:picLocks/>
            </p:cNvPicPr>
            <p:nvPr/>
          </p:nvPicPr>
          <p:blipFill>
            <a:blip r:embed="rId4" cstate="print"/>
            <a:stretch>
              <a:fillRect/>
            </a:stretch>
          </p:blipFill>
          <p:spPr>
            <a:xfrm>
              <a:off x="466725" y="6410325"/>
              <a:ext cx="3705225" cy="295275"/>
            </a:xfrm>
            <a:prstGeom prst="rect">
              <a:avLst/>
            </a:prstGeom>
          </p:spPr>
        </p:pic>
        <p:pic>
          <p:nvPicPr>
            <p:cNvPr id="2097157" name="object 20"/>
            <p:cNvPicPr>
              <a:picLocks/>
            </p:cNvPicPr>
            <p:nvPr/>
          </p:nvPicPr>
          <p:blipFill>
            <a:blip r:embed="rId5" cstate="print"/>
            <a:stretch>
              <a:fillRect/>
            </a:stretch>
          </p:blipFill>
          <p:spPr>
            <a:xfrm>
              <a:off x="6366364" y="3526446"/>
              <a:ext cx="1733550" cy="3009898"/>
            </a:xfrm>
            <a:prstGeom prst="rect">
              <a:avLst/>
            </a:prstGeom>
          </p:spPr>
        </p:pic>
      </p:grpSp>
      <p:sp>
        <p:nvSpPr>
          <p:cNvPr id="5" name="Title 4">
            <a:extLst>
              <a:ext uri="{FF2B5EF4-FFF2-40B4-BE49-F238E27FC236}">
                <a16:creationId xmlns:a16="http://schemas.microsoft.com/office/drawing/2014/main" id="{0576689D-07C8-4AFF-E1FC-1C6BC6E17A4E}"/>
              </a:ext>
            </a:extLst>
          </p:cNvPr>
          <p:cNvSpPr>
            <a:spLocks noGrp="1"/>
          </p:cNvSpPr>
          <p:nvPr>
            <p:ph type="title"/>
          </p:nvPr>
        </p:nvSpPr>
        <p:spPr/>
        <p:txBody>
          <a:bodyPr/>
          <a:lstStyle/>
          <a:p>
            <a:r>
              <a:rPr lang="en-GB"/>
              <a:t>AGENDA</a:t>
            </a:r>
            <a:endParaRPr lang="en-US"/>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3" name="TextBox 12">
            <a:extLst>
              <a:ext uri="{FF2B5EF4-FFF2-40B4-BE49-F238E27FC236}">
                <a16:creationId xmlns:a16="http://schemas.microsoft.com/office/drawing/2014/main" id="{B3FFF4A3-67B9-73AB-E43D-4EA179746DBD}"/>
              </a:ext>
            </a:extLst>
          </p:cNvPr>
          <p:cNvSpPr txBox="1"/>
          <p:nvPr/>
        </p:nvSpPr>
        <p:spPr>
          <a:xfrm flipV="1">
            <a:off x="5862884" y="-1855519"/>
            <a:ext cx="6903089" cy="369332"/>
          </a:xfrm>
          <a:prstGeom prst="rect">
            <a:avLst/>
          </a:prstGeom>
          <a:noFill/>
        </p:spPr>
        <p:txBody>
          <a:bodyPr wrap="square" rtlCol="0">
            <a:spAutoFit/>
          </a:bodyPr>
          <a:lstStyle/>
          <a:p>
            <a:pPr algn="l"/>
            <a:r>
              <a:rPr lang="en-GB"/>
              <a:t>PROBLEM </a:t>
            </a:r>
            <a:endParaRPr lang="en-US"/>
          </a:p>
        </p:txBody>
      </p:sp>
      <p:sp>
        <p:nvSpPr>
          <p:cNvPr id="16" name="TextBox 15">
            <a:extLst>
              <a:ext uri="{FF2B5EF4-FFF2-40B4-BE49-F238E27FC236}">
                <a16:creationId xmlns:a16="http://schemas.microsoft.com/office/drawing/2014/main" id="{BBE15F1F-1A96-706F-C26D-5DC03E2879AE}"/>
              </a:ext>
            </a:extLst>
          </p:cNvPr>
          <p:cNvSpPr txBox="1"/>
          <p:nvPr/>
        </p:nvSpPr>
        <p:spPr>
          <a:xfrm>
            <a:off x="3044415" y="2032534"/>
            <a:ext cx="4202429" cy="2585323"/>
          </a:xfrm>
          <a:prstGeom prst="rect">
            <a:avLst/>
          </a:prstGeom>
          <a:noFill/>
        </p:spPr>
        <p:txBody>
          <a:bodyPr wrap="square" lIns="91440" tIns="45720" rIns="91440" bIns="45720" rtlCol="0" anchor="t">
            <a:spAutoFit/>
          </a:bodyPr>
          <a:lstStyle/>
          <a:p>
            <a:pPr marL="285750" indent="-285750">
              <a:buFont typeface="Wingdings"/>
              <a:buChar char="v"/>
            </a:pPr>
            <a:r>
              <a:rPr lang="en-GB">
                <a:ea typeface="Calibri"/>
                <a:cs typeface="Calibri"/>
              </a:rPr>
              <a:t>PROBLEM STATEMENT </a:t>
            </a:r>
            <a:endParaRPr lang="en-US"/>
          </a:p>
          <a:p>
            <a:pPr marL="285750" indent="-285750">
              <a:buFont typeface="Wingdings"/>
              <a:buChar char="v"/>
            </a:pPr>
            <a:r>
              <a:rPr lang="en-GB">
                <a:ea typeface="Calibri"/>
                <a:cs typeface="Calibri"/>
              </a:rPr>
              <a:t>PROJECT REVIEW</a:t>
            </a:r>
          </a:p>
          <a:p>
            <a:pPr marL="285750" indent="-285750">
              <a:buFont typeface="Wingdings"/>
              <a:buChar char="v"/>
            </a:pPr>
            <a:r>
              <a:rPr lang="en-GB">
                <a:ea typeface="Calibri"/>
                <a:cs typeface="Calibri"/>
              </a:rPr>
              <a:t>WHO ARE THE END USERS</a:t>
            </a:r>
          </a:p>
          <a:p>
            <a:pPr marL="285750" indent="-285750">
              <a:buFont typeface="Wingdings"/>
              <a:buChar char="v"/>
            </a:pPr>
            <a:r>
              <a:rPr lang="en-GB">
                <a:ea typeface="Calibri"/>
                <a:cs typeface="Calibri"/>
              </a:rPr>
              <a:t>OUR SOLUTION AND ITS VALUE PROPOSITION</a:t>
            </a:r>
          </a:p>
          <a:p>
            <a:pPr marL="285750" indent="-285750">
              <a:buFont typeface="Wingdings"/>
              <a:buChar char="v"/>
            </a:pPr>
            <a:r>
              <a:rPr lang="en-GB">
                <a:ea typeface="Calibri"/>
                <a:cs typeface="Calibri"/>
              </a:rPr>
              <a:t>DATASET DESCRIPTION</a:t>
            </a:r>
          </a:p>
          <a:p>
            <a:pPr marL="285750" indent="-285750">
              <a:buFont typeface="Wingdings"/>
              <a:buChar char="v"/>
            </a:pPr>
            <a:r>
              <a:rPr lang="en-GB">
                <a:ea typeface="Calibri"/>
                <a:cs typeface="Calibri"/>
              </a:rPr>
              <a:t>MODELLING</a:t>
            </a:r>
          </a:p>
          <a:p>
            <a:pPr marL="285750" indent="-285750">
              <a:buFont typeface="Wingdings"/>
              <a:buChar char="v"/>
            </a:pPr>
            <a:r>
              <a:rPr lang="en-GB">
                <a:ea typeface="Calibri"/>
                <a:cs typeface="Calibri"/>
              </a:rPr>
              <a:t>RESULTS</a:t>
            </a:r>
          </a:p>
          <a:p>
            <a:pPr marL="285750" indent="-285750">
              <a:buFont typeface="Wingdings"/>
              <a:buChar char="v"/>
            </a:pPr>
            <a:r>
              <a:rPr lang="en-GB">
                <a:ea typeface="Calibri"/>
                <a:cs typeface="Calibri"/>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3" name="Title 2">
            <a:extLst>
              <a:ext uri="{FF2B5EF4-FFF2-40B4-BE49-F238E27FC236}">
                <a16:creationId xmlns:a16="http://schemas.microsoft.com/office/drawing/2014/main" id="{FD15AB18-BDA7-F08B-E609-FA7790BE004A}"/>
              </a:ext>
            </a:extLst>
          </p:cNvPr>
          <p:cNvSpPr>
            <a:spLocks noGrp="1"/>
          </p:cNvSpPr>
          <p:nvPr>
            <p:ph type="title"/>
          </p:nvPr>
        </p:nvSpPr>
        <p:spPr>
          <a:xfrm>
            <a:off x="755332" y="385444"/>
            <a:ext cx="10681335" cy="738664"/>
          </a:xfrm>
        </p:spPr>
        <p:txBody>
          <a:bodyPr/>
          <a:lstStyle/>
          <a:p>
            <a:r>
              <a:rPr lang="en-GB"/>
              <a:t>PROBLEM STATEMENT </a:t>
            </a:r>
            <a:endParaRPr lang="en-US"/>
          </a:p>
        </p:txBody>
      </p:sp>
      <p:sp>
        <p:nvSpPr>
          <p:cNvPr id="1048703" name="TextBox 1048702"/>
          <p:cNvSpPr txBox="1"/>
          <p:nvPr/>
        </p:nvSpPr>
        <p:spPr>
          <a:xfrm rot="21516502">
            <a:off x="1502887" y="1309095"/>
            <a:ext cx="6250376" cy="6555641"/>
          </a:xfrm>
          <a:prstGeom prst="rect">
            <a:avLst/>
          </a:prstGeom>
        </p:spPr>
        <p:txBody>
          <a:bodyPr wrap="square" rtlCol="0">
            <a:spAutoFit/>
          </a:bodyPr>
          <a:lstStyle/>
          <a:p>
            <a:r>
              <a:rPr lang="en-IN" sz="2800">
                <a:solidFill>
                  <a:srgbClr val="000000"/>
                </a:solidFill>
              </a:rPr>
              <a:t>The company seeks to enhance its workforce productivity by identifying performance trends and areas for improvement among employees. Currently, there is no systematic approach to evaluate employee performance comprehensively. The objective is to develop an Excel-based performance analysis tool that consolidates employee performance data, allows for the evaluation of key performance indicators (KPIs), and provides actionable insights to support management decisions.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4"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3" name="TextBox 10">
            <a:extLst>
              <a:ext uri="{FF2B5EF4-FFF2-40B4-BE49-F238E27FC236}">
                <a16:creationId xmlns:a16="http://schemas.microsoft.com/office/drawing/2014/main" id="{CF490390-4218-4F02-E362-0102FE2EE13E}"/>
              </a:ext>
            </a:extLst>
          </p:cNvPr>
          <p:cNvSpPr txBox="1"/>
          <p:nvPr/>
        </p:nvSpPr>
        <p:spPr>
          <a:xfrm>
            <a:off x="739775" y="1400868"/>
            <a:ext cx="7924800" cy="5632311"/>
          </a:xfrm>
          <a:prstGeom prst="rect">
            <a:avLst/>
          </a:prstGeom>
          <a:noFill/>
        </p:spPr>
        <p:txBody>
          <a:bodyPr wrap="square" rtlCol="0">
            <a:spAutoFit/>
          </a:bodyPr>
          <a:lstStyle/>
          <a:p>
            <a:pPr algn="l"/>
            <a:r>
              <a:rPr lang="en-GB" sz="2400" b="0" i="0">
                <a:solidFill>
                  <a:srgbClr val="0D0D0D"/>
                </a:solidFill>
                <a:effectLst/>
                <a:latin typeface="Times New Roman" panose="02020603050405020304" pitchFamily="18" charset="0"/>
                <a:cs typeface="Times New Roman" panose="02020603050405020304" pitchFamily="18" charset="0"/>
              </a:rPr>
              <a:t>The Information and Communications Technology (ICT) industry, employee performance is of great importance because it impacts both business efficiency and customer satisfaction. Many different performance measures have been proposed in the past, but there is still no universal benchmarking method that can be adopted by all businesses. This may present a challenge however since it may be harder to measure employee performance in this context. One of the biggest reasons is the complexity of technological products and projects. Developing a technological product or service is a complex process that involves many different variables, including technical skills, communication skills, and project management. Measuring performance across all of these variables can be difficult, especially given the different roles and responsibilities that engineers may have within an organization</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706" name="TextBox 1048705"/>
          <p:cNvSpPr txBox="1"/>
          <p:nvPr/>
        </p:nvSpPr>
        <p:spPr>
          <a:xfrm>
            <a:off x="723899" y="2123122"/>
            <a:ext cx="6727276" cy="3634740"/>
          </a:xfrm>
          <a:prstGeom prst="rect">
            <a:avLst/>
          </a:prstGeom>
        </p:spPr>
        <p:txBody>
          <a:bodyPr wrap="square" rtlCol="0">
            <a:spAutoFit/>
          </a:bodyPr>
          <a:lstStyle/>
          <a:p>
            <a:r>
              <a:rPr lang="en-IN" sz="3200" b="1">
                <a:solidFill>
                  <a:srgbClr val="000000"/>
                </a:solidFill>
              </a:rPr>
              <a:t>HR Managers:</a:t>
            </a:r>
            <a:r>
              <a:rPr lang="en-IN" sz="2800">
                <a:solidFill>
                  <a:srgbClr val="000000"/>
                </a:solidFill>
              </a:rPr>
              <a:t> To assess and manage employee performance and development needs.
</a:t>
            </a:r>
            <a:r>
              <a:rPr lang="en-IN" sz="3200" b="1">
                <a:solidFill>
                  <a:srgbClr val="000000"/>
                </a:solidFill>
              </a:rPr>
              <a:t>Department Heads</a:t>
            </a:r>
            <a:r>
              <a:rPr lang="en-IN" sz="2800">
                <a:solidFill>
                  <a:srgbClr val="000000"/>
                </a:solidFill>
              </a:rPr>
              <a:t>: To identify high performers and areas where additional training or support might be required.
</a:t>
            </a:r>
            <a:r>
              <a:rPr lang="en-IN" sz="3200" b="1">
                <a:solidFill>
                  <a:srgbClr val="000000"/>
                </a:solidFill>
              </a:rPr>
              <a:t>Executives: </a:t>
            </a:r>
            <a:r>
              <a:rPr lang="en-IN" sz="2800">
                <a:solidFill>
                  <a:srgbClr val="000000"/>
                </a:solidFill>
              </a:rPr>
              <a:t>For strategic planning and overall organizational performance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2829787" y="857885"/>
            <a:ext cx="7491503" cy="1121461"/>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48707" name="TextBox 1048706"/>
          <p:cNvSpPr txBox="1"/>
          <p:nvPr/>
        </p:nvSpPr>
        <p:spPr>
          <a:xfrm>
            <a:off x="3052077" y="1983750"/>
            <a:ext cx="7038057" cy="4053841"/>
          </a:xfrm>
          <a:prstGeom prst="rect">
            <a:avLst/>
          </a:prstGeom>
        </p:spPr>
        <p:txBody>
          <a:bodyPr wrap="square" rtlCol="0">
            <a:spAutoFit/>
          </a:bodyPr>
          <a:lstStyle/>
          <a:p>
            <a:r>
              <a:rPr lang="en-IN" sz="3200" b="1">
                <a:solidFill>
                  <a:srgbClr val="000000"/>
                </a:solidFill>
              </a:rPr>
              <a:t>Dashboard Creation: </a:t>
            </a:r>
            <a:r>
              <a:rPr lang="en-IN" sz="2800">
                <a:solidFill>
                  <a:srgbClr val="000000"/>
                </a:solidFill>
              </a:rPr>
              <a:t>Develop interactive dashboards in Excel to provide a visual overview of employee performance.
</a:t>
            </a:r>
            <a:r>
              <a:rPr lang="en-IN" sz="3200" b="1">
                <a:solidFill>
                  <a:srgbClr val="000000"/>
                </a:solidFill>
              </a:rPr>
              <a:t>Performance Metrics:</a:t>
            </a:r>
            <a:r>
              <a:rPr lang="en-IN" sz="2800">
                <a:solidFill>
                  <a:srgbClr val="000000"/>
                </a:solidFill>
              </a:rPr>
              <a:t> Use Excel formulas to calculate key metrics such as productivity, attendance, and achievement of goals.
</a:t>
            </a:r>
            <a:r>
              <a:rPr lang="en-IN" sz="3200" b="1">
                <a:solidFill>
                  <a:srgbClr val="000000"/>
                </a:solidFill>
              </a:rPr>
              <a:t>Data Visualization</a:t>
            </a:r>
            <a:r>
              <a:rPr lang="en-IN" sz="2800">
                <a:solidFill>
                  <a:srgbClr val="000000"/>
                </a:solidFill>
              </a:rPr>
              <a:t>: Implement charts and graphs to represent data trends and comparisons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lstStyle/>
          <a:p>
            <a:r>
              <a:rPr lang="en-IN"/>
              <a:t>Dataset Description</a:t>
            </a:r>
          </a:p>
        </p:txBody>
      </p:sp>
      <p:sp>
        <p:nvSpPr>
          <p:cNvPr id="1048708" name="TextBox 1048707"/>
          <p:cNvSpPr txBox="1"/>
          <p:nvPr/>
        </p:nvSpPr>
        <p:spPr>
          <a:xfrm>
            <a:off x="1963030" y="1501845"/>
            <a:ext cx="8023136" cy="4117340"/>
          </a:xfrm>
          <a:prstGeom prst="rect">
            <a:avLst/>
          </a:prstGeom>
        </p:spPr>
        <p:txBody>
          <a:bodyPr wrap="square" rtlCol="0">
            <a:spAutoFit/>
          </a:bodyPr>
          <a:lstStyle/>
          <a:p>
            <a:r>
              <a:rPr lang="en-US" sz="3200" b="1">
                <a:solidFill>
                  <a:srgbClr val="000000"/>
                </a:solidFill>
              </a:rPr>
              <a:t>Employee Information:</a:t>
            </a:r>
            <a:r>
              <a:rPr lang="en-US" sz="2800">
                <a:solidFill>
                  <a:srgbClr val="000000"/>
                </a:solidFill>
              </a:rPr>
              <a:t> Names, roles, departments, and tenure.</a:t>
            </a:r>
            <a:endParaRPr lang="en-IN" sz="2800">
              <a:solidFill>
                <a:srgbClr val="000000"/>
              </a:solidFill>
            </a:endParaRPr>
          </a:p>
          <a:p>
            <a:r>
              <a:rPr lang="en-US" sz="3200" b="1">
                <a:solidFill>
                  <a:srgbClr val="000000"/>
                </a:solidFill>
              </a:rPr>
              <a:t>Performance Metrics:</a:t>
            </a:r>
            <a:r>
              <a:rPr lang="en-US" sz="2800">
                <a:solidFill>
                  <a:srgbClr val="000000"/>
                </a:solidFill>
              </a:rPr>
              <a:t> KPIs such as sales numbers, project completion rates, customer feedback scores, etc.</a:t>
            </a:r>
            <a:endParaRPr lang="en-IN" sz="2800">
              <a:solidFill>
                <a:srgbClr val="000000"/>
              </a:solidFill>
            </a:endParaRPr>
          </a:p>
          <a:p>
            <a:r>
              <a:rPr lang="en-US" sz="3200" b="1">
                <a:solidFill>
                  <a:srgbClr val="000000"/>
                </a:solidFill>
              </a:rPr>
              <a:t>Historical Data: </a:t>
            </a:r>
            <a:r>
              <a:rPr lang="en-US" sz="2800">
                <a:solidFill>
                  <a:srgbClr val="000000"/>
                </a:solidFill>
              </a:rPr>
              <a:t>Past performance data to enable trend analysis.</a:t>
            </a:r>
            <a:endParaRPr lang="en-IN" sz="2800">
              <a:solidFill>
                <a:srgbClr val="000000"/>
              </a:solidFill>
            </a:endParaRPr>
          </a:p>
          <a:p>
            <a:r>
              <a:rPr lang="en-US" sz="3200" b="1">
                <a:solidFill>
                  <a:srgbClr val="000000"/>
                </a:solidFill>
              </a:rPr>
              <a:t>Qualitative Feedback</a:t>
            </a:r>
            <a:r>
              <a:rPr lang="en-US" sz="2800">
                <a:solidFill>
                  <a:srgbClr val="000000"/>
                </a:solidFill>
              </a:rPr>
              <a:t>: Supervisor comments and peer reviews, if available.</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5"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9" name="TextBox 1048708"/>
          <p:cNvSpPr txBox="1"/>
          <p:nvPr/>
        </p:nvSpPr>
        <p:spPr>
          <a:xfrm>
            <a:off x="1743075" y="982341"/>
            <a:ext cx="7475955" cy="5374640"/>
          </a:xfrm>
          <a:prstGeom prst="rect">
            <a:avLst/>
          </a:prstGeom>
        </p:spPr>
        <p:txBody>
          <a:bodyPr wrap="square" rtlCol="0">
            <a:spAutoFit/>
          </a:bodyPr>
          <a:lstStyle/>
          <a:p>
            <a:r>
              <a:rPr lang="en-IN" sz="3200" b="1">
                <a:solidFill>
                  <a:srgbClr val="000000"/>
                </a:solidFill>
              </a:rPr>
              <a:t>Data Preparation:</a:t>
            </a:r>
            <a:r>
              <a:rPr lang="en-IN" sz="2800">
                <a:solidFill>
                  <a:srgbClr val="000000"/>
                </a:solidFill>
              </a:rPr>
              <a:t> Cleaning and organizing data for accuracy and consistency.
</a:t>
            </a:r>
            <a:r>
              <a:rPr lang="en-IN" sz="3200" b="1">
                <a:solidFill>
                  <a:srgbClr val="000000"/>
                </a:solidFill>
              </a:rPr>
              <a:t>Descriptive Analysis: </a:t>
            </a:r>
            <a:r>
              <a:rPr lang="en-IN" sz="2800">
                <a:solidFill>
                  <a:srgbClr val="000000"/>
                </a:solidFill>
              </a:rPr>
              <a:t>Using Excel functions (e.g., AVERAGE, MEDIAN) to summarize performance.
Trend Analysis: Employing Excel charts and pivot tables to visualize performance over time.
</a:t>
            </a:r>
            <a:r>
              <a:rPr lang="en-IN" sz="3200" b="1">
                <a:solidFill>
                  <a:srgbClr val="000000"/>
                </a:solidFill>
              </a:rPr>
              <a:t>Comparative Analysis:</a:t>
            </a:r>
            <a:r>
              <a:rPr lang="en-IN" sz="2800">
                <a:solidFill>
                  <a:srgbClr val="000000"/>
                </a:solidFill>
              </a:rPr>
              <a:t> Using formulas and conditional formatting to compare performance across different groups.
</a:t>
            </a:r>
            <a:r>
              <a:rPr lang="en-IN" sz="3200" b="1">
                <a:solidFill>
                  <a:srgbClr val="000000"/>
                </a:solidFill>
              </a:rPr>
              <a:t>Predictive Modeling:</a:t>
            </a:r>
            <a:r>
              <a:rPr lang="en-IN" sz="2800">
                <a:solidFill>
                  <a:srgbClr val="000000"/>
                </a:solidFill>
              </a:rPr>
              <a:t> If applicable, utilizing Excel’s regression tools to forecast future performance trends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Redmi Note 9 Pro</dc:creator>
  <cp:lastModifiedBy>shyamalamurugesen@gmail.com</cp:lastModifiedBy>
  <cp:revision>3</cp:revision>
  <dcterms:created xsi:type="dcterms:W3CDTF">2024-08-26T06:21:37Z</dcterms:created>
  <dcterms:modified xsi:type="dcterms:W3CDTF">2024-08-30T06:02:38Z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7ade8821cc5c49df8863b22a9ea1962f</vt:lpwstr>
  </property>
</Properties>
</file>