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6/23/2024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6/23/2024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6/23/2024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6/23/2024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6/23/2024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6/23/2024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6/23/2024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6/23/2024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6/23/2024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6/23/2024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p:txBody>
          <a:bodyPr>
            <a:normAutofit/>
          </a:bodyPr>
          <a:lstStyle/>
          <a:p>
            <a:r>
              <a:rPr lang="en-GB" dirty="0"/>
              <a:t> </a:t>
            </a:r>
            <a:endParaRPr lang="en-US" dirty="0"/>
          </a:p>
        </p:txBody>
      </p:sp>
      <p:sp>
        <p:nvSpPr>
          <p:cNvPr id="7" name="Content Placeholder 6">
            <a:extLst>
              <a:ext uri="{FF2B5EF4-FFF2-40B4-BE49-F238E27FC236}">
                <a16:creationId xmlns:a16="http://schemas.microsoft.com/office/drawing/2014/main" id="{AA1543F2-C4EC-BD34-CBC3-DF7448B3C00A}"/>
              </a:ext>
            </a:extLst>
          </p:cNvPr>
          <p:cNvSpPr>
            <a:spLocks noGrp="1"/>
          </p:cNvSpPr>
          <p:nvPr>
            <p:ph idx="1"/>
          </p:nvPr>
        </p:nvSpPr>
        <p:spPr>
          <a:xfrm>
            <a:off x="581192" y="1392382"/>
            <a:ext cx="11029616" cy="4166754"/>
          </a:xfrm>
        </p:spPr>
        <p:txBody>
          <a:bodyPr>
            <a:normAutofit/>
          </a:bodyPr>
          <a:lstStyle/>
          <a:p>
            <a:r>
              <a:rPr lang="en-IN" sz="5400" dirty="0"/>
              <a:t>Kalpana </a:t>
            </a:r>
            <a:r>
              <a:rPr lang="en-IN" sz="5400" dirty="0" err="1"/>
              <a:t>Amanchi</a:t>
            </a:r>
            <a:endParaRPr lang="en-IN" sz="5400" dirty="0"/>
          </a:p>
          <a:p>
            <a:pPr marL="0" indent="0">
              <a:buNone/>
            </a:pPr>
            <a:r>
              <a:rPr lang="en-IN" sz="5400" dirty="0"/>
              <a:t>                               -Final Report</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715887"/>
            <a:ext cx="11029616" cy="1188720"/>
          </a:xfrm>
        </p:spPr>
        <p:txBody>
          <a:bodyPr anchor="ctr">
            <a:normAutofit/>
          </a:bodyPr>
          <a:lstStyle/>
          <a:p>
            <a:r>
              <a:rPr lang="en-GB" sz="3600" dirty="0"/>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305435" indent="-305435"/>
            <a:r>
              <a:rPr lang="en-US" sz="2400">
                <a:ea typeface="+mn-lt"/>
                <a:cs typeface="+mn-lt"/>
              </a:rPr>
              <a:t>For code : https://skillsbuild.edunetworld.com/courses/cs/keylogger-capturing-key-strokes/</a:t>
            </a:r>
            <a:endParaRPr lang="en-US" sz="2400" dirty="0">
              <a:ea typeface="+mn-lt"/>
              <a:cs typeface="+mn-lt"/>
            </a:endParaRPr>
          </a:p>
          <a:p>
            <a:pPr marL="305435" indent="-305435"/>
            <a:r>
              <a:rPr lang="en-US" sz="2400" dirty="0">
                <a:ea typeface="+mn-lt"/>
                <a:cs typeface="+mn-lt"/>
              </a:rPr>
              <a:t>For downloading python idle exe file use the link : https://www.python.org/downloads/</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47781" y="3001280"/>
            <a:ext cx="11029616" cy="988332"/>
          </a:xfrm>
        </p:spPr>
        <p:txBody>
          <a:bodyPr>
            <a:normAutofit/>
          </a:bodyPr>
          <a:lstStyle/>
          <a:p>
            <a:r>
              <a:rPr lang="en-GB" sz="3600" dirty="0"/>
              <a:t>Keylogger - capturing key stokes</a:t>
            </a:r>
            <a:endParaRPr lang="en-US" sz="36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3600"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305435" indent="-305435"/>
            <a:r>
              <a:rPr lang="en-US" sz="2400" dirty="0"/>
              <a:t>Project Overview</a:t>
            </a:r>
          </a:p>
          <a:p>
            <a:pPr marL="305435" indent="-305435"/>
            <a:r>
              <a:rPr lang="en-US" sz="2400" dirty="0"/>
              <a:t>End Users</a:t>
            </a:r>
          </a:p>
          <a:p>
            <a:pPr marL="305435" indent="-305435"/>
            <a:r>
              <a:rPr lang="en-US" sz="2400" dirty="0"/>
              <a:t>Solution and its Value Proposition</a:t>
            </a:r>
          </a:p>
          <a:p>
            <a:pPr marL="305435" indent="-305435" algn="just"/>
            <a:r>
              <a:rPr lang="en-US" sz="2400" dirty="0"/>
              <a:t>Modelling</a:t>
            </a:r>
          </a:p>
          <a:p>
            <a:pPr marL="305435" indent="-305435"/>
            <a:r>
              <a:rPr lang="en-US" sz="2400" dirty="0"/>
              <a:t>Results</a:t>
            </a:r>
          </a:p>
          <a:p>
            <a:pPr marL="305435" indent="-305435"/>
            <a:r>
              <a:rPr lang="en-US" sz="2400" dirty="0"/>
              <a:t>Links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47854"/>
            <a:ext cx="11029616" cy="1188720"/>
          </a:xfrm>
        </p:spPr>
        <p:txBody>
          <a:bodyPr anchor="ctr"/>
          <a:lstStyle/>
          <a:p>
            <a:r>
              <a:rPr lang="en-US" sz="3600"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vert="horz" lIns="91440" tIns="45720" rIns="91440" bIns="45720" rtlCol="0" anchor="ctr">
            <a:noAutofit/>
          </a:bodyPr>
          <a:lstStyle/>
          <a:p>
            <a:pPr marL="0" indent="0" algn="just">
              <a:lnSpc>
                <a:spcPct val="150000"/>
              </a:lnSpc>
              <a:buNone/>
            </a:pPr>
            <a:r>
              <a:rPr lang="en-US" sz="2400" dirty="0">
                <a:solidFill>
                  <a:srgbClr val="1F2328"/>
                </a:solidFill>
                <a:ea typeface="+mn-lt"/>
                <a:cs typeface="+mn-lt"/>
              </a:rPr>
              <a:t>This Python program implements a keylogger, which is a type of software that records the keystrokes made by a user on their computer. It utilizes the </a:t>
            </a:r>
            <a:r>
              <a:rPr lang="en-US" sz="2400" err="1">
                <a:solidFill>
                  <a:srgbClr val="1F2328"/>
                </a:solidFill>
                <a:ea typeface="+mn-lt"/>
                <a:cs typeface="+mn-lt"/>
              </a:rPr>
              <a:t>pynput</a:t>
            </a:r>
            <a:r>
              <a:rPr lang="en-US" sz="2400" dirty="0">
                <a:solidFill>
                  <a:srgbClr val="1F2328"/>
                </a:solidFill>
                <a:ea typeface="+mn-lt"/>
                <a:cs typeface="+mn-lt"/>
              </a:rPr>
              <a:t> library to monitor and capture key events. Each key event is stored in a list called </a:t>
            </a:r>
            <a:r>
              <a:rPr lang="en-US" sz="2400" err="1">
                <a:solidFill>
                  <a:srgbClr val="1F2328"/>
                </a:solidFill>
                <a:ea typeface="+mn-lt"/>
                <a:cs typeface="+mn-lt"/>
              </a:rPr>
              <a:t>key_list</a:t>
            </a:r>
            <a:r>
              <a:rPr lang="en-US" sz="2400" dirty="0">
                <a:solidFill>
                  <a:srgbClr val="1F2328"/>
                </a:solidFill>
                <a:ea typeface="+mn-lt"/>
                <a:cs typeface="+mn-lt"/>
              </a:rPr>
              <a:t>, which is later converted to JSON format and saved to a file named '</a:t>
            </a:r>
            <a:r>
              <a:rPr lang="en-US" sz="2400" err="1">
                <a:solidFill>
                  <a:srgbClr val="1F2328"/>
                </a:solidFill>
                <a:ea typeface="+mn-lt"/>
                <a:cs typeface="+mn-lt"/>
              </a:rPr>
              <a:t>logs.json</a:t>
            </a:r>
            <a:r>
              <a:rPr lang="en-US" sz="2400" dirty="0">
                <a:solidFill>
                  <a:srgbClr val="1F2328"/>
                </a:solidFill>
                <a:ea typeface="+mn-lt"/>
                <a:cs typeface="+mn-lt"/>
              </a:rPr>
              <a:t>'. The keylogger differentiates between key press, key hold, and key release events.</a:t>
            </a:r>
            <a:endParaRPr lang="en-US" sz="240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061590"/>
            <a:ext cx="11029616" cy="1188720"/>
          </a:xfrm>
        </p:spPr>
        <p:txBody>
          <a:bodyPr anchor="ctr">
            <a:normAutofit/>
          </a:bodyPr>
          <a:lstStyle/>
          <a:p>
            <a:r>
              <a:rPr lang="en-US" sz="3600" dirty="0"/>
              <a:t>END USERS</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0" indent="0">
              <a:buNone/>
            </a:pPr>
            <a:r>
              <a:rPr lang="en-US" sz="2400" dirty="0">
                <a:solidFill>
                  <a:srgbClr val="374151"/>
                </a:solidFill>
                <a:ea typeface="+mn-lt"/>
                <a:cs typeface="+mn-lt"/>
              </a:rPr>
              <a:t>In the context of cybersecurity, keyloggers are primarily used by the following user groups:</a:t>
            </a:r>
          </a:p>
          <a:p>
            <a:pPr marL="342900" indent="-342900"/>
            <a:r>
              <a:rPr lang="en-US" sz="2400" dirty="0">
                <a:solidFill>
                  <a:srgbClr val="374151"/>
                </a:solidFill>
                <a:ea typeface="+mn-lt"/>
                <a:cs typeface="+mn-lt"/>
              </a:rPr>
              <a:t>Security Professionals</a:t>
            </a:r>
          </a:p>
          <a:p>
            <a:pPr marL="342900" indent="-342900"/>
            <a:r>
              <a:rPr lang="en-US" sz="2400" dirty="0">
                <a:solidFill>
                  <a:srgbClr val="374151"/>
                </a:solidFill>
                <a:ea typeface="+mn-lt"/>
                <a:cs typeface="+mn-lt"/>
              </a:rPr>
              <a:t>Penetration Testers</a:t>
            </a:r>
          </a:p>
          <a:p>
            <a:pPr marL="342900" indent="-342900"/>
            <a:r>
              <a:rPr lang="en-US" sz="2400" dirty="0">
                <a:solidFill>
                  <a:srgbClr val="374151"/>
                </a:solidFill>
                <a:ea typeface="+mn-lt"/>
                <a:cs typeface="+mn-lt"/>
              </a:rPr>
              <a:t>Incident Responders</a:t>
            </a:r>
          </a:p>
          <a:p>
            <a:pPr marL="342900" indent="-342900"/>
            <a:r>
              <a:rPr lang="en-US" sz="2400" dirty="0">
                <a:solidFill>
                  <a:srgbClr val="374151"/>
                </a:solidFill>
                <a:ea typeface="+mn-lt"/>
                <a:cs typeface="+mn-lt"/>
              </a:rPr>
              <a:t>Law Enforcement Agencies</a:t>
            </a:r>
          </a:p>
          <a:p>
            <a:pPr marL="342900" indent="-342900"/>
            <a:r>
              <a:rPr lang="en-US" sz="2400" dirty="0">
                <a:solidFill>
                  <a:srgbClr val="374151"/>
                </a:solidFill>
                <a:ea typeface="+mn-lt"/>
                <a:cs typeface="+mn-lt"/>
              </a:rPr>
              <a:t>Corporate Security Teams</a:t>
            </a:r>
            <a:endParaRPr lang="en-US" sz="2400" dirty="0">
              <a:solidFill>
                <a:srgbClr val="374151"/>
              </a:solidFill>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24323" y="1298944"/>
            <a:ext cx="11029616" cy="1188720"/>
          </a:xfrm>
        </p:spPr>
        <p:txBody>
          <a:bodyPr anchor="ctr"/>
          <a:lstStyle/>
          <a:p>
            <a:br>
              <a:rPr lang="en-US" sz="2800" dirty="0"/>
            </a:br>
            <a:r>
              <a:rPr lang="en-US" sz="3600" dirty="0"/>
              <a:t>SOLUTION AND ITS VALUE PROPOSITION</a:t>
            </a:r>
          </a:p>
        </p:txBody>
      </p:sp>
      <p:sp>
        <p:nvSpPr>
          <p:cNvPr id="4" name="TextBox 3">
            <a:extLst>
              <a:ext uri="{FF2B5EF4-FFF2-40B4-BE49-F238E27FC236}">
                <a16:creationId xmlns:a16="http://schemas.microsoft.com/office/drawing/2014/main" id="{E953FDD7-E608-A6FC-612A-6F71F57F10B6}"/>
              </a:ext>
            </a:extLst>
          </p:cNvPr>
          <p:cNvSpPr txBox="1"/>
          <p:nvPr/>
        </p:nvSpPr>
        <p:spPr>
          <a:xfrm>
            <a:off x="628093" y="2775394"/>
            <a:ext cx="10802470" cy="26730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dirty="0">
                <a:solidFill>
                  <a:srgbClr val="1F2328"/>
                </a:solidFill>
              </a:rPr>
              <a:t>Keyloggers can be used for various purposes, including cybersecurity, digital forensics, and system monitoring. In the context of cybersecurity, keyloggers can be employed for legitimate purposes such as monitoring employee activities within an organization or detecting and preventing unauthorized access.</a:t>
            </a:r>
            <a:endParaRPr lang="en-US"/>
          </a:p>
          <a:p>
            <a:pPr algn="l">
              <a:lnSpc>
                <a:spcPct val="150000"/>
              </a:lnSpc>
            </a:pPr>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370831"/>
            <a:ext cx="11029616" cy="1188720"/>
          </a:xfrm>
        </p:spPr>
        <p:txBody>
          <a:bodyPr anchor="ctr">
            <a:normAutofit/>
          </a:bodyPr>
          <a:lstStyle/>
          <a:p>
            <a:r>
              <a:rPr lang="en-US" sz="3600" dirty="0"/>
              <a:t>Customization of the Project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117778"/>
            <a:ext cx="11029615" cy="3591354"/>
          </a:xfrm>
        </p:spPr>
        <p:txBody>
          <a:bodyPr/>
          <a:lstStyle/>
          <a:p>
            <a:pPr marL="305435" indent="-305435"/>
            <a:r>
              <a:rPr lang="en-US" sz="2400">
                <a:solidFill>
                  <a:srgbClr val="0A3248"/>
                </a:solidFill>
                <a:ea typeface="+mn-lt"/>
                <a:cs typeface="+mn-lt"/>
              </a:rPr>
              <a:t>Record keystroke activity</a:t>
            </a:r>
            <a:endParaRPr lang="en-US" sz="2400" dirty="0">
              <a:solidFill>
                <a:srgbClr val="0A3248"/>
              </a:solidFill>
              <a:ea typeface="+mn-lt"/>
              <a:cs typeface="+mn-lt"/>
            </a:endParaRPr>
          </a:p>
          <a:p>
            <a:pPr marL="305435" indent="-305435"/>
            <a:r>
              <a:rPr lang="en-US" sz="2400" dirty="0">
                <a:solidFill>
                  <a:srgbClr val="0A3248"/>
                </a:solidFill>
                <a:ea typeface="+mn-lt"/>
                <a:cs typeface="+mn-lt"/>
              </a:rPr>
              <a:t>Record any websites visited as well as snapshots of the website</a:t>
            </a:r>
          </a:p>
          <a:p>
            <a:pPr marL="305435" indent="-305435"/>
            <a:r>
              <a:rPr lang="en-US" sz="2400">
                <a:solidFill>
                  <a:srgbClr val="0A3248"/>
                </a:solidFill>
                <a:ea typeface="+mn-lt"/>
                <a:cs typeface="+mn-lt"/>
              </a:rPr>
              <a:t>Logs around instant messages and emails sent or received</a:t>
            </a:r>
            <a:endParaRPr lang="en-US" sz="2400" dirty="0">
              <a:solidFill>
                <a:srgbClr val="0A3248"/>
              </a:solidFill>
              <a:ea typeface="+mn-lt"/>
              <a:cs typeface="+mn-lt"/>
            </a:endParaRPr>
          </a:p>
          <a:p>
            <a:pPr marL="305435" indent="-305435"/>
            <a:r>
              <a:rPr lang="en-US" sz="2400" dirty="0">
                <a:solidFill>
                  <a:srgbClr val="0A3248"/>
                </a:solidFill>
                <a:ea typeface="+mn-lt"/>
                <a:cs typeface="+mn-lt"/>
              </a:rPr>
              <a:t>Applications opened by the user in a certain period of time</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5568" y="939510"/>
            <a:ext cx="10928975" cy="1188720"/>
          </a:xfrm>
        </p:spPr>
        <p:txBody>
          <a:bodyPr anchor="ctr">
            <a:normAutofit/>
          </a:bodyPr>
          <a:lstStyle/>
          <a:p>
            <a:r>
              <a:rPr lang="en-GB" sz="3600" dirty="0"/>
              <a:t>MODELLING</a:t>
            </a:r>
            <a:endParaRPr lang="en-US" sz="3600" dirty="0"/>
          </a:p>
        </p:txBody>
      </p:sp>
      <p:pic>
        <p:nvPicPr>
          <p:cNvPr id="4" name="Picture 4" descr="A screenshot of a computer&#10;&#10;Description automatically generated">
            <a:extLst>
              <a:ext uri="{FF2B5EF4-FFF2-40B4-BE49-F238E27FC236}">
                <a16:creationId xmlns:a16="http://schemas.microsoft.com/office/drawing/2014/main" id="{3EE0B9AF-E4B9-E00B-EF14-9D99C207DB49}"/>
              </a:ext>
            </a:extLst>
          </p:cNvPr>
          <p:cNvPicPr>
            <a:picLocks noChangeAspect="1"/>
          </p:cNvPicPr>
          <p:nvPr/>
        </p:nvPicPr>
        <p:blipFill>
          <a:blip r:embed="rId2"/>
          <a:stretch>
            <a:fillRect/>
          </a:stretch>
        </p:blipFill>
        <p:spPr>
          <a:xfrm>
            <a:off x="598098" y="2298418"/>
            <a:ext cx="5374259" cy="3051919"/>
          </a:xfrm>
          <a:prstGeom prst="rect">
            <a:avLst/>
          </a:prstGeom>
        </p:spPr>
      </p:pic>
      <p:pic>
        <p:nvPicPr>
          <p:cNvPr id="5" name="Picture 5" descr="A screenshot of a computer&#10;&#10;Description automatically generated">
            <a:extLst>
              <a:ext uri="{FF2B5EF4-FFF2-40B4-BE49-F238E27FC236}">
                <a16:creationId xmlns:a16="http://schemas.microsoft.com/office/drawing/2014/main" id="{94CE89C2-B7D2-D9B4-9405-D70D3AFCAD47}"/>
              </a:ext>
            </a:extLst>
          </p:cNvPr>
          <p:cNvPicPr>
            <a:picLocks noChangeAspect="1"/>
          </p:cNvPicPr>
          <p:nvPr/>
        </p:nvPicPr>
        <p:blipFill>
          <a:blip r:embed="rId3"/>
          <a:stretch>
            <a:fillRect/>
          </a:stretch>
        </p:blipFill>
        <p:spPr>
          <a:xfrm>
            <a:off x="6234023" y="2298419"/>
            <a:ext cx="5316746" cy="3051918"/>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882001"/>
            <a:ext cx="11029616" cy="1188720"/>
          </a:xfrm>
        </p:spPr>
        <p:txBody>
          <a:bodyPr anchor="ctr">
            <a:normAutofit/>
          </a:bodyPr>
          <a:lstStyle/>
          <a:p>
            <a:r>
              <a:rPr lang="en-GB" sz="3600" dirty="0"/>
              <a:t>Results</a:t>
            </a:r>
            <a:endParaRPr lang="en-US" sz="36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305435" indent="-305435" algn="just">
              <a:buFont typeface="Wingdings 2"/>
              <a:buChar char=""/>
            </a:pPr>
            <a:r>
              <a:rPr lang="en-US" sz="2400" dirty="0">
                <a:solidFill>
                  <a:srgbClr val="374151"/>
                </a:solidFill>
                <a:ea typeface="+mn-lt"/>
                <a:cs typeface="+mn-lt"/>
              </a:rPr>
              <a:t>Captured Keystrokes: The keylogger would record and store the keystrokes made by users on the targeted computer or device. This information could include text inputs, passwords, commands, and other keyboard-based actions.</a:t>
            </a:r>
            <a:endParaRPr lang="en-US" sz="2400" dirty="0"/>
          </a:p>
          <a:p>
            <a:pPr marL="305435" indent="-305435" algn="just">
              <a:buFont typeface="Wingdings 2"/>
              <a:buChar char=""/>
            </a:pPr>
            <a:r>
              <a:rPr lang="en-US" sz="2400" dirty="0">
                <a:solidFill>
                  <a:srgbClr val="374151"/>
                </a:solidFill>
                <a:ea typeface="+mn-lt"/>
                <a:cs typeface="+mn-lt"/>
              </a:rPr>
              <a:t>Data Logging: The keylogger would create logs or records of the captured keystrokes, typically organized by time and user activity. These logs may contain timestamps, application or website names, and other contextual information.</a:t>
            </a:r>
            <a:endParaRPr lang="en-US" sz="2400" dirty="0"/>
          </a:p>
          <a:p>
            <a:pPr marL="0" indent="0" algn="just">
              <a:buNone/>
            </a:pPr>
            <a:endParaRPr lang="en-US"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TotalTime>
  <Words>345</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 </vt:lpstr>
      <vt:lpstr>Keylogger - capturing key stokes</vt:lpstr>
      <vt:lpstr>AGENDA</vt:lpstr>
      <vt:lpstr>PROJECT  OVERVIEW</vt:lpstr>
      <vt:lpstr>END USERS</vt:lpstr>
      <vt:lpstr> SOLUTION AND ITS VALUE PROPOSITION</vt:lpstr>
      <vt:lpstr>Customization of the Project</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Kalpana A</cp:lastModifiedBy>
  <cp:revision>498</cp:revision>
  <dcterms:created xsi:type="dcterms:W3CDTF">2021-05-26T16:50:10Z</dcterms:created>
  <dcterms:modified xsi:type="dcterms:W3CDTF">2024-06-23T04:26:14Z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