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93" name="Google Shape;93;p1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7"/>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7"/>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110" name="Google Shape;110;p1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8"/>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16" name="Google Shape;116;p18"/>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17" name="Google Shape;117;p1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3" name="Google Shape;123;p19"/>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4" name="Google Shape;124;p19"/>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5" name="Google Shape;125;p19"/>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6" name="Google Shape;126;p1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1"/>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36" name="Google Shape;136;p2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21"/>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2"/>
          <p:cNvSpPr/>
          <p:nvPr>
            <p:ph idx="2" type="pic"/>
          </p:nvPr>
        </p:nvSpPr>
        <p:spPr>
          <a:xfrm>
            <a:off x="0" y="0"/>
            <a:ext cx="8458200" cy="5486400"/>
          </a:xfrm>
          <a:prstGeom prst="rect">
            <a:avLst/>
          </a:prstGeom>
          <a:noFill/>
          <a:ln>
            <a:noFill/>
          </a:ln>
        </p:spPr>
      </p:sp>
      <p:sp>
        <p:nvSpPr>
          <p:cNvPr id="143" name="Google Shape;143;p22"/>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44" name="Google Shape;144;p2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6" name="Google Shape;146;p2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3"/>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0" name="Google Shape;150;p2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6" name="Google Shape;156;p2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7" name="Shape 167"/>
        <p:cNvGrpSpPr/>
        <p:nvPr/>
      </p:nvGrpSpPr>
      <p:grpSpPr>
        <a:xfrm>
          <a:off x="0" y="0"/>
          <a:ext cx="0" cy="0"/>
          <a:chOff x="0" y="0"/>
          <a:chExt cx="0" cy="0"/>
        </a:xfrm>
      </p:grpSpPr>
      <p:sp>
        <p:nvSpPr>
          <p:cNvPr id="168" name="Google Shape;168;p26"/>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6"/>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70" name="Google Shape;170;p2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2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6" name="Google Shape;176;p2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 name="Shape 179"/>
        <p:cNvGrpSpPr/>
        <p:nvPr/>
      </p:nvGrpSpPr>
      <p:grpSpPr>
        <a:xfrm>
          <a:off x="0" y="0"/>
          <a:ext cx="0" cy="0"/>
          <a:chOff x="0" y="0"/>
          <a:chExt cx="0" cy="0"/>
        </a:xfrm>
      </p:grpSpPr>
      <p:sp>
        <p:nvSpPr>
          <p:cNvPr id="180" name="Google Shape;180;p2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4" name="Shape 184"/>
        <p:cNvGrpSpPr/>
        <p:nvPr/>
      </p:nvGrpSpPr>
      <p:grpSpPr>
        <a:xfrm>
          <a:off x="0" y="0"/>
          <a:ext cx="0" cy="0"/>
          <a:chOff x="0" y="0"/>
          <a:chExt cx="0" cy="0"/>
        </a:xfrm>
      </p:grpSpPr>
      <p:sp>
        <p:nvSpPr>
          <p:cNvPr id="185" name="Google Shape;185;p29"/>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9"/>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187" name="Google Shape;187;p2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0"/>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93" name="Google Shape;193;p30"/>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94" name="Google Shape;194;p3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7" name="Shape 197"/>
        <p:cNvGrpSpPr/>
        <p:nvPr/>
      </p:nvGrpSpPr>
      <p:grpSpPr>
        <a:xfrm>
          <a:off x="0" y="0"/>
          <a:ext cx="0" cy="0"/>
          <a:chOff x="0" y="0"/>
          <a:chExt cx="0" cy="0"/>
        </a:xfrm>
      </p:grpSpPr>
      <p:sp>
        <p:nvSpPr>
          <p:cNvPr id="198" name="Google Shape;198;p3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31"/>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00" name="Google Shape;200;p31"/>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01" name="Google Shape;201;p31"/>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02" name="Google Shape;202;p31"/>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03" name="Google Shape;203;p3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3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33"/>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33"/>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13" name="Google Shape;213;p3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3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16" name="Google Shape;216;p33"/>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7" name="Shape 217"/>
        <p:cNvGrpSpPr/>
        <p:nvPr/>
      </p:nvGrpSpPr>
      <p:grpSpPr>
        <a:xfrm>
          <a:off x="0" y="0"/>
          <a:ext cx="0" cy="0"/>
          <a:chOff x="0" y="0"/>
          <a:chExt cx="0" cy="0"/>
        </a:xfrm>
      </p:grpSpPr>
      <p:sp>
        <p:nvSpPr>
          <p:cNvPr id="218" name="Google Shape;218;p34"/>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4"/>
          <p:cNvSpPr/>
          <p:nvPr>
            <p:ph idx="2" type="pic"/>
          </p:nvPr>
        </p:nvSpPr>
        <p:spPr>
          <a:xfrm>
            <a:off x="0" y="0"/>
            <a:ext cx="8458200" cy="5486400"/>
          </a:xfrm>
          <a:prstGeom prst="rect">
            <a:avLst/>
          </a:prstGeom>
          <a:noFill/>
          <a:ln>
            <a:noFill/>
          </a:ln>
        </p:spPr>
      </p:sp>
      <p:sp>
        <p:nvSpPr>
          <p:cNvPr id="220" name="Google Shape;220;p34"/>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21" name="Google Shape;221;p3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3" name="Google Shape;223;p3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4" name="Shape 224"/>
        <p:cNvGrpSpPr/>
        <p:nvPr/>
      </p:nvGrpSpPr>
      <p:grpSpPr>
        <a:xfrm>
          <a:off x="0" y="0"/>
          <a:ext cx="0" cy="0"/>
          <a:chOff x="0" y="0"/>
          <a:chExt cx="0" cy="0"/>
        </a:xfrm>
      </p:grpSpPr>
      <p:sp>
        <p:nvSpPr>
          <p:cNvPr id="225" name="Google Shape;225;p3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5"/>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7" name="Google Shape;227;p3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0" name="Shape 230"/>
        <p:cNvGrpSpPr/>
        <p:nvPr/>
      </p:nvGrpSpPr>
      <p:grpSpPr>
        <a:xfrm>
          <a:off x="0" y="0"/>
          <a:ext cx="0" cy="0"/>
          <a:chOff x="0" y="0"/>
          <a:chExt cx="0" cy="0"/>
        </a:xfrm>
      </p:grpSpPr>
      <p:sp>
        <p:nvSpPr>
          <p:cNvPr id="231" name="Google Shape;231;p36"/>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3" name="Google Shape;233;p3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3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3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3600"/>
              <a:buFont typeface="Cambria"/>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SzPts val="2000"/>
              <a:buNone/>
              <a:defRPr sz="2000">
                <a:solidFill>
                  <a:srgbClr val="8C8B8A"/>
                </a:solidFill>
              </a:defRPr>
            </a:lvl1pPr>
            <a:lvl2pPr indent="-228600" lvl="1" marL="914400" algn="l">
              <a:lnSpc>
                <a:spcPct val="100000"/>
              </a:lnSpc>
              <a:spcBef>
                <a:spcPts val="360"/>
              </a:spcBef>
              <a:spcAft>
                <a:spcPts val="0"/>
              </a:spcAft>
              <a:buSzPts val="1800"/>
              <a:buNone/>
              <a:defRPr sz="1800">
                <a:solidFill>
                  <a:srgbClr val="8C8B8A"/>
                </a:solidFill>
              </a:defRPr>
            </a:lvl2pPr>
            <a:lvl3pPr indent="-228600" lvl="2" marL="1371600" algn="l">
              <a:lnSpc>
                <a:spcPct val="100000"/>
              </a:lnSpc>
              <a:spcBef>
                <a:spcPts val="320"/>
              </a:spcBef>
              <a:spcAft>
                <a:spcPts val="0"/>
              </a:spcAft>
              <a:buSzPts val="1600"/>
              <a:buNone/>
              <a:defRPr sz="1600">
                <a:solidFill>
                  <a:srgbClr val="8C8B8A"/>
                </a:solidFill>
              </a:defRPr>
            </a:lvl3pPr>
            <a:lvl4pPr indent="-228600" lvl="3" marL="1828800" algn="l">
              <a:lnSpc>
                <a:spcPct val="100000"/>
              </a:lnSpc>
              <a:spcBef>
                <a:spcPts val="280"/>
              </a:spcBef>
              <a:spcAft>
                <a:spcPts val="0"/>
              </a:spcAft>
              <a:buSzPts val="1400"/>
              <a:buNone/>
              <a:defRPr sz="1400">
                <a:solidFill>
                  <a:srgbClr val="8C8B8A"/>
                </a:solidFill>
              </a:defRPr>
            </a:lvl4pPr>
            <a:lvl5pPr indent="-228600" lvl="4" marL="2286000" algn="l">
              <a:lnSpc>
                <a:spcPct val="100000"/>
              </a:lnSpc>
              <a:spcBef>
                <a:spcPts val="280"/>
              </a:spcBef>
              <a:spcAft>
                <a:spcPts val="0"/>
              </a:spcAft>
              <a:buSzPts val="1400"/>
              <a:buNone/>
              <a:defRPr sz="1400">
                <a:solidFill>
                  <a:srgbClr val="8C8B8A"/>
                </a:solidFill>
              </a:defRPr>
            </a:lvl5pPr>
            <a:lvl6pPr indent="-228600" lvl="5" marL="2743200" algn="l">
              <a:lnSpc>
                <a:spcPct val="100000"/>
              </a:lnSpc>
              <a:spcBef>
                <a:spcPts val="280"/>
              </a:spcBef>
              <a:spcAft>
                <a:spcPts val="0"/>
              </a:spcAft>
              <a:buSzPts val="1400"/>
              <a:buNone/>
              <a:defRPr sz="1400">
                <a:solidFill>
                  <a:srgbClr val="8C8B8A"/>
                </a:solidFill>
              </a:defRPr>
            </a:lvl6pPr>
            <a:lvl7pPr indent="-228600" lvl="6" marL="3200400" algn="l">
              <a:lnSpc>
                <a:spcPct val="100000"/>
              </a:lnSpc>
              <a:spcBef>
                <a:spcPts val="280"/>
              </a:spcBef>
              <a:spcAft>
                <a:spcPts val="0"/>
              </a:spcAft>
              <a:buSzPts val="1400"/>
              <a:buNone/>
              <a:defRPr sz="1400">
                <a:solidFill>
                  <a:srgbClr val="8C8B8A"/>
                </a:solidFill>
              </a:defRPr>
            </a:lvl7pPr>
            <a:lvl8pPr indent="-228600" lvl="7" marL="3657600" algn="l">
              <a:lnSpc>
                <a:spcPct val="100000"/>
              </a:lnSpc>
              <a:spcBef>
                <a:spcPts val="280"/>
              </a:spcBef>
              <a:spcAft>
                <a:spcPts val="0"/>
              </a:spcAft>
              <a:buSzPts val="1400"/>
              <a:buNone/>
              <a:defRPr sz="1400">
                <a:solidFill>
                  <a:srgbClr val="8C8B8A"/>
                </a:solidFill>
              </a:defRPr>
            </a:lvl8pPr>
            <a:lvl9pPr indent="-228600" lvl="8" marL="4114800" algn="l">
              <a:lnSpc>
                <a:spcPct val="100000"/>
              </a:lnSpc>
              <a:spcBef>
                <a:spcPts val="280"/>
              </a:spcBef>
              <a:spcAft>
                <a:spcPts val="0"/>
              </a:spcAft>
              <a:buSzPts val="1400"/>
              <a:buNone/>
              <a:defRPr sz="1400">
                <a:solidFill>
                  <a:srgbClr val="8C8B8A"/>
                </a:solidFill>
              </a:defRPr>
            </a:lvl9pPr>
          </a:lstStyle>
          <a:p/>
        </p:txBody>
      </p:sp>
      <p:sp>
        <p:nvSpPr>
          <p:cNvPr id="33" name="Google Shape;33;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9" name="Google Shape;39;p6"/>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0" name="Google Shape;40;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6" name="Google Shape;46;p7"/>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7" name="Google Shape;47;p7"/>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8" name="Google Shape;48;p7"/>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 name="Google Shape;86;p13"/>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 name="Google Shape;87;p1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1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1" name="Google Shape;161;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2" name="Google Shape;162;p25"/>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3" name="Google Shape;163;p25"/>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4" name="Google Shape;164;p2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65" name="Google Shape;165;p2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6" name="Google Shape;166;p2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ctrTitle"/>
          </p:nvPr>
        </p:nvSpPr>
        <p:spPr>
          <a:xfrm>
            <a:off x="228600" y="533400"/>
            <a:ext cx="8001000" cy="2133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Cambria"/>
              <a:buNone/>
            </a:pPr>
            <a:br>
              <a:rPr lang="en-US" sz="3200"/>
            </a:br>
            <a:br>
              <a:rPr lang="en-US" sz="3200"/>
            </a:br>
            <a:br>
              <a:rPr lang="en-US" sz="3200"/>
            </a:br>
            <a:br>
              <a:rPr lang="en-US" sz="3200"/>
            </a:br>
            <a:r>
              <a:rPr b="1" lang="en-US" sz="1800">
                <a:solidFill>
                  <a:schemeClr val="dk1"/>
                </a:solidFill>
                <a:latin typeface="Times New Roman"/>
                <a:ea typeface="Times New Roman"/>
                <a:cs typeface="Times New Roman"/>
                <a:sym typeface="Times New Roman"/>
              </a:rPr>
              <a:t>SREENIDHI INSTITUTE OF SCIENCE AND TECHNOLOGY</a:t>
            </a:r>
            <a:br>
              <a:rPr b="1"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(An Autonomous Institution Approved by UGC)</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Yamnampet, Ghatkesar, R.R. District -501 301</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Department of</a:t>
            </a: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COMPUTER  SCIENCE  and ENGINEERING</a:t>
            </a:r>
            <a:br>
              <a:rPr b="1" lang="en-US" sz="3200">
                <a:solidFill>
                  <a:schemeClr val="dk1"/>
                </a:solidFill>
                <a:latin typeface="Times New Roman"/>
                <a:ea typeface="Times New Roman"/>
                <a:cs typeface="Times New Roman"/>
                <a:sym typeface="Times New Roman"/>
              </a:rPr>
            </a:br>
            <a:endParaRPr sz="4000">
              <a:solidFill>
                <a:srgbClr val="00B0F0"/>
              </a:solidFill>
            </a:endParaRPr>
          </a:p>
        </p:txBody>
      </p:sp>
      <p:sp>
        <p:nvSpPr>
          <p:cNvPr id="241" name="Google Shape;241;p37"/>
          <p:cNvSpPr txBox="1"/>
          <p:nvPr>
            <p:ph idx="1" type="subTitle"/>
          </p:nvPr>
        </p:nvSpPr>
        <p:spPr>
          <a:xfrm>
            <a:off x="228600" y="2209800"/>
            <a:ext cx="8153400" cy="4495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800"/>
              <a:buNone/>
            </a:pPr>
            <a:r>
              <a:t/>
            </a:r>
            <a:endParaRPr sz="1800"/>
          </a:p>
          <a:p>
            <a:pPr indent="0" lvl="0" marL="0" rtl="0" algn="ctr">
              <a:lnSpc>
                <a:spcPct val="100000"/>
              </a:lnSpc>
              <a:spcBef>
                <a:spcPts val="360"/>
              </a:spcBef>
              <a:spcAft>
                <a:spcPts val="0"/>
              </a:spcAft>
              <a:buSzPts val="1800"/>
              <a:buNone/>
            </a:pPr>
            <a:r>
              <a:rPr lang="en-US" sz="1800">
                <a:latin typeface="Times New Roman"/>
                <a:ea typeface="Times New Roman"/>
                <a:cs typeface="Times New Roman"/>
                <a:sym typeface="Times New Roman"/>
              </a:rPr>
              <a:t>A Group Project Design seminar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on </a:t>
            </a:r>
            <a:br>
              <a:rPr lang="en-US" sz="1800">
                <a:latin typeface="Times New Roman"/>
                <a:ea typeface="Times New Roman"/>
                <a:cs typeface="Times New Roman"/>
                <a:sym typeface="Times New Roman"/>
              </a:rPr>
            </a:br>
            <a:r>
              <a:rPr lang="en-US" sz="1800">
                <a:solidFill>
                  <a:srgbClr val="00B0F0"/>
                </a:solidFill>
                <a:latin typeface="Times New Roman"/>
                <a:ea typeface="Times New Roman"/>
                <a:cs typeface="Times New Roman"/>
                <a:sym typeface="Times New Roman"/>
              </a:rPr>
              <a:t>PORT SCANNER</a:t>
            </a:r>
            <a:endParaRPr/>
          </a:p>
          <a:p>
            <a:pPr indent="0" lvl="0" marL="0" rtl="0" algn="ctr">
              <a:lnSpc>
                <a:spcPct val="100000"/>
              </a:lnSpc>
              <a:spcBef>
                <a:spcPts val="360"/>
              </a:spcBef>
              <a:spcAft>
                <a:spcPts val="0"/>
              </a:spcAft>
              <a:buSzPts val="1800"/>
              <a:buNone/>
            </a:pPr>
            <a:r>
              <a:rPr lang="en-US" sz="1800">
                <a:solidFill>
                  <a:srgbClr val="00B0F0"/>
                </a:solidFill>
                <a:latin typeface="Times New Roman"/>
                <a:ea typeface="Times New Roman"/>
                <a:cs typeface="Times New Roman"/>
                <a:sym typeface="Times New Roman"/>
              </a:rPr>
              <a:t>by</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360"/>
              </a:spcBef>
              <a:spcAft>
                <a:spcPts val="0"/>
              </a:spcAft>
              <a:buSzPts val="1800"/>
              <a:buNone/>
            </a:pPr>
            <a:r>
              <a:rPr lang="en-US" sz="1800">
                <a:solidFill>
                  <a:schemeClr val="dk1"/>
                </a:solidFill>
                <a:latin typeface="Times New Roman"/>
                <a:ea typeface="Times New Roman"/>
                <a:cs typeface="Times New Roman"/>
                <a:sym typeface="Times New Roman"/>
              </a:rPr>
              <a:t>Ch. Kalpana(19311A05J4)</a:t>
            </a:r>
            <a:endParaRPr/>
          </a:p>
          <a:p>
            <a:pPr indent="0" lvl="0" marL="0" rtl="0" algn="ctr">
              <a:lnSpc>
                <a:spcPct val="100000"/>
              </a:lnSpc>
              <a:spcBef>
                <a:spcPts val="360"/>
              </a:spcBef>
              <a:spcAft>
                <a:spcPts val="0"/>
              </a:spcAft>
              <a:buSzPts val="1800"/>
              <a:buNone/>
            </a:pPr>
            <a:r>
              <a:rPr lang="en-US" sz="1800">
                <a:solidFill>
                  <a:schemeClr val="dk1"/>
                </a:solidFill>
                <a:latin typeface="Times New Roman"/>
                <a:ea typeface="Times New Roman"/>
                <a:cs typeface="Times New Roman"/>
                <a:sym typeface="Times New Roman"/>
              </a:rPr>
              <a:t>       V. Naga Rushikesh(19311A05K7) 	</a:t>
            </a:r>
            <a:endParaRPr/>
          </a:p>
          <a:p>
            <a:pPr indent="0" lvl="0" marL="0" rtl="0" algn="ctr">
              <a:lnSpc>
                <a:spcPct val="100000"/>
              </a:lnSpc>
              <a:spcBef>
                <a:spcPts val="360"/>
              </a:spcBef>
              <a:spcAft>
                <a:spcPts val="0"/>
              </a:spcAft>
              <a:buSzPts val="1800"/>
              <a:buNone/>
            </a:pPr>
            <a:r>
              <a:rPr lang="en-US" sz="1800">
                <a:solidFill>
                  <a:schemeClr val="dk1"/>
                </a:solidFill>
                <a:latin typeface="Times New Roman"/>
                <a:ea typeface="Times New Roman"/>
                <a:cs typeface="Times New Roman"/>
                <a:sym typeface="Times New Roman"/>
              </a:rPr>
              <a:t>		       M. Srikanth(19311A05P2)			</a:t>
            </a:r>
            <a:endParaRPr/>
          </a:p>
          <a:p>
            <a:pPr indent="0" lvl="0" marL="0" rtl="0" algn="ctr">
              <a:lnSpc>
                <a:spcPct val="100000"/>
              </a:lnSpc>
              <a:spcBef>
                <a:spcPts val="360"/>
              </a:spcBef>
              <a:spcAft>
                <a:spcPts val="0"/>
              </a:spcAft>
              <a:buSzPts val="1800"/>
              <a:buNone/>
            </a:pPr>
            <a:r>
              <a:rPr b="1" lang="en-US" sz="1800">
                <a:solidFill>
                  <a:schemeClr val="dk1"/>
                </a:solidFill>
                <a:latin typeface="Times New Roman"/>
                <a:ea typeface="Times New Roman"/>
                <a:cs typeface="Times New Roman"/>
                <a:sym typeface="Times New Roman"/>
              </a:rPr>
              <a:t>   Project Guide</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Project Coordinator    </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Head of the Department    </a:t>
            </a:r>
            <a:endParaRPr/>
          </a:p>
          <a:p>
            <a:pPr indent="0" lvl="0" marL="0" rtl="0" algn="ctr">
              <a:lnSpc>
                <a:spcPct val="100000"/>
              </a:lnSpc>
              <a:spcBef>
                <a:spcPts val="360"/>
              </a:spcBef>
              <a:spcAft>
                <a:spcPts val="0"/>
              </a:spcAft>
              <a:buSzPts val="1800"/>
              <a:buNone/>
            </a:pPr>
            <a:r>
              <a:rPr lang="en-US" sz="1800">
                <a:solidFill>
                  <a:schemeClr val="dk1"/>
                </a:solidFill>
                <a:latin typeface="Times New Roman"/>
                <a:ea typeface="Times New Roman"/>
                <a:cs typeface="Times New Roman"/>
                <a:sym typeface="Times New Roman"/>
              </a:rPr>
              <a:t>P Durga Prasad            P Durga Prasad	                   Dr Aruna Varanasi</a:t>
            </a:r>
            <a:endParaRPr/>
          </a:p>
          <a:p>
            <a:pPr indent="0" lvl="0" marL="0" rtl="0" algn="ctr">
              <a:lnSpc>
                <a:spcPct val="100000"/>
              </a:lnSpc>
              <a:spcBef>
                <a:spcPts val="360"/>
              </a:spcBef>
              <a:spcAft>
                <a:spcPts val="0"/>
              </a:spcAft>
              <a:buSzPts val="1800"/>
              <a:buNone/>
            </a:pPr>
            <a:r>
              <a:rPr lang="en-US" sz="1800">
                <a:solidFill>
                  <a:schemeClr val="dk1"/>
                </a:solidFill>
                <a:latin typeface="Times New Roman"/>
                <a:ea typeface="Times New Roman"/>
                <a:cs typeface="Times New Roman"/>
                <a:sym typeface="Times New Roman"/>
              </a:rPr>
              <a:t>Asst Professor       Asst Professor       	   Professor &amp; HOD</a:t>
            </a:r>
            <a:endParaRPr/>
          </a:p>
          <a:p>
            <a:pPr indent="0" lvl="0" marL="0" rtl="0" algn="ctr">
              <a:lnSpc>
                <a:spcPct val="100000"/>
              </a:lnSpc>
              <a:spcBef>
                <a:spcPts val="360"/>
              </a:spcBef>
              <a:spcAft>
                <a:spcPts val="0"/>
              </a:spcAft>
              <a:buSzPts val="1800"/>
              <a:buNone/>
            </a:pPr>
            <a:r>
              <a:rPr lang="en-US" sz="1800">
                <a:solidFill>
                  <a:schemeClr val="dk1"/>
                </a:solidFill>
                <a:latin typeface="Times New Roman"/>
                <a:ea typeface="Times New Roman"/>
                <a:cs typeface="Times New Roman"/>
                <a:sym typeface="Times New Roman"/>
              </a:rPr>
              <a:t>CSE 	      CSE 		                          CSE</a:t>
            </a:r>
            <a:endParaRPr sz="1800">
              <a:solidFill>
                <a:schemeClr val="dk1"/>
              </a:solidFill>
              <a:latin typeface="Times New Roman"/>
              <a:ea typeface="Times New Roman"/>
              <a:cs typeface="Times New Roman"/>
              <a:sym typeface="Times New Roman"/>
            </a:endParaRPr>
          </a:p>
        </p:txBody>
      </p:sp>
      <p:pic>
        <p:nvPicPr>
          <p:cNvPr id="242" name="Google Shape;242;p37"/>
          <p:cNvPicPr preferRelativeResize="0"/>
          <p:nvPr/>
        </p:nvPicPr>
        <p:blipFill rotWithShape="1">
          <a:blip r:embed="rId3">
            <a:alphaModFix/>
          </a:blip>
          <a:srcRect b="0" l="0" r="0" t="0"/>
          <a:stretch/>
        </p:blipFill>
        <p:spPr>
          <a:xfrm>
            <a:off x="228600" y="0"/>
            <a:ext cx="1600200" cy="49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en-US" sz="3600"/>
              <a:t>USECASE DIAGRAM</a:t>
            </a:r>
            <a:br>
              <a:rPr lang="en-US" sz="3600"/>
            </a:br>
            <a:endParaRPr sz="3600"/>
          </a:p>
        </p:txBody>
      </p:sp>
      <p:pic>
        <p:nvPicPr>
          <p:cNvPr descr="portscanner_usecase.jpg" id="296" name="Google Shape;296;p46"/>
          <p:cNvPicPr preferRelativeResize="0"/>
          <p:nvPr>
            <p:ph idx="1" type="body"/>
          </p:nvPr>
        </p:nvPicPr>
        <p:blipFill rotWithShape="1">
          <a:blip r:embed="rId3">
            <a:alphaModFix/>
          </a:blip>
          <a:srcRect b="0" l="0" r="0" t="0"/>
          <a:stretch/>
        </p:blipFill>
        <p:spPr>
          <a:xfrm>
            <a:off x="1295400" y="1828800"/>
            <a:ext cx="5829300" cy="316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533400" y="685800"/>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br>
              <a:rPr lang="en-US" sz="3600"/>
            </a:br>
            <a:r>
              <a:rPr lang="en-US" sz="3600"/>
              <a:t>CLASS DIAGRAM</a:t>
            </a:r>
            <a:br>
              <a:rPr lang="en-US" sz="3600"/>
            </a:br>
            <a:endParaRPr sz="3600"/>
          </a:p>
        </p:txBody>
      </p:sp>
      <p:sp>
        <p:nvSpPr>
          <p:cNvPr id="302" name="Google Shape;302;p47"/>
          <p:cNvSpPr txBox="1"/>
          <p:nvPr>
            <p:ph idx="1" type="body"/>
          </p:nvPr>
        </p:nvSpPr>
        <p:spPr>
          <a:xfrm>
            <a:off x="533400" y="1600200"/>
            <a:ext cx="7620000" cy="4800600"/>
          </a:xfrm>
          <a:prstGeom prst="rect">
            <a:avLst/>
          </a:prstGeom>
          <a:noFill/>
          <a:ln>
            <a:noFill/>
          </a:ln>
        </p:spPr>
        <p:txBody>
          <a:bodyPr anchorCtr="0" anchor="t" bIns="45700" lIns="91425" spcFirstLastPara="1" rIns="91425" wrap="square" tIns="45700">
            <a:normAutofit/>
          </a:bodyPr>
          <a:lstStyle/>
          <a:p>
            <a:pPr indent="-50800" lvl="0" marL="342900" rtl="0" algn="l">
              <a:spcBef>
                <a:spcPts val="0"/>
              </a:spcBef>
              <a:spcAft>
                <a:spcPts val="0"/>
              </a:spcAft>
              <a:buSzPts val="2800"/>
              <a:buNone/>
            </a:pPr>
            <a:r>
              <a:t/>
            </a:r>
            <a:endParaRPr sz="2800"/>
          </a:p>
          <a:p>
            <a:pPr indent="-50800" lvl="0" marL="342900" rtl="0" algn="l">
              <a:spcBef>
                <a:spcPts val="560"/>
              </a:spcBef>
              <a:spcAft>
                <a:spcPts val="0"/>
              </a:spcAft>
              <a:buSzPts val="2800"/>
              <a:buNone/>
            </a:pPr>
            <a:r>
              <a:t/>
            </a:r>
            <a:endParaRPr sz="2800"/>
          </a:p>
          <a:p>
            <a:pPr indent="-228600" lvl="0" marL="342900" rtl="0" algn="l">
              <a:spcBef>
                <a:spcPts val="560"/>
              </a:spcBef>
              <a:spcAft>
                <a:spcPts val="0"/>
              </a:spcAft>
              <a:buSzPts val="2800"/>
              <a:buNone/>
            </a:pPr>
            <a:r>
              <a:t/>
            </a:r>
            <a:endParaRPr sz="2800"/>
          </a:p>
        </p:txBody>
      </p:sp>
      <p:pic>
        <p:nvPicPr>
          <p:cNvPr descr="Untitled.jpg" id="303" name="Google Shape;303;p47"/>
          <p:cNvPicPr preferRelativeResize="0"/>
          <p:nvPr/>
        </p:nvPicPr>
        <p:blipFill rotWithShape="1">
          <a:blip r:embed="rId3">
            <a:alphaModFix/>
          </a:blip>
          <a:srcRect b="0" l="0" r="0" t="0"/>
          <a:stretch/>
        </p:blipFill>
        <p:spPr>
          <a:xfrm>
            <a:off x="1447800" y="1752600"/>
            <a:ext cx="6238875" cy="398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en-US" sz="3600"/>
              <a:t>ACTIVITY DIAGRAM</a:t>
            </a:r>
            <a:endParaRPr sz="3600"/>
          </a:p>
        </p:txBody>
      </p:sp>
      <p:pic>
        <p:nvPicPr>
          <p:cNvPr descr="portscanner_activity.jpg" id="309" name="Google Shape;309;p48"/>
          <p:cNvPicPr preferRelativeResize="0"/>
          <p:nvPr>
            <p:ph idx="1" type="body"/>
          </p:nvPr>
        </p:nvPicPr>
        <p:blipFill rotWithShape="1">
          <a:blip r:embed="rId3">
            <a:alphaModFix/>
          </a:blip>
          <a:srcRect b="0" l="0" r="0" t="0"/>
          <a:stretch/>
        </p:blipFill>
        <p:spPr>
          <a:xfrm>
            <a:off x="1219200" y="1371600"/>
            <a:ext cx="6324600" cy="502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417025"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IMPLEMENTATION</a:t>
            </a:r>
            <a:endParaRPr/>
          </a:p>
        </p:txBody>
      </p:sp>
      <p:pic>
        <p:nvPicPr>
          <p:cNvPr id="315" name="Google Shape;315;p49"/>
          <p:cNvPicPr preferRelativeResize="0"/>
          <p:nvPr>
            <p:ph idx="1" type="body"/>
          </p:nvPr>
        </p:nvPicPr>
        <p:blipFill rotWithShape="1">
          <a:blip r:embed="rId3">
            <a:alphaModFix/>
          </a:blip>
          <a:srcRect b="-665" l="50000" r="0" t="667"/>
          <a:stretch/>
        </p:blipFill>
        <p:spPr>
          <a:xfrm>
            <a:off x="914400" y="1285875"/>
            <a:ext cx="6858000" cy="488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OUTPUT</a:t>
            </a:r>
            <a:endParaRPr/>
          </a:p>
        </p:txBody>
      </p:sp>
      <p:pic>
        <p:nvPicPr>
          <p:cNvPr id="321" name="Google Shape;321;p50"/>
          <p:cNvPicPr preferRelativeResize="0"/>
          <p:nvPr>
            <p:ph idx="1" type="body"/>
          </p:nvPr>
        </p:nvPicPr>
        <p:blipFill rotWithShape="1">
          <a:blip r:embed="rId3">
            <a:alphaModFix/>
          </a:blip>
          <a:srcRect b="0" l="0" r="51000" t="33777"/>
          <a:stretch/>
        </p:blipFill>
        <p:spPr>
          <a:xfrm>
            <a:off x="838200" y="1600200"/>
            <a:ext cx="6934200" cy="46783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CONCLUSION</a:t>
            </a:r>
            <a:endParaRPr/>
          </a:p>
        </p:txBody>
      </p:sp>
      <p:sp>
        <p:nvSpPr>
          <p:cNvPr id="327" name="Google Shape;327;p5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The technological benefits of PORT SCANNER are monitor and enhance the performance of the system and provide security to the system. Using port scanner we can scan multiple ports simultaneously by using the concept called multithreading, by this time will be saved. Mainly port scanners are used in firewalls to find the open ports, so that the firewall can protect our system from threats which attack through these open ports. We can scan our own system without any help of a web server and we don’t require any additional software to use this</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ambria"/>
              <a:buNone/>
            </a:pPr>
            <a:r>
              <a:rPr lang="en-US" sz="3600"/>
              <a:t>References</a:t>
            </a:r>
            <a:endParaRPr/>
          </a:p>
        </p:txBody>
      </p:sp>
      <p:sp>
        <p:nvSpPr>
          <p:cNvPr id="333" name="Google Shape;333;p5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https://resources.infosecin</a:t>
            </a:r>
            <a:endParaRPr/>
          </a:p>
          <a:p>
            <a:pPr indent="-228600" lvl="0" marL="342900" rtl="0" algn="l">
              <a:lnSpc>
                <a:spcPct val="100000"/>
              </a:lnSpc>
              <a:spcBef>
                <a:spcPts val="440"/>
              </a:spcBef>
              <a:spcAft>
                <a:spcPts val="0"/>
              </a:spcAft>
              <a:buSzPts val="2200"/>
              <a:buChar char="•"/>
            </a:pPr>
            <a:r>
              <a:rPr lang="en-US"/>
              <a:t>https://codemint.net/computer-science/design-and-implementation-of-a-port-scanner/index.htmlstitute.com/topic/port-scanners/</a:t>
            </a:r>
            <a:endParaRPr/>
          </a:p>
          <a:p>
            <a:pPr indent="-228600" lvl="0" marL="342900" rtl="0" algn="l">
              <a:lnSpc>
                <a:spcPct val="100000"/>
              </a:lnSpc>
              <a:spcBef>
                <a:spcPts val="440"/>
              </a:spcBef>
              <a:spcAft>
                <a:spcPts val="0"/>
              </a:spcAft>
              <a:buSzPts val="2200"/>
              <a:buChar char="•"/>
            </a:pPr>
            <a:r>
              <a:rPr lang="en-US"/>
              <a:t>https://resources.infosecinstitute.com/topics/penetration-testing/</a:t>
            </a:r>
            <a:endParaRPr/>
          </a:p>
          <a:p>
            <a:pPr indent="-88900" lvl="0" marL="342900" rtl="0" algn="l">
              <a:lnSpc>
                <a:spcPct val="100000"/>
              </a:lnSpc>
              <a:spcBef>
                <a:spcPts val="440"/>
              </a:spcBef>
              <a:spcAft>
                <a:spcPts val="0"/>
              </a:spcAft>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914400" y="2514600"/>
            <a:ext cx="7239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600"/>
              <a:buFont typeface="Cambri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269675" y="-100412"/>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ambria"/>
              <a:buNone/>
            </a:pPr>
            <a:r>
              <a:rPr lang="en-US" sz="3600"/>
              <a:t>CONTENTS</a:t>
            </a:r>
            <a:endParaRPr/>
          </a:p>
        </p:txBody>
      </p:sp>
      <p:sp>
        <p:nvSpPr>
          <p:cNvPr id="248" name="Google Shape;248;p38"/>
          <p:cNvSpPr txBox="1"/>
          <p:nvPr>
            <p:ph idx="1" type="body"/>
          </p:nvPr>
        </p:nvSpPr>
        <p:spPr>
          <a:xfrm>
            <a:off x="457200" y="1098350"/>
            <a:ext cx="7620000" cy="5316000"/>
          </a:xfrm>
          <a:prstGeom prst="rect">
            <a:avLst/>
          </a:prstGeom>
          <a:noFill/>
          <a:ln>
            <a:noFill/>
          </a:ln>
        </p:spPr>
        <p:txBody>
          <a:bodyPr anchorCtr="0" anchor="t" bIns="45700" lIns="91425" spcFirstLastPara="1" rIns="91425" wrap="square" tIns="45700">
            <a:normAutofit fontScale="25000" lnSpcReduction="20000"/>
          </a:bodyPr>
          <a:lstStyle/>
          <a:p>
            <a:pPr indent="-284319" lvl="0" marL="285750" rtl="0" algn="l">
              <a:lnSpc>
                <a:spcPct val="100000"/>
              </a:lnSpc>
              <a:spcBef>
                <a:spcPts val="0"/>
              </a:spcBef>
              <a:spcAft>
                <a:spcPts val="0"/>
              </a:spcAft>
              <a:buSzPct val="100000"/>
              <a:buChar char="●"/>
            </a:pPr>
            <a:r>
              <a:rPr lang="en-US" sz="9509"/>
              <a:t>ABSTRACT</a:t>
            </a:r>
            <a:endParaRPr sz="9309"/>
          </a:p>
          <a:p>
            <a:pPr indent="-284319" lvl="0" marL="285750" rtl="0" algn="l">
              <a:lnSpc>
                <a:spcPct val="100000"/>
              </a:lnSpc>
              <a:spcBef>
                <a:spcPts val="480"/>
              </a:spcBef>
              <a:spcAft>
                <a:spcPts val="0"/>
              </a:spcAft>
              <a:buSzPct val="100000"/>
              <a:buChar char="●"/>
            </a:pPr>
            <a:r>
              <a:rPr lang="en-US" sz="9509"/>
              <a:t>INTRODUCTION</a:t>
            </a:r>
            <a:endParaRPr sz="9309"/>
          </a:p>
          <a:p>
            <a:pPr indent="-284319" lvl="0" marL="285750" rtl="0" algn="l">
              <a:lnSpc>
                <a:spcPct val="100000"/>
              </a:lnSpc>
              <a:spcBef>
                <a:spcPts val="480"/>
              </a:spcBef>
              <a:spcAft>
                <a:spcPts val="0"/>
              </a:spcAft>
              <a:buSzPct val="100000"/>
              <a:buChar char="●"/>
            </a:pPr>
            <a:r>
              <a:rPr lang="en-US" sz="9509"/>
              <a:t>SYSTEM DESIGN</a:t>
            </a:r>
            <a:endParaRPr sz="9509"/>
          </a:p>
          <a:p>
            <a:pPr indent="-284319" lvl="0" marL="285750" rtl="0" algn="l">
              <a:lnSpc>
                <a:spcPct val="100000"/>
              </a:lnSpc>
              <a:spcBef>
                <a:spcPts val="480"/>
              </a:spcBef>
              <a:spcAft>
                <a:spcPts val="0"/>
              </a:spcAft>
              <a:buSzPct val="100000"/>
              <a:buChar char="●"/>
            </a:pPr>
            <a:r>
              <a:rPr lang="en-US" sz="9509"/>
              <a:t>EXISTING SYSTEM</a:t>
            </a:r>
            <a:endParaRPr sz="9509"/>
          </a:p>
          <a:p>
            <a:pPr indent="-284319" lvl="0" marL="285750" rtl="0" algn="l">
              <a:lnSpc>
                <a:spcPct val="100000"/>
              </a:lnSpc>
              <a:spcBef>
                <a:spcPts val="480"/>
              </a:spcBef>
              <a:spcAft>
                <a:spcPts val="0"/>
              </a:spcAft>
              <a:buSzPct val="100000"/>
              <a:buChar char="●"/>
            </a:pPr>
            <a:r>
              <a:rPr lang="en-US" sz="9509"/>
              <a:t>PROPOSED SYSTEM</a:t>
            </a:r>
            <a:endParaRPr sz="9509"/>
          </a:p>
          <a:p>
            <a:pPr indent="-284319" lvl="0" marL="285750" rtl="0" algn="l">
              <a:lnSpc>
                <a:spcPct val="100000"/>
              </a:lnSpc>
              <a:spcBef>
                <a:spcPts val="480"/>
              </a:spcBef>
              <a:spcAft>
                <a:spcPts val="0"/>
              </a:spcAft>
              <a:buSzPct val="100000"/>
              <a:buChar char="●"/>
            </a:pPr>
            <a:r>
              <a:rPr lang="en-US" sz="9509"/>
              <a:t>HARDWARE REQUIREMENTS</a:t>
            </a:r>
            <a:endParaRPr sz="9509"/>
          </a:p>
          <a:p>
            <a:pPr indent="-284319" lvl="0" marL="285750" rtl="0" algn="l">
              <a:lnSpc>
                <a:spcPct val="100000"/>
              </a:lnSpc>
              <a:spcBef>
                <a:spcPts val="480"/>
              </a:spcBef>
              <a:spcAft>
                <a:spcPts val="0"/>
              </a:spcAft>
              <a:buSzPct val="100000"/>
              <a:buChar char="●"/>
            </a:pPr>
            <a:r>
              <a:rPr lang="en-US" sz="9509"/>
              <a:t>SOFTWARE REQUIREMENTS</a:t>
            </a:r>
            <a:endParaRPr sz="9509"/>
          </a:p>
          <a:p>
            <a:pPr indent="-284319" lvl="0" marL="285750" rtl="0" algn="l">
              <a:lnSpc>
                <a:spcPct val="100000"/>
              </a:lnSpc>
              <a:spcBef>
                <a:spcPts val="480"/>
              </a:spcBef>
              <a:spcAft>
                <a:spcPts val="0"/>
              </a:spcAft>
              <a:buSzPct val="100000"/>
              <a:buChar char="●"/>
            </a:pPr>
            <a:r>
              <a:rPr lang="en-US" sz="9509"/>
              <a:t>USE CASE DIAGRAM</a:t>
            </a:r>
            <a:endParaRPr sz="9509"/>
          </a:p>
          <a:p>
            <a:pPr indent="-284319" lvl="0" marL="285750" rtl="0" algn="l">
              <a:lnSpc>
                <a:spcPct val="100000"/>
              </a:lnSpc>
              <a:spcBef>
                <a:spcPts val="480"/>
              </a:spcBef>
              <a:spcAft>
                <a:spcPts val="0"/>
              </a:spcAft>
              <a:buSzPct val="100000"/>
              <a:buChar char="●"/>
            </a:pPr>
            <a:r>
              <a:rPr lang="en-US" sz="9509"/>
              <a:t>CLASS DIAGRAM</a:t>
            </a:r>
            <a:endParaRPr sz="9509"/>
          </a:p>
          <a:p>
            <a:pPr indent="-284319" lvl="0" marL="285750" rtl="0" algn="l">
              <a:lnSpc>
                <a:spcPct val="100000"/>
              </a:lnSpc>
              <a:spcBef>
                <a:spcPts val="480"/>
              </a:spcBef>
              <a:spcAft>
                <a:spcPts val="0"/>
              </a:spcAft>
              <a:buSzPct val="100000"/>
              <a:buChar char="●"/>
            </a:pPr>
            <a:r>
              <a:rPr lang="en-US" sz="9509"/>
              <a:t>ACTIVITY DIAGRAM</a:t>
            </a:r>
            <a:endParaRPr sz="9509"/>
          </a:p>
          <a:p>
            <a:pPr indent="-284319" lvl="0" marL="285750" rtl="0" algn="l">
              <a:lnSpc>
                <a:spcPct val="100000"/>
              </a:lnSpc>
              <a:spcBef>
                <a:spcPts val="480"/>
              </a:spcBef>
              <a:spcAft>
                <a:spcPts val="0"/>
              </a:spcAft>
              <a:buSzPct val="100000"/>
              <a:buChar char="●"/>
            </a:pPr>
            <a:r>
              <a:rPr lang="en-US" sz="9509"/>
              <a:t>IMPLEMENTATION</a:t>
            </a:r>
            <a:endParaRPr sz="9509"/>
          </a:p>
          <a:p>
            <a:pPr indent="-265269" lvl="1" marL="640080" rtl="0" algn="l">
              <a:lnSpc>
                <a:spcPct val="100000"/>
              </a:lnSpc>
              <a:spcBef>
                <a:spcPts val="480"/>
              </a:spcBef>
              <a:spcAft>
                <a:spcPts val="0"/>
              </a:spcAft>
              <a:buSzPct val="100000"/>
              <a:buChar char="○"/>
            </a:pPr>
            <a:r>
              <a:rPr lang="en-US" sz="9509"/>
              <a:t>CODE</a:t>
            </a:r>
            <a:endParaRPr sz="9509"/>
          </a:p>
          <a:p>
            <a:pPr indent="-265269" lvl="1" marL="640080" rtl="0" algn="l">
              <a:lnSpc>
                <a:spcPct val="100000"/>
              </a:lnSpc>
              <a:spcBef>
                <a:spcPts val="480"/>
              </a:spcBef>
              <a:spcAft>
                <a:spcPts val="0"/>
              </a:spcAft>
              <a:buSzPct val="100000"/>
              <a:buChar char="○"/>
            </a:pPr>
            <a:r>
              <a:rPr lang="en-US" sz="9509"/>
              <a:t>OUTPUT</a:t>
            </a:r>
            <a:endParaRPr sz="9509"/>
          </a:p>
          <a:p>
            <a:pPr indent="-284319" lvl="0" marL="285750" rtl="0" algn="l">
              <a:lnSpc>
                <a:spcPct val="100000"/>
              </a:lnSpc>
              <a:spcBef>
                <a:spcPts val="480"/>
              </a:spcBef>
              <a:spcAft>
                <a:spcPts val="0"/>
              </a:spcAft>
              <a:buSzPct val="100000"/>
              <a:buChar char="●"/>
            </a:pPr>
            <a:r>
              <a:rPr lang="en-US" sz="9509"/>
              <a:t>CONCLUSION</a:t>
            </a:r>
            <a:endParaRPr sz="9509"/>
          </a:p>
          <a:p>
            <a:pPr indent="-284319" lvl="0" marL="285750" rtl="0" algn="l">
              <a:lnSpc>
                <a:spcPct val="100000"/>
              </a:lnSpc>
              <a:spcBef>
                <a:spcPts val="480"/>
              </a:spcBef>
              <a:spcAft>
                <a:spcPts val="0"/>
              </a:spcAft>
              <a:buSzPct val="100000"/>
              <a:buChar char="●"/>
            </a:pPr>
            <a:r>
              <a:rPr lang="en-US" sz="9509"/>
              <a:t>REFERENCES</a:t>
            </a:r>
            <a:endParaRPr sz="9509"/>
          </a:p>
          <a:p>
            <a:pPr indent="-285750" lvl="0" marL="285750" rtl="0" algn="l">
              <a:lnSpc>
                <a:spcPct val="100000"/>
              </a:lnSpc>
              <a:spcBef>
                <a:spcPts val="480"/>
              </a:spcBef>
              <a:spcAft>
                <a:spcPts val="0"/>
              </a:spcAft>
              <a:buSzPct val="25236"/>
              <a:buNone/>
            </a:pPr>
            <a:r>
              <a:rPr lang="en-US" sz="9509"/>
              <a:t> </a:t>
            </a:r>
            <a:endParaRPr sz="9309"/>
          </a:p>
          <a:p>
            <a:pPr indent="-285750" lvl="0" marL="285750" rtl="0" algn="l">
              <a:lnSpc>
                <a:spcPct val="100000"/>
              </a:lnSpc>
              <a:spcBef>
                <a:spcPts val="480"/>
              </a:spcBef>
              <a:spcAft>
                <a:spcPts val="0"/>
              </a:spcAft>
              <a:buSzPct val="100000"/>
              <a:buNone/>
            </a:pPr>
            <a:r>
              <a:t/>
            </a:r>
            <a:endParaRPr sz="2400"/>
          </a:p>
          <a:p>
            <a:pPr indent="-133350" lvl="0" marL="285750" rtl="0" algn="l">
              <a:lnSpc>
                <a:spcPct val="100000"/>
              </a:lnSpc>
              <a:spcBef>
                <a:spcPts val="480"/>
              </a:spcBef>
              <a:spcAft>
                <a:spcPts val="0"/>
              </a:spcAft>
              <a:buSzPct val="100000"/>
              <a:buNone/>
            </a:pPr>
            <a:r>
              <a:t/>
            </a:r>
            <a:endParaRPr sz="2400"/>
          </a:p>
          <a:p>
            <a:pPr indent="-146050" lvl="0" marL="285750" rtl="0" algn="l">
              <a:lnSpc>
                <a:spcPct val="100000"/>
              </a:lnSpc>
              <a:spcBef>
                <a:spcPts val="440"/>
              </a:spcBef>
              <a:spcAft>
                <a:spcPts val="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ambria"/>
              <a:buNone/>
            </a:pPr>
            <a:r>
              <a:rPr lang="en-US" sz="3600"/>
              <a:t>ABSTRACT</a:t>
            </a:r>
            <a:endParaRPr/>
          </a:p>
        </p:txBody>
      </p:sp>
      <p:sp>
        <p:nvSpPr>
          <p:cNvPr id="254" name="Google Shape;254;p3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0"/>
              </a:spcBef>
              <a:spcAft>
                <a:spcPts val="0"/>
              </a:spcAft>
              <a:buSzPts val="2000"/>
              <a:buNone/>
            </a:pPr>
            <a:r>
              <a:rPr lang="en-US" sz="2000"/>
              <a:t>Port scanning may be defined as a surveillance technique, which is used in order to locate the open ports available on a particular host. Penetration tester or a hacker can use this technique. We can configure the port scanner according to our requirements to get maximum information from the target system. It brute forces by sending synchronized packets through every port in the given range. Instead of making a 3way hand shake with the target IP address it simply sends a reset packet after every successful 2way hand shake. After the scan it completely provides the information about the open, closed and filtered ports on the target IP address. </a:t>
            </a:r>
            <a:r>
              <a:rPr lang="en-US" sz="2000">
                <a:solidFill>
                  <a:srgbClr val="202122"/>
                </a:solidFill>
              </a:rPr>
              <a:t>A port number is a 16-bit unsigned integer, thus ranging from 0 to 65535. </a:t>
            </a:r>
            <a:r>
              <a:rPr lang="en-US" sz="2000"/>
              <a:t>We use multithreading to implement an efficient Port Scanner.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ambria"/>
              <a:buNone/>
            </a:pPr>
            <a:r>
              <a:rPr lang="en-US" sz="3600"/>
              <a:t>Introduction</a:t>
            </a:r>
            <a:endParaRPr/>
          </a:p>
        </p:txBody>
      </p:sp>
      <p:sp>
        <p:nvSpPr>
          <p:cNvPr id="260" name="Google Shape;260;p4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lnSpcReduction="10000"/>
          </a:bodyPr>
          <a:lstStyle/>
          <a:p>
            <a:pPr indent="0" lvl="0" marL="114300" rtl="0" algn="just">
              <a:lnSpc>
                <a:spcPct val="100000"/>
              </a:lnSpc>
              <a:spcBef>
                <a:spcPts val="0"/>
              </a:spcBef>
              <a:spcAft>
                <a:spcPts val="0"/>
              </a:spcAft>
              <a:buSzPts val="2000"/>
              <a:buNone/>
            </a:pPr>
            <a:r>
              <a:rPr lang="en-US" sz="2000"/>
              <a:t>Port scanning is the act of determining which ports on a network are open. Ports on a computer are where information is sent and or received. Port scanning a network or server can tell a user the ports that are open and receiving information and can also give the user information such as the presence of things like firewalls that are in place. A port scan sends a carefully prepared packet to each destination port number. </a:t>
            </a:r>
            <a:endParaRPr/>
          </a:p>
          <a:p>
            <a:pPr indent="0" lvl="0" marL="114300" rtl="0" algn="just">
              <a:lnSpc>
                <a:spcPct val="100000"/>
              </a:lnSpc>
              <a:spcBef>
                <a:spcPts val="400"/>
              </a:spcBef>
              <a:spcAft>
                <a:spcPts val="0"/>
              </a:spcAft>
              <a:buSzPts val="2000"/>
              <a:buNone/>
            </a:pPr>
            <a:r>
              <a:rPr b="1" lang="en-US" sz="2000"/>
              <a:t>Open port: </a:t>
            </a:r>
            <a:r>
              <a:rPr lang="en-US" sz="2000"/>
              <a:t>The remote host sends a response to accept the connection.</a:t>
            </a:r>
            <a:endParaRPr/>
          </a:p>
          <a:p>
            <a:pPr indent="0" lvl="0" marL="114300" rtl="0" algn="just">
              <a:lnSpc>
                <a:spcPct val="100000"/>
              </a:lnSpc>
              <a:spcBef>
                <a:spcPts val="400"/>
              </a:spcBef>
              <a:spcAft>
                <a:spcPts val="0"/>
              </a:spcAft>
              <a:buSzPts val="2000"/>
              <a:buNone/>
            </a:pPr>
            <a:r>
              <a:rPr b="1" lang="en-US" sz="2000"/>
              <a:t>Closed port: </a:t>
            </a:r>
            <a:r>
              <a:rPr lang="en-US" sz="2000"/>
              <a:t>The remote host sends a response indicating the connection is denied.</a:t>
            </a:r>
            <a:endParaRPr/>
          </a:p>
          <a:p>
            <a:pPr indent="0" lvl="0" marL="114300" rtl="0" algn="just">
              <a:lnSpc>
                <a:spcPct val="100000"/>
              </a:lnSpc>
              <a:spcBef>
                <a:spcPts val="400"/>
              </a:spcBef>
              <a:spcAft>
                <a:spcPts val="0"/>
              </a:spcAft>
              <a:buSzPts val="2000"/>
              <a:buNone/>
            </a:pPr>
            <a:r>
              <a:rPr b="1" lang="en-US" sz="2000"/>
              <a:t>Filtered port: </a:t>
            </a:r>
            <a:r>
              <a:rPr lang="en-US" sz="2000"/>
              <a:t>There is no reply from the remote host.</a:t>
            </a:r>
            <a:endParaRPr/>
          </a:p>
          <a:p>
            <a:pPr indent="-228600" lvl="1" marL="640080" rtl="0" algn="just">
              <a:lnSpc>
                <a:spcPct val="100000"/>
              </a:lnSpc>
              <a:spcBef>
                <a:spcPts val="400"/>
              </a:spcBef>
              <a:spcAft>
                <a:spcPts val="0"/>
              </a:spcAft>
              <a:buClr>
                <a:schemeClr val="dk1"/>
              </a:buClr>
              <a:buSzPts val="2000"/>
              <a:buFont typeface="Noto Sans Symbols"/>
              <a:buChar char="⮚"/>
            </a:pPr>
            <a:r>
              <a:rPr lang="en-US"/>
              <a:t>Vanilla</a:t>
            </a:r>
            <a:endParaRPr/>
          </a:p>
          <a:p>
            <a:pPr indent="-228600" lvl="1" marL="640080" rtl="0" algn="just">
              <a:lnSpc>
                <a:spcPct val="100000"/>
              </a:lnSpc>
              <a:spcBef>
                <a:spcPts val="400"/>
              </a:spcBef>
              <a:spcAft>
                <a:spcPts val="0"/>
              </a:spcAft>
              <a:buClr>
                <a:schemeClr val="dk1"/>
              </a:buClr>
              <a:buSzPts val="2000"/>
              <a:buFont typeface="Noto Sans Symbols"/>
              <a:buChar char="⮚"/>
            </a:pPr>
            <a:r>
              <a:rPr lang="en-US"/>
              <a:t>Sweep Scan</a:t>
            </a:r>
            <a:endParaRPr/>
          </a:p>
          <a:p>
            <a:pPr indent="-228600" lvl="1" marL="640080" rtl="0" algn="just">
              <a:lnSpc>
                <a:spcPct val="100000"/>
              </a:lnSpc>
              <a:spcBef>
                <a:spcPts val="400"/>
              </a:spcBef>
              <a:spcAft>
                <a:spcPts val="0"/>
              </a:spcAft>
              <a:buClr>
                <a:schemeClr val="dk1"/>
              </a:buClr>
              <a:buSzPts val="2000"/>
              <a:buFont typeface="Noto Sans Symbols"/>
              <a:buChar char="⮚"/>
            </a:pPr>
            <a:r>
              <a:rPr lang="en-US"/>
              <a:t>SYN Scan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285750" lvl="0" marL="285750" rtl="0" algn="ctr">
              <a:lnSpc>
                <a:spcPct val="100000"/>
              </a:lnSpc>
              <a:spcBef>
                <a:spcPts val="0"/>
              </a:spcBef>
              <a:spcAft>
                <a:spcPts val="0"/>
              </a:spcAft>
              <a:buClr>
                <a:schemeClr val="dk2"/>
              </a:buClr>
              <a:buSzPts val="3600"/>
              <a:buFont typeface="Cambria"/>
              <a:buNone/>
            </a:pPr>
            <a:r>
              <a:rPr lang="en-US" sz="3600"/>
              <a:t>SYSTEM DESIGN</a:t>
            </a:r>
            <a:endParaRPr/>
          </a:p>
        </p:txBody>
      </p:sp>
      <p:pic>
        <p:nvPicPr>
          <p:cNvPr descr="download.png" id="266" name="Google Shape;266;p41"/>
          <p:cNvPicPr preferRelativeResize="0"/>
          <p:nvPr>
            <p:ph idx="1" type="body"/>
          </p:nvPr>
        </p:nvPicPr>
        <p:blipFill rotWithShape="1">
          <a:blip r:embed="rId3">
            <a:alphaModFix/>
          </a:blip>
          <a:srcRect b="0" l="0" r="0" t="0"/>
          <a:stretch/>
        </p:blipFill>
        <p:spPr>
          <a:xfrm>
            <a:off x="1676400" y="1905000"/>
            <a:ext cx="5334001"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en-US" sz="3600"/>
              <a:t>Existing System</a:t>
            </a:r>
            <a:endParaRPr/>
          </a:p>
        </p:txBody>
      </p:sp>
      <p:sp>
        <p:nvSpPr>
          <p:cNvPr id="272" name="Google Shape;272;p4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152400" lvl="0" marL="114300" rtl="0" algn="just">
              <a:lnSpc>
                <a:spcPct val="150000"/>
              </a:lnSpc>
              <a:spcBef>
                <a:spcPts val="0"/>
              </a:spcBef>
              <a:spcAft>
                <a:spcPts val="0"/>
              </a:spcAft>
              <a:buSzPts val="2400"/>
              <a:buChar char="•"/>
            </a:pPr>
            <a:r>
              <a:rPr lang="en-US" sz="2400"/>
              <a:t> The Existing system of Port Scanning follows brute force approach  i.e, it sends synchronized packets through each port in a given range.</a:t>
            </a:r>
            <a:endParaRPr/>
          </a:p>
          <a:p>
            <a:pPr indent="-152400" lvl="0" marL="114300" rtl="0" algn="just">
              <a:lnSpc>
                <a:spcPct val="150000"/>
              </a:lnSpc>
              <a:spcBef>
                <a:spcPts val="480"/>
              </a:spcBef>
              <a:spcAft>
                <a:spcPts val="0"/>
              </a:spcAft>
              <a:buSzPts val="2400"/>
              <a:buChar char="•"/>
            </a:pPr>
            <a:r>
              <a:rPr lang="en-US" sz="2400"/>
              <a:t> Brute force approach takes more time to implement the program.</a:t>
            </a:r>
            <a:endParaRPr/>
          </a:p>
          <a:p>
            <a:pPr indent="0" lvl="0" marL="114300" rtl="0" algn="l">
              <a:spcBef>
                <a:spcPts val="480"/>
              </a:spcBef>
              <a:spcAft>
                <a:spcPts val="0"/>
              </a:spcAft>
              <a:buSzPts val="2400"/>
              <a:buNone/>
            </a:pPr>
            <a:r>
              <a:t/>
            </a:r>
            <a:endParaRPr sz="2400">
              <a:latin typeface="Times New Roman"/>
              <a:ea typeface="Times New Roman"/>
              <a:cs typeface="Times New Roman"/>
              <a:sym typeface="Times New Roman"/>
            </a:endParaRPr>
          </a:p>
          <a:p>
            <a:pPr indent="0" lvl="0" marL="114300" rtl="0" algn="l">
              <a:spcBef>
                <a:spcPts val="48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en-US" sz="3600"/>
              <a:t>Proposed System</a:t>
            </a:r>
            <a:endParaRPr/>
          </a:p>
        </p:txBody>
      </p:sp>
      <p:sp>
        <p:nvSpPr>
          <p:cNvPr id="278" name="Google Shape;278;p4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152400" lvl="0" marL="114300" rtl="0" algn="just">
              <a:lnSpc>
                <a:spcPct val="150000"/>
              </a:lnSpc>
              <a:spcBef>
                <a:spcPts val="0"/>
              </a:spcBef>
              <a:spcAft>
                <a:spcPts val="0"/>
              </a:spcAft>
              <a:buSzPts val="2400"/>
              <a:buChar char="•"/>
            </a:pPr>
            <a:r>
              <a:rPr lang="en-US" sz="2400"/>
              <a:t> </a:t>
            </a:r>
            <a:r>
              <a:rPr b="0" i="0" lang="en-US" sz="2400">
                <a:solidFill>
                  <a:srgbClr val="333333"/>
                </a:solidFill>
              </a:rPr>
              <a:t>The proposed application creates threads which attempt to connect to the supplied ip address and using the range of port numbers supplied. </a:t>
            </a:r>
            <a:endParaRPr/>
          </a:p>
          <a:p>
            <a:pPr indent="-152400" lvl="0" marL="114300" rtl="0" algn="just">
              <a:lnSpc>
                <a:spcPct val="150000"/>
              </a:lnSpc>
              <a:spcBef>
                <a:spcPts val="480"/>
              </a:spcBef>
              <a:spcAft>
                <a:spcPts val="0"/>
              </a:spcAft>
              <a:buSzPts val="2400"/>
              <a:buChar char="•"/>
            </a:pPr>
            <a:r>
              <a:rPr b="0" i="0" lang="en-US" sz="2400">
                <a:solidFill>
                  <a:srgbClr val="333333"/>
                </a:solidFill>
              </a:rPr>
              <a:t>In this approach the effects of connection timeouts is minimized and the application can process a range of port.</a:t>
            </a:r>
            <a:endParaRPr/>
          </a:p>
          <a:p>
            <a:pPr indent="-88900" lvl="0" marL="342900" rtl="0" algn="just">
              <a:lnSpc>
                <a:spcPct val="150000"/>
              </a:lnSpc>
              <a:spcBef>
                <a:spcPts val="440"/>
              </a:spcBef>
              <a:spcAft>
                <a:spcPts val="0"/>
              </a:spcAft>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533400" y="685800"/>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br>
              <a:rPr lang="en-US" sz="3600"/>
            </a:br>
            <a:r>
              <a:rPr lang="en-US" sz="3600"/>
              <a:t> </a:t>
            </a:r>
            <a:br>
              <a:rPr lang="en-US" sz="3600"/>
            </a:br>
            <a:r>
              <a:rPr lang="en-US" sz="3600"/>
              <a:t>Hardware Requirements </a:t>
            </a:r>
            <a:br>
              <a:rPr lang="en-US" sz="3600"/>
            </a:br>
            <a:br>
              <a:rPr lang="en-US" sz="3600"/>
            </a:br>
            <a:br>
              <a:rPr lang="en-US" sz="3600"/>
            </a:br>
            <a:endParaRPr sz="3600"/>
          </a:p>
        </p:txBody>
      </p:sp>
      <p:sp>
        <p:nvSpPr>
          <p:cNvPr id="284" name="Google Shape;284;p44"/>
          <p:cNvSpPr txBox="1"/>
          <p:nvPr>
            <p:ph idx="1" type="body"/>
          </p:nvPr>
        </p:nvSpPr>
        <p:spPr>
          <a:xfrm>
            <a:off x="5334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None/>
            </a:pPr>
            <a:r>
              <a:rPr lang="en-US" sz="2800"/>
              <a:t>Minimum requirements:</a:t>
            </a:r>
            <a:endParaRPr/>
          </a:p>
          <a:p>
            <a:pPr indent="-228600" lvl="0" marL="342900" rtl="0" algn="l">
              <a:spcBef>
                <a:spcPts val="560"/>
              </a:spcBef>
              <a:spcAft>
                <a:spcPts val="0"/>
              </a:spcAft>
              <a:buSzPts val="2800"/>
              <a:buChar char="•"/>
            </a:pPr>
            <a:r>
              <a:rPr lang="en-US" sz="2800"/>
              <a:t>2 gb RAM</a:t>
            </a:r>
            <a:endParaRPr/>
          </a:p>
          <a:p>
            <a:pPr indent="-228600" lvl="0" marL="342900" rtl="0" algn="l">
              <a:spcBef>
                <a:spcPts val="560"/>
              </a:spcBef>
              <a:spcAft>
                <a:spcPts val="0"/>
              </a:spcAft>
              <a:buSzPts val="2800"/>
              <a:buChar char="•"/>
            </a:pPr>
            <a:r>
              <a:rPr lang="en-US" sz="2800"/>
              <a:t>Intel IX processor or equivalent</a:t>
            </a:r>
            <a:endParaRPr/>
          </a:p>
          <a:p>
            <a:pPr indent="-228600" lvl="0" marL="342900" rtl="0" algn="l">
              <a:spcBef>
                <a:spcPts val="560"/>
              </a:spcBef>
              <a:spcAft>
                <a:spcPts val="0"/>
              </a:spcAft>
              <a:buSzPts val="2800"/>
              <a:buChar char="•"/>
            </a:pPr>
            <a:r>
              <a:rPr lang="en-US" sz="2800"/>
              <a:t>4 gb space</a:t>
            </a:r>
            <a:endParaRPr/>
          </a:p>
          <a:p>
            <a:pPr indent="-228600" lvl="0" marL="342900" rtl="0" algn="l">
              <a:spcBef>
                <a:spcPts val="560"/>
              </a:spcBef>
              <a:spcAft>
                <a:spcPts val="0"/>
              </a:spcAft>
              <a:buSzPts val="2800"/>
              <a:buNone/>
            </a:pPr>
            <a:r>
              <a:rPr lang="en-US" sz="2800"/>
              <a:t>Compatible requirements</a:t>
            </a:r>
            <a:endParaRPr/>
          </a:p>
          <a:p>
            <a:pPr indent="-228600" lvl="0" marL="342900" rtl="0" algn="l">
              <a:spcBef>
                <a:spcPts val="560"/>
              </a:spcBef>
              <a:spcAft>
                <a:spcPts val="0"/>
              </a:spcAft>
              <a:buSzPts val="2800"/>
              <a:buChar char="•"/>
            </a:pPr>
            <a:r>
              <a:rPr lang="en-US" sz="2800"/>
              <a:t>8gb RAM</a:t>
            </a:r>
            <a:endParaRPr/>
          </a:p>
          <a:p>
            <a:pPr indent="-228600" lvl="0" marL="342900" rtl="0" algn="l">
              <a:spcBef>
                <a:spcPts val="560"/>
              </a:spcBef>
              <a:spcAft>
                <a:spcPts val="0"/>
              </a:spcAft>
              <a:buSzPts val="2800"/>
              <a:buChar char="•"/>
            </a:pPr>
            <a:r>
              <a:rPr lang="en-US" sz="2800"/>
              <a:t>6</a:t>
            </a:r>
            <a:r>
              <a:rPr baseline="30000" lang="en-US" sz="2800"/>
              <a:t>th</a:t>
            </a:r>
            <a:r>
              <a:rPr lang="en-US" sz="2800"/>
              <a:t> gen intel IX processor or equivalent</a:t>
            </a:r>
            <a:endParaRPr/>
          </a:p>
          <a:p>
            <a:pPr indent="-228600" lvl="0" marL="342900" rtl="0" algn="l">
              <a:spcBef>
                <a:spcPts val="560"/>
              </a:spcBef>
              <a:spcAft>
                <a:spcPts val="0"/>
              </a:spcAft>
              <a:buSzPts val="2800"/>
              <a:buChar char="•"/>
            </a:pPr>
            <a:r>
              <a:rPr lang="en-US" sz="2800"/>
              <a:t>10 gb free space</a:t>
            </a:r>
            <a:endParaRPr/>
          </a:p>
          <a:p>
            <a:pPr indent="-50800" lvl="0" marL="342900" rtl="0" algn="l">
              <a:spcBef>
                <a:spcPts val="560"/>
              </a:spcBef>
              <a:spcAft>
                <a:spcPts val="0"/>
              </a:spcAft>
              <a:buSzPts val="2800"/>
              <a:buNone/>
            </a:pPr>
            <a:r>
              <a:t/>
            </a:r>
            <a:endParaRPr sz="2800"/>
          </a:p>
          <a:p>
            <a:pPr indent="-228600" lvl="0" marL="342900" rtl="0" algn="l">
              <a:spcBef>
                <a:spcPts val="560"/>
              </a:spcBef>
              <a:spcAft>
                <a:spcPts val="0"/>
              </a:spcAft>
              <a:buSzPts val="2800"/>
              <a:buNone/>
            </a:pPr>
            <a:r>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en-US" sz="3600"/>
              <a:t>Software Requirements </a:t>
            </a:r>
            <a:endParaRPr/>
          </a:p>
        </p:txBody>
      </p:sp>
      <p:sp>
        <p:nvSpPr>
          <p:cNvPr id="290" name="Google Shape;290;p4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50000"/>
              </a:lnSpc>
              <a:spcBef>
                <a:spcPts val="0"/>
              </a:spcBef>
              <a:spcAft>
                <a:spcPts val="0"/>
              </a:spcAft>
              <a:buSzPts val="2400"/>
              <a:buChar char="•"/>
            </a:pPr>
            <a:r>
              <a:rPr lang="en-US" sz="2400"/>
              <a:t>Python2.5 or above</a:t>
            </a:r>
            <a:endParaRPr/>
          </a:p>
          <a:p>
            <a:pPr indent="-228600" lvl="0" marL="342900" rtl="0" algn="l">
              <a:lnSpc>
                <a:spcPct val="150000"/>
              </a:lnSpc>
              <a:spcBef>
                <a:spcPts val="480"/>
              </a:spcBef>
              <a:spcAft>
                <a:spcPts val="0"/>
              </a:spcAft>
              <a:buSzPts val="2400"/>
              <a:buChar char="•"/>
            </a:pPr>
            <a:r>
              <a:rPr lang="en-US" sz="2400"/>
              <a:t>open Source language that is python and is used. We can also use in Linux operating system.</a:t>
            </a:r>
            <a:endParaRPr/>
          </a:p>
          <a:p>
            <a:pPr indent="-228600" lvl="0" marL="342900" rtl="0" algn="l">
              <a:lnSpc>
                <a:spcPct val="150000"/>
              </a:lnSpc>
              <a:spcBef>
                <a:spcPts val="480"/>
              </a:spcBef>
              <a:spcAft>
                <a:spcPts val="0"/>
              </a:spcAft>
              <a:buSzPts val="2400"/>
              <a:buChar char="•"/>
            </a:pPr>
            <a:r>
              <a:rPr lang="en-US" sz="2400"/>
              <a:t>Socket module in python programming</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djacency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