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64" r:id="rId6"/>
    <p:sldId id="267" r:id="rId7"/>
    <p:sldId id="268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tna manoj" initials="cm" lastIdx="1" clrIdx="0">
    <p:extLst>
      <p:ext uri="{19B8F6BF-5375-455C-9EA6-DF929625EA0E}">
        <p15:presenceInfo xmlns:p15="http://schemas.microsoft.com/office/powerpoint/2012/main" userId="a8cab5246a01d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ykins\Desktop\WeCloud%20Data\Python\Week%203\amzn_pric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Change in sentiment Vs</a:t>
            </a:r>
          </a:p>
          <a:p>
            <a:pPr>
              <a:defRPr/>
            </a:pPr>
            <a:r>
              <a:rPr lang="en-GB"/>
              <a:t>Change in stock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Change in stock price</c:v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Sheet1!$L$1142:$L$1260</c:f>
              <c:numCache>
                <c:formatCode>m/d/yyyy</c:formatCode>
                <c:ptCount val="119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43851</c:v>
                </c:pt>
                <c:pt idx="13">
                  <c:v>43852</c:v>
                </c:pt>
                <c:pt idx="14">
                  <c:v>43853</c:v>
                </c:pt>
                <c:pt idx="15">
                  <c:v>43854</c:v>
                </c:pt>
                <c:pt idx="16">
                  <c:v>43857</c:v>
                </c:pt>
                <c:pt idx="17">
                  <c:v>43858</c:v>
                </c:pt>
                <c:pt idx="18">
                  <c:v>43859</c:v>
                </c:pt>
                <c:pt idx="19">
                  <c:v>43860</c:v>
                </c:pt>
                <c:pt idx="20">
                  <c:v>43861</c:v>
                </c:pt>
                <c:pt idx="21">
                  <c:v>43864</c:v>
                </c:pt>
                <c:pt idx="22">
                  <c:v>43865</c:v>
                </c:pt>
                <c:pt idx="23">
                  <c:v>43866</c:v>
                </c:pt>
                <c:pt idx="24">
                  <c:v>43867</c:v>
                </c:pt>
                <c:pt idx="25">
                  <c:v>43868</c:v>
                </c:pt>
                <c:pt idx="26">
                  <c:v>43871</c:v>
                </c:pt>
                <c:pt idx="27">
                  <c:v>43872</c:v>
                </c:pt>
                <c:pt idx="28">
                  <c:v>43873</c:v>
                </c:pt>
                <c:pt idx="29">
                  <c:v>43874</c:v>
                </c:pt>
                <c:pt idx="30">
                  <c:v>43875</c:v>
                </c:pt>
                <c:pt idx="31">
                  <c:v>43879</c:v>
                </c:pt>
                <c:pt idx="32">
                  <c:v>43880</c:v>
                </c:pt>
                <c:pt idx="33">
                  <c:v>43881</c:v>
                </c:pt>
                <c:pt idx="34">
                  <c:v>43882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43899</c:v>
                </c:pt>
                <c:pt idx="46">
                  <c:v>43900</c:v>
                </c:pt>
                <c:pt idx="47">
                  <c:v>43901</c:v>
                </c:pt>
                <c:pt idx="48">
                  <c:v>43902</c:v>
                </c:pt>
                <c:pt idx="49">
                  <c:v>43903</c:v>
                </c:pt>
                <c:pt idx="50">
                  <c:v>43906</c:v>
                </c:pt>
                <c:pt idx="51">
                  <c:v>43907</c:v>
                </c:pt>
                <c:pt idx="52">
                  <c:v>43908</c:v>
                </c:pt>
                <c:pt idx="53">
                  <c:v>43909</c:v>
                </c:pt>
                <c:pt idx="54">
                  <c:v>43910</c:v>
                </c:pt>
                <c:pt idx="55">
                  <c:v>43913</c:v>
                </c:pt>
                <c:pt idx="56">
                  <c:v>43914</c:v>
                </c:pt>
                <c:pt idx="57">
                  <c:v>43915</c:v>
                </c:pt>
                <c:pt idx="58">
                  <c:v>43916</c:v>
                </c:pt>
                <c:pt idx="59">
                  <c:v>43917</c:v>
                </c:pt>
                <c:pt idx="60">
                  <c:v>43920</c:v>
                </c:pt>
                <c:pt idx="61">
                  <c:v>43921</c:v>
                </c:pt>
                <c:pt idx="62">
                  <c:v>43922</c:v>
                </c:pt>
                <c:pt idx="63">
                  <c:v>43923</c:v>
                </c:pt>
                <c:pt idx="64">
                  <c:v>43924</c:v>
                </c:pt>
                <c:pt idx="65">
                  <c:v>43927</c:v>
                </c:pt>
                <c:pt idx="66">
                  <c:v>43928</c:v>
                </c:pt>
                <c:pt idx="67">
                  <c:v>43929</c:v>
                </c:pt>
                <c:pt idx="68">
                  <c:v>43930</c:v>
                </c:pt>
                <c:pt idx="69">
                  <c:v>43934</c:v>
                </c:pt>
                <c:pt idx="70">
                  <c:v>43935</c:v>
                </c:pt>
                <c:pt idx="71">
                  <c:v>43936</c:v>
                </c:pt>
                <c:pt idx="72">
                  <c:v>43937</c:v>
                </c:pt>
                <c:pt idx="73">
                  <c:v>43938</c:v>
                </c:pt>
                <c:pt idx="74">
                  <c:v>43941</c:v>
                </c:pt>
                <c:pt idx="75">
                  <c:v>43942</c:v>
                </c:pt>
                <c:pt idx="76">
                  <c:v>43943</c:v>
                </c:pt>
                <c:pt idx="77">
                  <c:v>43944</c:v>
                </c:pt>
                <c:pt idx="78">
                  <c:v>43945</c:v>
                </c:pt>
                <c:pt idx="79">
                  <c:v>43948</c:v>
                </c:pt>
                <c:pt idx="80">
                  <c:v>43949</c:v>
                </c:pt>
                <c:pt idx="81">
                  <c:v>43950</c:v>
                </c:pt>
                <c:pt idx="82">
                  <c:v>43951</c:v>
                </c:pt>
                <c:pt idx="83">
                  <c:v>43952</c:v>
                </c:pt>
                <c:pt idx="84">
                  <c:v>43955</c:v>
                </c:pt>
                <c:pt idx="85">
                  <c:v>43956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43977</c:v>
                </c:pt>
                <c:pt idx="100">
                  <c:v>43978</c:v>
                </c:pt>
                <c:pt idx="101">
                  <c:v>43979</c:v>
                </c:pt>
                <c:pt idx="102">
                  <c:v>43980</c:v>
                </c:pt>
                <c:pt idx="103">
                  <c:v>43983</c:v>
                </c:pt>
                <c:pt idx="104">
                  <c:v>43984</c:v>
                </c:pt>
                <c:pt idx="105">
                  <c:v>43985</c:v>
                </c:pt>
                <c:pt idx="106">
                  <c:v>43986</c:v>
                </c:pt>
                <c:pt idx="107">
                  <c:v>43987</c:v>
                </c:pt>
                <c:pt idx="108">
                  <c:v>43990</c:v>
                </c:pt>
                <c:pt idx="109">
                  <c:v>43991</c:v>
                </c:pt>
                <c:pt idx="110">
                  <c:v>43992</c:v>
                </c:pt>
                <c:pt idx="111">
                  <c:v>43993</c:v>
                </c:pt>
                <c:pt idx="112">
                  <c:v>43994</c:v>
                </c:pt>
                <c:pt idx="113">
                  <c:v>43997</c:v>
                </c:pt>
                <c:pt idx="114">
                  <c:v>43998</c:v>
                </c:pt>
                <c:pt idx="115">
                  <c:v>43999</c:v>
                </c:pt>
                <c:pt idx="116">
                  <c:v>44000</c:v>
                </c:pt>
                <c:pt idx="117">
                  <c:v>44001</c:v>
                </c:pt>
                <c:pt idx="118">
                  <c:v>44004</c:v>
                </c:pt>
              </c:numCache>
            </c:numRef>
          </c:cat>
          <c:val>
            <c:numRef>
              <c:f>Sheet1!$M$1142:$M$1260</c:f>
              <c:numCache>
                <c:formatCode>0.00</c:formatCode>
                <c:ptCount val="119"/>
                <c:pt idx="0">
                  <c:v>425.57233403377654</c:v>
                </c:pt>
                <c:pt idx="1">
                  <c:v>420.40629006045776</c:v>
                </c:pt>
                <c:pt idx="2">
                  <c:v>426.66428567152519</c:v>
                </c:pt>
                <c:pt idx="3">
                  <c:v>427.55667789763771</c:v>
                </c:pt>
                <c:pt idx="4">
                  <c:v>424.21803480387678</c:v>
                </c:pt>
                <c:pt idx="5">
                  <c:v>426.25397242660239</c:v>
                </c:pt>
                <c:pt idx="6">
                  <c:v>422.24266827154725</c:v>
                </c:pt>
                <c:pt idx="7">
                  <c:v>424.06782470611205</c:v>
                </c:pt>
                <c:pt idx="8">
                  <c:v>419.16634519084312</c:v>
                </c:pt>
                <c:pt idx="9">
                  <c:v>417.5026484338822</c:v>
                </c:pt>
                <c:pt idx="10">
                  <c:v>421.07221756255257</c:v>
                </c:pt>
                <c:pt idx="11">
                  <c:v>418.10803220045506</c:v>
                </c:pt>
                <c:pt idx="12">
                  <c:v>424.22476791463561</c:v>
                </c:pt>
                <c:pt idx="13">
                  <c:v>423.20679910327283</c:v>
                </c:pt>
                <c:pt idx="14">
                  <c:v>422.56104357858044</c:v>
                </c:pt>
                <c:pt idx="15">
                  <c:v>417.41744360675142</c:v>
                </c:pt>
                <c:pt idx="16">
                  <c:v>409.95089732843695</c:v>
                </c:pt>
                <c:pt idx="17">
                  <c:v>415.5362321024304</c:v>
                </c:pt>
                <c:pt idx="18">
                  <c:v>416.60127842779752</c:v>
                </c:pt>
                <c:pt idx="19">
                  <c:v>419.44440367372511</c:v>
                </c:pt>
                <c:pt idx="20">
                  <c:v>450.39575238000447</c:v>
                </c:pt>
                <c:pt idx="21">
                  <c:v>449.38227223440748</c:v>
                </c:pt>
                <c:pt idx="22">
                  <c:v>459.57756181927016</c:v>
                </c:pt>
                <c:pt idx="23">
                  <c:v>457.38021945290893</c:v>
                </c:pt>
                <c:pt idx="24">
                  <c:v>459.70313818030013</c:v>
                </c:pt>
                <c:pt idx="25">
                  <c:v>466.2167482727599</c:v>
                </c:pt>
                <c:pt idx="26">
                  <c:v>478.46587588210377</c:v>
                </c:pt>
                <c:pt idx="27">
                  <c:v>482.25298711300826</c:v>
                </c:pt>
                <c:pt idx="28">
                  <c:v>484.31580269324144</c:v>
                </c:pt>
                <c:pt idx="29">
                  <c:v>482.04447750049439</c:v>
                </c:pt>
                <c:pt idx="30">
                  <c:v>478.68117331512468</c:v>
                </c:pt>
                <c:pt idx="31">
                  <c:v>483.344911395883</c:v>
                </c:pt>
                <c:pt idx="32">
                  <c:v>486.60732744248531</c:v>
                </c:pt>
                <c:pt idx="33">
                  <c:v>482.76870474155874</c:v>
                </c:pt>
                <c:pt idx="34">
                  <c:v>469.95897172490515</c:v>
                </c:pt>
                <c:pt idx="35">
                  <c:v>450.52357318602759</c:v>
                </c:pt>
                <c:pt idx="36">
                  <c:v>442.32831100088299</c:v>
                </c:pt>
                <c:pt idx="37">
                  <c:v>443.86421453091515</c:v>
                </c:pt>
                <c:pt idx="38">
                  <c:v>422.49828275293953</c:v>
                </c:pt>
                <c:pt idx="39">
                  <c:v>422.37495061268231</c:v>
                </c:pt>
                <c:pt idx="40">
                  <c:v>438.11520321341897</c:v>
                </c:pt>
                <c:pt idx="41">
                  <c:v>428.03426821306164</c:v>
                </c:pt>
                <c:pt idx="42">
                  <c:v>443.02114403957972</c:v>
                </c:pt>
                <c:pt idx="43">
                  <c:v>431.40654995418328</c:v>
                </c:pt>
                <c:pt idx="44">
                  <c:v>426.26292262748029</c:v>
                </c:pt>
                <c:pt idx="45">
                  <c:v>403.73327325126888</c:v>
                </c:pt>
                <c:pt idx="46">
                  <c:v>424.18439615651619</c:v>
                </c:pt>
                <c:pt idx="47">
                  <c:v>408.27373390151797</c:v>
                </c:pt>
                <c:pt idx="48">
                  <c:v>375.92995865221241</c:v>
                </c:pt>
                <c:pt idx="49">
                  <c:v>400.23319805899825</c:v>
                </c:pt>
                <c:pt idx="50">
                  <c:v>378.74168969577238</c:v>
                </c:pt>
                <c:pt idx="51">
                  <c:v>405.35438160843182</c:v>
                </c:pt>
                <c:pt idx="52">
                  <c:v>410.32311061510751</c:v>
                </c:pt>
                <c:pt idx="53">
                  <c:v>421.74266153372798</c:v>
                </c:pt>
                <c:pt idx="54">
                  <c:v>413.93080728112466</c:v>
                </c:pt>
                <c:pt idx="55">
                  <c:v>426.65306367078045</c:v>
                </c:pt>
                <c:pt idx="56">
                  <c:v>435.00975795443475</c:v>
                </c:pt>
                <c:pt idx="57">
                  <c:v>422.84356337235454</c:v>
                </c:pt>
                <c:pt idx="58">
                  <c:v>438.46051118770811</c:v>
                </c:pt>
                <c:pt idx="59">
                  <c:v>426.04094679344888</c:v>
                </c:pt>
                <c:pt idx="60">
                  <c:v>440.35740600366574</c:v>
                </c:pt>
                <c:pt idx="61">
                  <c:v>437.16675591755057</c:v>
                </c:pt>
                <c:pt idx="62">
                  <c:v>427.74501530852928</c:v>
                </c:pt>
                <c:pt idx="63">
                  <c:v>430.24058813517502</c:v>
                </c:pt>
                <c:pt idx="64">
                  <c:v>427.49613416211605</c:v>
                </c:pt>
                <c:pt idx="65">
                  <c:v>447.90017955335907</c:v>
                </c:pt>
                <c:pt idx="66">
                  <c:v>451.0415079046972</c:v>
                </c:pt>
                <c:pt idx="67">
                  <c:v>458.08203004735793</c:v>
                </c:pt>
                <c:pt idx="68">
                  <c:v>458.02821942259482</c:v>
                </c:pt>
                <c:pt idx="69">
                  <c:v>486.30466280196316</c:v>
                </c:pt>
                <c:pt idx="70">
                  <c:v>511.9666627495406</c:v>
                </c:pt>
                <c:pt idx="71">
                  <c:v>517.42863825262316</c:v>
                </c:pt>
                <c:pt idx="72">
                  <c:v>539.96502051537323</c:v>
                </c:pt>
                <c:pt idx="73">
                  <c:v>532.52316268354161</c:v>
                </c:pt>
                <c:pt idx="74">
                  <c:v>536.69592606776018</c:v>
                </c:pt>
                <c:pt idx="75">
                  <c:v>522.01174223663872</c:v>
                </c:pt>
                <c:pt idx="76">
                  <c:v>529.94238502976509</c:v>
                </c:pt>
                <c:pt idx="77">
                  <c:v>538.00533751890055</c:v>
                </c:pt>
                <c:pt idx="78">
                  <c:v>540.42019440840158</c:v>
                </c:pt>
                <c:pt idx="79">
                  <c:v>532.74738296256623</c:v>
                </c:pt>
                <c:pt idx="80">
                  <c:v>518.86368077454176</c:v>
                </c:pt>
                <c:pt idx="81">
                  <c:v>532.00968949998423</c:v>
                </c:pt>
                <c:pt idx="82">
                  <c:v>554.72097030698183</c:v>
                </c:pt>
                <c:pt idx="83">
                  <c:v>512.57653540609965</c:v>
                </c:pt>
                <c:pt idx="84">
                  <c:v>519.29192177609423</c:v>
                </c:pt>
                <c:pt idx="85">
                  <c:v>519.69777371012526</c:v>
                </c:pt>
                <c:pt idx="86">
                  <c:v>527.20017550169916</c:v>
                </c:pt>
                <c:pt idx="87">
                  <c:v>530.86619881311924</c:v>
                </c:pt>
                <c:pt idx="88">
                  <c:v>533.55684216141503</c:v>
                </c:pt>
                <c:pt idx="89">
                  <c:v>540.14665217037953</c:v>
                </c:pt>
                <c:pt idx="90">
                  <c:v>528.4759756603529</c:v>
                </c:pt>
                <c:pt idx="91">
                  <c:v>530.93566561886519</c:v>
                </c:pt>
                <c:pt idx="92">
                  <c:v>535.62863552162014</c:v>
                </c:pt>
                <c:pt idx="93">
                  <c:v>540.32155049040682</c:v>
                </c:pt>
                <c:pt idx="94">
                  <c:v>544.01669642854779</c:v>
                </c:pt>
                <c:pt idx="95">
                  <c:v>549.18947351262545</c:v>
                </c:pt>
                <c:pt idx="96">
                  <c:v>560.08879055783541</c:v>
                </c:pt>
                <c:pt idx="97">
                  <c:v>548.60872325856701</c:v>
                </c:pt>
                <c:pt idx="98">
                  <c:v>546.39788731581416</c:v>
                </c:pt>
                <c:pt idx="99">
                  <c:v>543.03014895020647</c:v>
                </c:pt>
                <c:pt idx="100">
                  <c:v>540.45829436665406</c:v>
                </c:pt>
                <c:pt idx="101">
                  <c:v>538.37533393967226</c:v>
                </c:pt>
                <c:pt idx="102">
                  <c:v>547.62890911520481</c:v>
                </c:pt>
                <c:pt idx="103">
                  <c:v>554.05728702565978</c:v>
                </c:pt>
                <c:pt idx="104">
                  <c:v>554.36444033194812</c:v>
                </c:pt>
                <c:pt idx="105">
                  <c:v>555.70751756110303</c:v>
                </c:pt>
                <c:pt idx="106">
                  <c:v>551.71644054163892</c:v>
                </c:pt>
                <c:pt idx="107">
                  <c:v>556.73895281820376</c:v>
                </c:pt>
                <c:pt idx="108">
                  <c:v>565.94545070395236</c:v>
                </c:pt>
                <c:pt idx="109">
                  <c:v>583.16557889561886</c:v>
                </c:pt>
                <c:pt idx="110">
                  <c:v>593.61196671701384</c:v>
                </c:pt>
                <c:pt idx="111">
                  <c:v>573.5464961893008</c:v>
                </c:pt>
                <c:pt idx="112">
                  <c:v>570.64509900771827</c:v>
                </c:pt>
                <c:pt idx="113">
                  <c:v>576.84701219415547</c:v>
                </c:pt>
                <c:pt idx="114">
                  <c:v>586.39657360919978</c:v>
                </c:pt>
                <c:pt idx="115">
                  <c:v>592.16126801411235</c:v>
                </c:pt>
                <c:pt idx="116">
                  <c:v>595.07613164143288</c:v>
                </c:pt>
                <c:pt idx="117">
                  <c:v>599.79149083592961</c:v>
                </c:pt>
                <c:pt idx="118">
                  <c:v>608.49349286965253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91-4BB3-A610-A1D2C7F2E49F}"/>
            </c:ext>
          </c:extLst>
        </c:ser>
        <c:ser>
          <c:idx val="1"/>
          <c:order val="1"/>
          <c:tx>
            <c:v>Change in Sentiment</c:v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Sheet1!$L$1142:$L$1260</c:f>
              <c:numCache>
                <c:formatCode>m/d/yyyy</c:formatCode>
                <c:ptCount val="119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43851</c:v>
                </c:pt>
                <c:pt idx="13">
                  <c:v>43852</c:v>
                </c:pt>
                <c:pt idx="14">
                  <c:v>43853</c:v>
                </c:pt>
                <c:pt idx="15">
                  <c:v>43854</c:v>
                </c:pt>
                <c:pt idx="16">
                  <c:v>43857</c:v>
                </c:pt>
                <c:pt idx="17">
                  <c:v>43858</c:v>
                </c:pt>
                <c:pt idx="18">
                  <c:v>43859</c:v>
                </c:pt>
                <c:pt idx="19">
                  <c:v>43860</c:v>
                </c:pt>
                <c:pt idx="20">
                  <c:v>43861</c:v>
                </c:pt>
                <c:pt idx="21">
                  <c:v>43864</c:v>
                </c:pt>
                <c:pt idx="22">
                  <c:v>43865</c:v>
                </c:pt>
                <c:pt idx="23">
                  <c:v>43866</c:v>
                </c:pt>
                <c:pt idx="24">
                  <c:v>43867</c:v>
                </c:pt>
                <c:pt idx="25">
                  <c:v>43868</c:v>
                </c:pt>
                <c:pt idx="26">
                  <c:v>43871</c:v>
                </c:pt>
                <c:pt idx="27">
                  <c:v>43872</c:v>
                </c:pt>
                <c:pt idx="28">
                  <c:v>43873</c:v>
                </c:pt>
                <c:pt idx="29">
                  <c:v>43874</c:v>
                </c:pt>
                <c:pt idx="30">
                  <c:v>43875</c:v>
                </c:pt>
                <c:pt idx="31">
                  <c:v>43879</c:v>
                </c:pt>
                <c:pt idx="32">
                  <c:v>43880</c:v>
                </c:pt>
                <c:pt idx="33">
                  <c:v>43881</c:v>
                </c:pt>
                <c:pt idx="34">
                  <c:v>43882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43892</c:v>
                </c:pt>
                <c:pt idx="41">
                  <c:v>43893</c:v>
                </c:pt>
                <c:pt idx="42">
                  <c:v>43894</c:v>
                </c:pt>
                <c:pt idx="43">
                  <c:v>43895</c:v>
                </c:pt>
                <c:pt idx="44">
                  <c:v>43896</c:v>
                </c:pt>
                <c:pt idx="45">
                  <c:v>43899</c:v>
                </c:pt>
                <c:pt idx="46">
                  <c:v>43900</c:v>
                </c:pt>
                <c:pt idx="47">
                  <c:v>43901</c:v>
                </c:pt>
                <c:pt idx="48">
                  <c:v>43902</c:v>
                </c:pt>
                <c:pt idx="49">
                  <c:v>43903</c:v>
                </c:pt>
                <c:pt idx="50">
                  <c:v>43906</c:v>
                </c:pt>
                <c:pt idx="51">
                  <c:v>43907</c:v>
                </c:pt>
                <c:pt idx="52">
                  <c:v>43908</c:v>
                </c:pt>
                <c:pt idx="53">
                  <c:v>43909</c:v>
                </c:pt>
                <c:pt idx="54">
                  <c:v>43910</c:v>
                </c:pt>
                <c:pt idx="55">
                  <c:v>43913</c:v>
                </c:pt>
                <c:pt idx="56">
                  <c:v>43914</c:v>
                </c:pt>
                <c:pt idx="57">
                  <c:v>43915</c:v>
                </c:pt>
                <c:pt idx="58">
                  <c:v>43916</c:v>
                </c:pt>
                <c:pt idx="59">
                  <c:v>43917</c:v>
                </c:pt>
                <c:pt idx="60">
                  <c:v>43920</c:v>
                </c:pt>
                <c:pt idx="61">
                  <c:v>43921</c:v>
                </c:pt>
                <c:pt idx="62">
                  <c:v>43922</c:v>
                </c:pt>
                <c:pt idx="63">
                  <c:v>43923</c:v>
                </c:pt>
                <c:pt idx="64">
                  <c:v>43924</c:v>
                </c:pt>
                <c:pt idx="65">
                  <c:v>43927</c:v>
                </c:pt>
                <c:pt idx="66">
                  <c:v>43928</c:v>
                </c:pt>
                <c:pt idx="67">
                  <c:v>43929</c:v>
                </c:pt>
                <c:pt idx="68">
                  <c:v>43930</c:v>
                </c:pt>
                <c:pt idx="69">
                  <c:v>43934</c:v>
                </c:pt>
                <c:pt idx="70">
                  <c:v>43935</c:v>
                </c:pt>
                <c:pt idx="71">
                  <c:v>43936</c:v>
                </c:pt>
                <c:pt idx="72">
                  <c:v>43937</c:v>
                </c:pt>
                <c:pt idx="73">
                  <c:v>43938</c:v>
                </c:pt>
                <c:pt idx="74">
                  <c:v>43941</c:v>
                </c:pt>
                <c:pt idx="75">
                  <c:v>43942</c:v>
                </c:pt>
                <c:pt idx="76">
                  <c:v>43943</c:v>
                </c:pt>
                <c:pt idx="77">
                  <c:v>43944</c:v>
                </c:pt>
                <c:pt idx="78">
                  <c:v>43945</c:v>
                </c:pt>
                <c:pt idx="79">
                  <c:v>43948</c:v>
                </c:pt>
                <c:pt idx="80">
                  <c:v>43949</c:v>
                </c:pt>
                <c:pt idx="81">
                  <c:v>43950</c:v>
                </c:pt>
                <c:pt idx="82">
                  <c:v>43951</c:v>
                </c:pt>
                <c:pt idx="83">
                  <c:v>43952</c:v>
                </c:pt>
                <c:pt idx="84">
                  <c:v>43955</c:v>
                </c:pt>
                <c:pt idx="85">
                  <c:v>43956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43977</c:v>
                </c:pt>
                <c:pt idx="100">
                  <c:v>43978</c:v>
                </c:pt>
                <c:pt idx="101">
                  <c:v>43979</c:v>
                </c:pt>
                <c:pt idx="102">
                  <c:v>43980</c:v>
                </c:pt>
                <c:pt idx="103">
                  <c:v>43983</c:v>
                </c:pt>
                <c:pt idx="104">
                  <c:v>43984</c:v>
                </c:pt>
                <c:pt idx="105">
                  <c:v>43985</c:v>
                </c:pt>
                <c:pt idx="106">
                  <c:v>43986</c:v>
                </c:pt>
                <c:pt idx="107">
                  <c:v>43987</c:v>
                </c:pt>
                <c:pt idx="108">
                  <c:v>43990</c:v>
                </c:pt>
                <c:pt idx="109">
                  <c:v>43991</c:v>
                </c:pt>
                <c:pt idx="110">
                  <c:v>43992</c:v>
                </c:pt>
                <c:pt idx="111">
                  <c:v>43993</c:v>
                </c:pt>
                <c:pt idx="112">
                  <c:v>43994</c:v>
                </c:pt>
                <c:pt idx="113">
                  <c:v>43997</c:v>
                </c:pt>
                <c:pt idx="114">
                  <c:v>43998</c:v>
                </c:pt>
                <c:pt idx="115">
                  <c:v>43999</c:v>
                </c:pt>
                <c:pt idx="116">
                  <c:v>44000</c:v>
                </c:pt>
                <c:pt idx="117">
                  <c:v>44001</c:v>
                </c:pt>
                <c:pt idx="118">
                  <c:v>44004</c:v>
                </c:pt>
              </c:numCache>
            </c:numRef>
          </c:cat>
          <c:val>
            <c:numRef>
              <c:f>Sheet1!$N$1142:$N$1260</c:f>
              <c:numCache>
                <c:formatCode>0.00</c:formatCode>
                <c:ptCount val="119"/>
                <c:pt idx="0">
                  <c:v>464.03200257133858</c:v>
                </c:pt>
                <c:pt idx="1">
                  <c:v>455.35760903508145</c:v>
                </c:pt>
                <c:pt idx="2">
                  <c:v>467.2484375481755</c:v>
                </c:pt>
                <c:pt idx="3">
                  <c:v>468.38898323747378</c:v>
                </c:pt>
                <c:pt idx="4">
                  <c:v>464.20167480036201</c:v>
                </c:pt>
                <c:pt idx="5">
                  <c:v>467.15742141001209</c:v>
                </c:pt>
                <c:pt idx="6">
                  <c:v>460.45667040843381</c:v>
                </c:pt>
                <c:pt idx="7">
                  <c:v>463.75206366059774</c:v>
                </c:pt>
                <c:pt idx="8">
                  <c:v>454.46785855074546</c:v>
                </c:pt>
                <c:pt idx="9">
                  <c:v>451.31741739171963</c:v>
                </c:pt>
                <c:pt idx="10">
                  <c:v>456.68399964709977</c:v>
                </c:pt>
                <c:pt idx="11">
                  <c:v>450.42879777555476</c:v>
                </c:pt>
                <c:pt idx="12">
                  <c:v>458.67774304779198</c:v>
                </c:pt>
                <c:pt idx="13">
                  <c:v>456.60382039470414</c:v>
                </c:pt>
                <c:pt idx="14">
                  <c:v>455.86751029171421</c:v>
                </c:pt>
                <c:pt idx="15">
                  <c:v>445.5070237754295</c:v>
                </c:pt>
                <c:pt idx="16">
                  <c:v>434.34851168469493</c:v>
                </c:pt>
                <c:pt idx="17">
                  <c:v>444.65481958873477</c:v>
                </c:pt>
                <c:pt idx="18">
                  <c:v>446.41711613185652</c:v>
                </c:pt>
                <c:pt idx="19">
                  <c:v>451.01349265659252</c:v>
                </c:pt>
                <c:pt idx="20">
                  <c:v>509.54585184646066</c:v>
                </c:pt>
                <c:pt idx="21">
                  <c:v>507.52112560858319</c:v>
                </c:pt>
                <c:pt idx="22">
                  <c:v>522.3790115146337</c:v>
                </c:pt>
                <c:pt idx="23">
                  <c:v>517.42807524216448</c:v>
                </c:pt>
                <c:pt idx="24">
                  <c:v>521.90678977876553</c:v>
                </c:pt>
                <c:pt idx="25">
                  <c:v>534.01833409420829</c:v>
                </c:pt>
                <c:pt idx="26">
                  <c:v>555.3307215853838</c:v>
                </c:pt>
                <c:pt idx="27">
                  <c:v>564.00198831170269</c:v>
                </c:pt>
                <c:pt idx="28">
                  <c:v>567.74215894804433</c:v>
                </c:pt>
                <c:pt idx="29">
                  <c:v>565.0424834402271</c:v>
                </c:pt>
                <c:pt idx="30">
                  <c:v>559.52073042722532</c:v>
                </c:pt>
                <c:pt idx="31">
                  <c:v>566.89324493708898</c:v>
                </c:pt>
                <c:pt idx="32">
                  <c:v>573.07219614560995</c:v>
                </c:pt>
                <c:pt idx="33">
                  <c:v>567.22931853243551</c:v>
                </c:pt>
                <c:pt idx="34">
                  <c:v>538.09061323759852</c:v>
                </c:pt>
                <c:pt idx="35">
                  <c:v>505.6351566218836</c:v>
                </c:pt>
                <c:pt idx="36">
                  <c:v>493.10419146466091</c:v>
                </c:pt>
                <c:pt idx="37">
                  <c:v>496.14487069847934</c:v>
                </c:pt>
                <c:pt idx="38">
                  <c:v>453.27284078591958</c:v>
                </c:pt>
                <c:pt idx="39">
                  <c:v>453.0574428698194</c:v>
                </c:pt>
                <c:pt idx="40">
                  <c:v>481.97341450685718</c:v>
                </c:pt>
                <c:pt idx="41">
                  <c:v>462.20044481994563</c:v>
                </c:pt>
                <c:pt idx="42">
                  <c:v>479.44773598304505</c:v>
                </c:pt>
                <c:pt idx="43">
                  <c:v>458.30774847135501</c:v>
                </c:pt>
                <c:pt idx="44">
                  <c:v>448.77124427648607</c:v>
                </c:pt>
                <c:pt idx="45">
                  <c:v>403.42361289767229</c:v>
                </c:pt>
                <c:pt idx="46">
                  <c:v>426.92608824477992</c:v>
                </c:pt>
                <c:pt idx="47">
                  <c:v>400.45243087522948</c:v>
                </c:pt>
                <c:pt idx="48">
                  <c:v>345.93933869665295</c:v>
                </c:pt>
                <c:pt idx="49">
                  <c:v>379.37311657550623</c:v>
                </c:pt>
                <c:pt idx="50">
                  <c:v>338.66823319508893</c:v>
                </c:pt>
                <c:pt idx="51">
                  <c:v>370.69393275149184</c:v>
                </c:pt>
                <c:pt idx="52">
                  <c:v>375.54752704529619</c:v>
                </c:pt>
                <c:pt idx="53">
                  <c:v>386.52189478606545</c:v>
                </c:pt>
                <c:pt idx="54">
                  <c:v>376.0774600758665</c:v>
                </c:pt>
                <c:pt idx="55">
                  <c:v>393.87325175552797</c:v>
                </c:pt>
                <c:pt idx="56">
                  <c:v>407.03593519853456</c:v>
                </c:pt>
                <c:pt idx="57">
                  <c:v>384.8296761731122</c:v>
                </c:pt>
                <c:pt idx="58">
                  <c:v>406.68885721830088</c:v>
                </c:pt>
                <c:pt idx="59">
                  <c:v>394.40665735677538</c:v>
                </c:pt>
                <c:pt idx="60">
                  <c:v>416.92185052600632</c:v>
                </c:pt>
                <c:pt idx="61">
                  <c:v>411.46805480965537</c:v>
                </c:pt>
                <c:pt idx="62">
                  <c:v>395.33102277875741</c:v>
                </c:pt>
                <c:pt idx="63">
                  <c:v>399.49260132331898</c:v>
                </c:pt>
                <c:pt idx="64">
                  <c:v>394.96215592016131</c:v>
                </c:pt>
                <c:pt idx="65">
                  <c:v>428.10341025786056</c:v>
                </c:pt>
                <c:pt idx="66">
                  <c:v>432.79210628875558</c:v>
                </c:pt>
                <c:pt idx="67">
                  <c:v>440.2580716558881</c:v>
                </c:pt>
                <c:pt idx="68">
                  <c:v>440.16118962900293</c:v>
                </c:pt>
                <c:pt idx="69">
                  <c:v>479.98209183692319</c:v>
                </c:pt>
                <c:pt idx="70">
                  <c:v>527.88762043400754</c:v>
                </c:pt>
                <c:pt idx="71">
                  <c:v>534.87259003527595</c:v>
                </c:pt>
                <c:pt idx="72">
                  <c:v>575.61072224016857</c:v>
                </c:pt>
                <c:pt idx="73">
                  <c:v>562.27676803885072</c:v>
                </c:pt>
                <c:pt idx="74">
                  <c:v>569.68600339134662</c:v>
                </c:pt>
                <c:pt idx="75">
                  <c:v>544.82341563377497</c:v>
                </c:pt>
                <c:pt idx="76">
                  <c:v>558.66977220443016</c:v>
                </c:pt>
                <c:pt idx="77">
                  <c:v>571.20325527906266</c:v>
                </c:pt>
                <c:pt idx="78">
                  <c:v>576.14516113596244</c:v>
                </c:pt>
                <c:pt idx="79">
                  <c:v>567.85953687732854</c:v>
                </c:pt>
                <c:pt idx="80">
                  <c:v>539.63009911114762</c:v>
                </c:pt>
                <c:pt idx="81">
                  <c:v>557.09380926197457</c:v>
                </c:pt>
                <c:pt idx="82">
                  <c:v>592.88634103240702</c:v>
                </c:pt>
                <c:pt idx="83">
                  <c:v>536.20127666245878</c:v>
                </c:pt>
                <c:pt idx="84">
                  <c:v>545.20387039401157</c:v>
                </c:pt>
                <c:pt idx="85">
                  <c:v>545.94873606604256</c:v>
                </c:pt>
                <c:pt idx="86">
                  <c:v>556.36321328584063</c:v>
                </c:pt>
                <c:pt idx="87">
                  <c:v>563.27394687572109</c:v>
                </c:pt>
                <c:pt idx="88">
                  <c:v>568.11226719168963</c:v>
                </c:pt>
                <c:pt idx="89">
                  <c:v>577.31996332772815</c:v>
                </c:pt>
                <c:pt idx="90">
                  <c:v>560.07396931905737</c:v>
                </c:pt>
                <c:pt idx="91">
                  <c:v>564.45060214832768</c:v>
                </c:pt>
                <c:pt idx="92">
                  <c:v>569.63479128472488</c:v>
                </c:pt>
                <c:pt idx="93">
                  <c:v>574.81762408870816</c:v>
                </c:pt>
                <c:pt idx="94">
                  <c:v>582.20876905648106</c:v>
                </c:pt>
                <c:pt idx="95">
                  <c:v>590.9688563714468</c:v>
                </c:pt>
                <c:pt idx="96">
                  <c:v>604.72676973380396</c:v>
                </c:pt>
                <c:pt idx="97">
                  <c:v>588.97124765375884</c:v>
                </c:pt>
                <c:pt idx="98">
                  <c:v>586.04737649730475</c:v>
                </c:pt>
                <c:pt idx="99">
                  <c:v>582.11003494511954</c:v>
                </c:pt>
                <c:pt idx="100">
                  <c:v>576.90126069618441</c:v>
                </c:pt>
                <c:pt idx="101">
                  <c:v>572.46376461527404</c:v>
                </c:pt>
                <c:pt idx="102">
                  <c:v>586.54113226171842</c:v>
                </c:pt>
                <c:pt idx="103">
                  <c:v>600.01630781124084</c:v>
                </c:pt>
                <c:pt idx="104">
                  <c:v>600.4943603396996</c:v>
                </c:pt>
                <c:pt idx="105">
                  <c:v>603.22336712791571</c:v>
                </c:pt>
                <c:pt idx="106">
                  <c:v>597.61401680175868</c:v>
                </c:pt>
                <c:pt idx="107">
                  <c:v>604.19348310693135</c:v>
                </c:pt>
                <c:pt idx="108">
                  <c:v>614.72138924469675</c:v>
                </c:pt>
                <c:pt idx="109">
                  <c:v>639.20810142602465</c:v>
                </c:pt>
                <c:pt idx="110">
                  <c:v>656.87292270751766</c:v>
                </c:pt>
                <c:pt idx="111">
                  <c:v>626.53209600106311</c:v>
                </c:pt>
                <c:pt idx="112">
                  <c:v>621.53996430323195</c:v>
                </c:pt>
                <c:pt idx="113">
                  <c:v>633.8026942967208</c:v>
                </c:pt>
                <c:pt idx="114">
                  <c:v>649.25252085049738</c:v>
                </c:pt>
                <c:pt idx="115">
                  <c:v>657.7647905068178</c:v>
                </c:pt>
                <c:pt idx="116">
                  <c:v>663.7776465129034</c:v>
                </c:pt>
                <c:pt idx="117">
                  <c:v>673.57128925959694</c:v>
                </c:pt>
                <c:pt idx="118">
                  <c:v>684.18617349258932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91-4BB3-A610-A1D2C7F2E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7320016"/>
        <c:axId val="507320672"/>
      </c:lineChart>
      <c:dateAx>
        <c:axId val="507320016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20672"/>
        <c:crosses val="autoZero"/>
        <c:auto val="0"/>
        <c:lblOffset val="100"/>
        <c:baseTimeUnit val="days"/>
        <c:majorUnit val="1"/>
        <c:majorTimeUnit val="months"/>
      </c:dateAx>
      <c:valAx>
        <c:axId val="5073206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2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4734" y="3608440"/>
            <a:ext cx="10756492" cy="21237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743" y="5732208"/>
            <a:ext cx="1084498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06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45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037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74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307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681317"/>
            <a:ext cx="10994760" cy="4801780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99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6767" y="591210"/>
            <a:ext cx="8495972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7832" y="1569915"/>
            <a:ext cx="8524571" cy="4681415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77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76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93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53" y="519514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010711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64057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10711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64057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7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4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19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7BE1-4DA7-4863-9BFE-19BFFA19E71D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78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27BE1-4DA7-4863-9BFE-19BFFA19E71D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787B-55A6-4E4B-94ED-ACF506658B9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4774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734" y="4633677"/>
            <a:ext cx="10756492" cy="2123765"/>
          </a:xfrm>
        </p:spPr>
        <p:txBody>
          <a:bodyPr/>
          <a:lstStyle/>
          <a:p>
            <a:r>
              <a:rPr lang="en-GB" dirty="0"/>
              <a:t>Sentiment Analysis to predict stock price </a:t>
            </a:r>
          </a:p>
        </p:txBody>
      </p:sp>
    </p:spTree>
    <p:extLst>
      <p:ext uri="{BB962C8B-B14F-4D97-AF65-F5344CB8AC3E}">
        <p14:creationId xmlns:p14="http://schemas.microsoft.com/office/powerpoint/2010/main" val="16722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and 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ML</a:t>
            </a:r>
            <a:r>
              <a:rPr lang="en-GB" dirty="0"/>
              <a:t> algorithm </a:t>
            </a:r>
          </a:p>
          <a:p>
            <a:r>
              <a:rPr lang="en-GB" dirty="0"/>
              <a:t>Limited data</a:t>
            </a:r>
          </a:p>
          <a:p>
            <a:r>
              <a:rPr lang="en-GB" dirty="0"/>
              <a:t>Post market news articles </a:t>
            </a:r>
          </a:p>
          <a:p>
            <a:r>
              <a:rPr lang="en-GB" dirty="0"/>
              <a:t>Authors style </a:t>
            </a:r>
          </a:p>
          <a:p>
            <a:r>
              <a:rPr lang="en-GB" dirty="0"/>
              <a:t>Research reports</a:t>
            </a:r>
          </a:p>
          <a:p>
            <a:r>
              <a:rPr lang="en-GB" dirty="0"/>
              <a:t>Limited </a:t>
            </a:r>
            <a:r>
              <a:rPr lang="en-GB" dirty="0" err="1"/>
              <a:t>stopwords</a:t>
            </a:r>
            <a:endParaRPr lang="en-GB" dirty="0"/>
          </a:p>
          <a:p>
            <a:r>
              <a:rPr lang="en-GB" dirty="0"/>
              <a:t>Use of VPN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79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63782" y="2161308"/>
            <a:ext cx="2590800" cy="102523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scrap news articles by date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599701" y="3656516"/>
            <a:ext cx="2590800" cy="102523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Web scrap stock prices by date  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7938647" y="2161308"/>
            <a:ext cx="2590800" cy="102523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Analyse the sentiment of the news articles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938647" y="3656516"/>
            <a:ext cx="2590800" cy="102523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Correlation between  change in sentiment vs change in stock prices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938647" y="5135703"/>
            <a:ext cx="2590800" cy="102523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Predict stock price based on news articles</a:t>
            </a:r>
          </a:p>
        </p:txBody>
      </p:sp>
      <p:cxnSp>
        <p:nvCxnSpPr>
          <p:cNvPr id="12" name="Straight Arrow Connector 11"/>
          <p:cNvCxnSpPr>
            <a:cxnSpLocks/>
            <a:stCxn id="5" idx="3"/>
            <a:endCxn id="7" idx="1"/>
          </p:cNvCxnSpPr>
          <p:nvPr/>
        </p:nvCxnSpPr>
        <p:spPr>
          <a:xfrm>
            <a:off x="7190501" y="4169135"/>
            <a:ext cx="748146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9234047" y="3186545"/>
            <a:ext cx="0" cy="46997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9" idx="0"/>
          </p:cNvCxnSpPr>
          <p:nvPr/>
        </p:nvCxnSpPr>
        <p:spPr>
          <a:xfrm>
            <a:off x="9234047" y="4681753"/>
            <a:ext cx="0" cy="45395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4599701" y="2160659"/>
            <a:ext cx="2590800" cy="102523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cleaning </a:t>
            </a:r>
          </a:p>
        </p:txBody>
      </p:sp>
      <p:cxnSp>
        <p:nvCxnSpPr>
          <p:cNvPr id="20" name="Straight Arrow Connector 19"/>
          <p:cNvCxnSpPr>
            <a:cxnSpLocks/>
            <a:endCxn id="19" idx="1"/>
          </p:cNvCxnSpPr>
          <p:nvPr/>
        </p:nvCxnSpPr>
        <p:spPr>
          <a:xfrm>
            <a:off x="3754582" y="2673277"/>
            <a:ext cx="845119" cy="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endCxn id="6" idx="1"/>
          </p:cNvCxnSpPr>
          <p:nvPr/>
        </p:nvCxnSpPr>
        <p:spPr>
          <a:xfrm>
            <a:off x="7190501" y="2673277"/>
            <a:ext cx="748146" cy="65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1833BD37-7676-4FCD-9ECE-3B6BBA9344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594704"/>
              </p:ext>
            </p:extLst>
          </p:nvPr>
        </p:nvGraphicFramePr>
        <p:xfrm>
          <a:off x="401782" y="3780773"/>
          <a:ext cx="394854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4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2174A8-AFB0-4378-9423-9ECD596F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233" y="289578"/>
            <a:ext cx="5303520" cy="2842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BA9F30-36C9-498D-8700-F61230266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233" y="3748778"/>
            <a:ext cx="5303520" cy="2850642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066767" y="591210"/>
            <a:ext cx="8495972" cy="967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Data Source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057833" y="1569915"/>
            <a:ext cx="3384532" cy="4681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Seeking Alpha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Company Articles</a:t>
            </a:r>
          </a:p>
        </p:txBody>
      </p:sp>
    </p:spTree>
    <p:extLst>
      <p:ext uri="{BB962C8B-B14F-4D97-AF65-F5344CB8AC3E}">
        <p14:creationId xmlns:p14="http://schemas.microsoft.com/office/powerpoint/2010/main" val="331325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Scrapping Logic </a:t>
            </a:r>
          </a:p>
        </p:txBody>
      </p:sp>
      <p:pic>
        <p:nvPicPr>
          <p:cNvPr id="7" name="Picture 6">
            <a:extLst/>
          </p:cNvPr>
          <p:cNvPicPr>
            <a:picLocks noChangeAspect="1"/>
          </p:cNvPicPr>
          <p:nvPr/>
        </p:nvPicPr>
        <p:blipFill rotWithShape="1">
          <a:blip r:embed="rId2"/>
          <a:srcRect t="12440" r="48058"/>
          <a:stretch/>
        </p:blipFill>
        <p:spPr>
          <a:xfrm>
            <a:off x="3341267" y="1662544"/>
            <a:ext cx="3324704" cy="3003684"/>
          </a:xfrm>
          <a:prstGeom prst="rect">
            <a:avLst/>
          </a:prstGeom>
        </p:spPr>
      </p:pic>
      <p:sp>
        <p:nvSpPr>
          <p:cNvPr id="8" name="Rectangle: Rounded Corners 7"/>
          <p:cNvSpPr/>
          <p:nvPr/>
        </p:nvSpPr>
        <p:spPr>
          <a:xfrm>
            <a:off x="3548891" y="5417128"/>
            <a:ext cx="2909455" cy="595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Scrap all the article links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3671455" y="3588327"/>
            <a:ext cx="2673927" cy="10779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 flipH="1">
            <a:off x="5003619" y="4666228"/>
            <a:ext cx="4800" cy="75090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6887837" y="5417128"/>
            <a:ext cx="2754927" cy="595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Iterate through the links</a:t>
            </a:r>
          </a:p>
        </p:txBody>
      </p:sp>
      <p:pic>
        <p:nvPicPr>
          <p:cNvPr id="16" name="Picture 15">
            <a:extLst/>
          </p:cNvPr>
          <p:cNvPicPr>
            <a:picLocks noChangeAspect="1"/>
          </p:cNvPicPr>
          <p:nvPr/>
        </p:nvPicPr>
        <p:blipFill rotWithShape="1">
          <a:blip r:embed="rId3"/>
          <a:srcRect l="19552" r="31859"/>
          <a:stretch/>
        </p:blipFill>
        <p:spPr>
          <a:xfrm>
            <a:off x="7162799" y="1662544"/>
            <a:ext cx="2576947" cy="2850642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8" idx="3"/>
          </p:cNvCxnSpPr>
          <p:nvPr/>
        </p:nvCxnSpPr>
        <p:spPr>
          <a:xfrm flipV="1">
            <a:off x="6458346" y="5715000"/>
            <a:ext cx="429491" cy="1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/>
          <p:cNvSpPr/>
          <p:nvPr/>
        </p:nvSpPr>
        <p:spPr>
          <a:xfrm>
            <a:off x="7024255" y="3164386"/>
            <a:ext cx="2895600" cy="13488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>
            <a:cxnSpLocks/>
            <a:stCxn id="15" idx="0"/>
          </p:cNvCxnSpPr>
          <p:nvPr/>
        </p:nvCxnSpPr>
        <p:spPr>
          <a:xfrm flipV="1">
            <a:off x="8265301" y="4513186"/>
            <a:ext cx="0" cy="90394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9739746" y="4513186"/>
            <a:ext cx="457199" cy="65455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/>
          <p:cNvSpPr/>
          <p:nvPr/>
        </p:nvSpPr>
        <p:spPr>
          <a:xfrm>
            <a:off x="10072255" y="5167744"/>
            <a:ext cx="1787236" cy="13993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Save date, company, author and article text</a:t>
            </a:r>
          </a:p>
        </p:txBody>
      </p:sp>
    </p:spTree>
    <p:extLst>
      <p:ext uri="{BB962C8B-B14F-4D97-AF65-F5344CB8AC3E}">
        <p14:creationId xmlns:p14="http://schemas.microsoft.com/office/powerpoint/2010/main" val="309679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Scrapping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27" y="1558342"/>
            <a:ext cx="8507730" cy="50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Scrapping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34" y="1558342"/>
            <a:ext cx="8581073" cy="51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3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&amp; Pre-processing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7470"/>
          <a:stretch/>
        </p:blipFill>
        <p:spPr>
          <a:xfrm>
            <a:off x="3234270" y="2398640"/>
            <a:ext cx="8328469" cy="176254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103165" y="2928730"/>
            <a:ext cx="1550505" cy="67586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904921" y="1903766"/>
            <a:ext cx="350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Removing the other company news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8038763" y="2273098"/>
            <a:ext cx="0" cy="655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77994" y="1903766"/>
            <a:ext cx="3049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String date to  </a:t>
            </a:r>
            <a:r>
              <a:rPr lang="en-GB" dirty="0" err="1"/>
              <a:t>datetime</a:t>
            </a:r>
            <a:r>
              <a:rPr lang="en-GB" dirty="0"/>
              <a:t> object</a:t>
            </a:r>
          </a:p>
        </p:txBody>
      </p:sp>
      <p:sp>
        <p:nvSpPr>
          <p:cNvPr id="11" name="Oval 10"/>
          <p:cNvSpPr/>
          <p:nvPr/>
        </p:nvSpPr>
        <p:spPr>
          <a:xfrm>
            <a:off x="4727421" y="2928730"/>
            <a:ext cx="1550505" cy="67586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5502673" y="2273098"/>
            <a:ext cx="0" cy="655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104" y="4502073"/>
            <a:ext cx="4487228" cy="189357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3684104" y="5995780"/>
            <a:ext cx="2244941" cy="51416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cxnSpLocks/>
            <a:stCxn id="17" idx="1"/>
          </p:cNvCxnSpPr>
          <p:nvPr/>
        </p:nvCxnSpPr>
        <p:spPr>
          <a:xfrm flipH="1" flipV="1">
            <a:off x="5967804" y="6252862"/>
            <a:ext cx="2441956" cy="15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409760" y="6083446"/>
            <a:ext cx="315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Cleaning the text in the articles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409760" y="4339817"/>
            <a:ext cx="3212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Calculating the % change is stock prices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Join articles to stock prices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Ffill</a:t>
            </a:r>
            <a:r>
              <a:rPr lang="en-GB" dirty="0"/>
              <a:t> prices for the articles published on weekend</a:t>
            </a:r>
          </a:p>
        </p:txBody>
      </p:sp>
    </p:spTree>
    <p:extLst>
      <p:ext uri="{BB962C8B-B14F-4D97-AF65-F5344CB8AC3E}">
        <p14:creationId xmlns:p14="http://schemas.microsoft.com/office/powerpoint/2010/main" val="325701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sz="9600" b="1" dirty="0"/>
              <a:t>Is Sentiment Analysis helpful?</a:t>
            </a:r>
            <a:endParaRPr lang="en-IN" sz="9300" dirty="0"/>
          </a:p>
          <a:p>
            <a:pPr>
              <a:lnSpc>
                <a:spcPct val="200000"/>
              </a:lnSpc>
            </a:pPr>
            <a:r>
              <a:rPr lang="en-IN" sz="9300" dirty="0"/>
              <a:t>Mood, opinion and emotion carries immense business value</a:t>
            </a:r>
          </a:p>
          <a:p>
            <a:pPr>
              <a:lnSpc>
                <a:spcPct val="200000"/>
              </a:lnSpc>
            </a:pPr>
            <a:r>
              <a:rPr lang="en-IN" sz="9300" dirty="0"/>
              <a:t>Helps to improve accuracy and gain better insights</a:t>
            </a:r>
          </a:p>
          <a:p>
            <a:pPr>
              <a:lnSpc>
                <a:spcPct val="200000"/>
              </a:lnSpc>
            </a:pPr>
            <a:r>
              <a:rPr lang="en-IN" sz="9300" dirty="0"/>
              <a:t>Better understand the motivations behind sentiment</a:t>
            </a:r>
          </a:p>
          <a:p>
            <a:pPr>
              <a:lnSpc>
                <a:spcPct val="200000"/>
              </a:lnSpc>
            </a:pPr>
            <a:r>
              <a:rPr lang="en-IN" sz="9300" dirty="0"/>
              <a:t>Learn from social posts, news and reviews</a:t>
            </a:r>
          </a:p>
          <a:p>
            <a:pPr>
              <a:lnSpc>
                <a:spcPct val="200000"/>
              </a:lnSpc>
            </a:pPr>
            <a:r>
              <a:rPr lang="en-IN" sz="9300" dirty="0"/>
              <a:t>Benchmark against competitors</a:t>
            </a:r>
          </a:p>
          <a:p>
            <a:pPr>
              <a:lnSpc>
                <a:spcPct val="200000"/>
              </a:lnSpc>
            </a:pPr>
            <a:r>
              <a:rPr lang="en-IN" sz="9300" dirty="0"/>
              <a:t>Evaluate campaign impact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9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</a:t>
            </a:r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062" y="1475212"/>
            <a:ext cx="4042691" cy="3326600"/>
          </a:xfrm>
          <a:prstGeom prst="rect">
            <a:avLst/>
          </a:prstGeom>
        </p:spPr>
      </p:pic>
      <p:pic>
        <p:nvPicPr>
          <p:cNvPr id="5" name="Picture 4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545" y="1669686"/>
            <a:ext cx="4012402" cy="2937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303" y="4718681"/>
            <a:ext cx="3390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04658"/>
      </p:ext>
    </p:extLst>
  </p:cSld>
  <p:clrMapOvr>
    <a:masterClrMapping/>
  </p:clrMapOvr>
</p:sld>
</file>

<file path=ppt/theme/theme1.xml><?xml version="1.0" encoding="utf-8"?>
<a:theme xmlns:a="http://schemas.openxmlformats.org/drawingml/2006/main" name="160722-busines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160722-business-template-16x9</Template>
  <TotalTime>1437</TotalTime>
  <Words>172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160722-business-template-16x9</vt:lpstr>
      <vt:lpstr>Sentiment Analysis to predict stock price </vt:lpstr>
      <vt:lpstr>Overview</vt:lpstr>
      <vt:lpstr>PowerPoint Presentation</vt:lpstr>
      <vt:lpstr>Scrapping Logic </vt:lpstr>
      <vt:lpstr>Web Scrapping code</vt:lpstr>
      <vt:lpstr>Web Scrapping code</vt:lpstr>
      <vt:lpstr>Cleaning &amp; Pre-processing </vt:lpstr>
      <vt:lpstr>Sentiment Analysis</vt:lpstr>
      <vt:lpstr>Visualization</vt:lpstr>
      <vt:lpstr>Limitations and 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stratalis</dc:creator>
  <cp:lastModifiedBy>stratalis</cp:lastModifiedBy>
  <cp:revision>23</cp:revision>
  <dcterms:created xsi:type="dcterms:W3CDTF">2020-06-24T15:48:25Z</dcterms:created>
  <dcterms:modified xsi:type="dcterms:W3CDTF">2020-06-25T15:56:18Z</dcterms:modified>
</cp:coreProperties>
</file>