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8" r:id="rId8"/>
    <p:sldId id="264" r:id="rId9"/>
    <p:sldId id="266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7" d="100"/>
          <a:sy n="107" d="100"/>
        </p:scale>
        <p:origin x="62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lpa\Desktop\Kalpana\BDM%20project\Karthik%20Engineering%20Works\Cleaned%20Data\KarthikEngWorks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[KarthikEngWorks_Data.xlsx]TotalJobs1!PivotTable1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Suppliers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TotalJobs1!$H$2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65E-4EA3-83B1-2C8D1015D13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65E-4EA3-83B1-2C8D1015D13B}"/>
              </c:ext>
            </c:extLst>
          </c:dPt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65E-4EA3-83B1-2C8D1015D1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TotalJobs1!$G$3:$G$5</c:f>
              <c:strCache>
                <c:ptCount val="2"/>
                <c:pt idx="0">
                  <c:v>Maruthi Engineering Works</c:v>
                </c:pt>
                <c:pt idx="1">
                  <c:v>Worth Industries</c:v>
                </c:pt>
              </c:strCache>
            </c:strRef>
          </c:cat>
          <c:val>
            <c:numRef>
              <c:f>TotalJobs1!$H$3:$H$5</c:f>
              <c:numCache>
                <c:formatCode>0.00%</c:formatCode>
                <c:ptCount val="2"/>
                <c:pt idx="0">
                  <c:v>5.5767460213073786E-2</c:v>
                </c:pt>
                <c:pt idx="1">
                  <c:v>0.94423253978692623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5E-4EA3-83B1-2C8D1015D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47F1A-1B44-4296-A5D9-3672561AD18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644387D-D47E-4F66-90FC-C310CEC0634C}">
      <dgm:prSet phldrT="[Text]" custT="1">
        <dgm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C00000"/>
        </a:solidFill>
      </dgm:spPr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TALK TO THE CLIENT</a:t>
          </a:r>
        </a:p>
      </dgm:t>
    </dgm:pt>
    <dgm:pt modelId="{5A702F6E-EA77-4184-8BB2-DF83A2082C77}" type="parTrans" cxnId="{221768E8-E6A9-420D-B302-19ABF3D65956}">
      <dgm:prSet/>
      <dgm:spPr/>
      <dgm:t>
        <a:bodyPr/>
        <a:lstStyle/>
        <a:p>
          <a:endParaRPr lang="en-IN"/>
        </a:p>
      </dgm:t>
    </dgm:pt>
    <dgm:pt modelId="{15256E69-8029-4292-8ED6-02F3B896B30C}" type="sibTrans" cxnId="{221768E8-E6A9-420D-B302-19ABF3D65956}">
      <dgm:prSet/>
      <dgm:spPr/>
      <dgm:t>
        <a:bodyPr/>
        <a:lstStyle/>
        <a:p>
          <a:endParaRPr lang="en-IN"/>
        </a:p>
      </dgm:t>
    </dgm:pt>
    <dgm:pt modelId="{6BD179FA-D5E0-44EF-AA43-F6CA406E62B8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/>
            <a:t>VISIT THE KARTHIK ENGINEERING WORKS MANUFACTURING UNIT </a:t>
          </a:r>
        </a:p>
      </dgm:t>
    </dgm:pt>
    <dgm:pt modelId="{CF7BB9A0-ED26-4311-A098-557BA7DE6002}" type="parTrans" cxnId="{D8B737BB-498C-474B-B79E-76AAE5F7BA43}">
      <dgm:prSet/>
      <dgm:spPr/>
      <dgm:t>
        <a:bodyPr/>
        <a:lstStyle/>
        <a:p>
          <a:endParaRPr lang="en-IN"/>
        </a:p>
      </dgm:t>
    </dgm:pt>
    <dgm:pt modelId="{3B71B90E-B013-4888-8878-82F5D0D1412C}" type="sibTrans" cxnId="{D8B737BB-498C-474B-B79E-76AAE5F7BA43}">
      <dgm:prSet/>
      <dgm:spPr/>
      <dgm:t>
        <a:bodyPr/>
        <a:lstStyle/>
        <a:p>
          <a:endParaRPr lang="en-IN"/>
        </a:p>
      </dgm:t>
    </dgm:pt>
    <dgm:pt modelId="{05BEE8B8-1C83-4463-8E2A-B47117D4234A}">
      <dgm:prSet phldrT="[Text]"/>
      <dgm:spPr>
        <a:solidFill>
          <a:srgbClr val="00B050"/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IN" dirty="0"/>
            <a:t>EVALUATE &amp; GIVE SUGGESSIONS</a:t>
          </a:r>
        </a:p>
      </dgm:t>
    </dgm:pt>
    <dgm:pt modelId="{11B4BA66-3EC9-4392-9D9C-492FA4BCC3B0}" type="parTrans" cxnId="{E0D38CCF-1C1C-422C-9B28-B60128BDEF31}">
      <dgm:prSet/>
      <dgm:spPr/>
      <dgm:t>
        <a:bodyPr/>
        <a:lstStyle/>
        <a:p>
          <a:endParaRPr lang="en-IN"/>
        </a:p>
      </dgm:t>
    </dgm:pt>
    <dgm:pt modelId="{763AE5D4-71C5-4F2C-AC2F-304A4165257B}" type="sibTrans" cxnId="{E0D38CCF-1C1C-422C-9B28-B60128BDEF31}">
      <dgm:prSet/>
      <dgm:spPr/>
      <dgm:t>
        <a:bodyPr/>
        <a:lstStyle/>
        <a:p>
          <a:endParaRPr lang="en-IN"/>
        </a:p>
      </dgm:t>
    </dgm:pt>
    <dgm:pt modelId="{13EA2718-29DD-4720-B8A8-83D3BF2028D4}" type="pres">
      <dgm:prSet presAssocID="{B4147F1A-1B44-4296-A5D9-3672561AD182}" presName="rootnode" presStyleCnt="0">
        <dgm:presLayoutVars>
          <dgm:chMax/>
          <dgm:chPref/>
          <dgm:dir/>
          <dgm:animLvl val="lvl"/>
        </dgm:presLayoutVars>
      </dgm:prSet>
      <dgm:spPr/>
    </dgm:pt>
    <dgm:pt modelId="{6056AAE6-ABD9-4771-A9DA-0A7AA33B73F8}" type="pres">
      <dgm:prSet presAssocID="{F644387D-D47E-4F66-90FC-C310CEC0634C}" presName="composite" presStyleCnt="0"/>
      <dgm:spPr/>
    </dgm:pt>
    <dgm:pt modelId="{49150B64-A90C-4215-BA25-AB11276C9112}" type="pres">
      <dgm:prSet presAssocID="{F644387D-D47E-4F66-90FC-C310CEC0634C}" presName="bentUpArrow1" presStyleLbl="alignImgPlace1" presStyleIdx="0" presStyleCnt="2"/>
      <dgm:spPr>
        <a:solidFill>
          <a:schemeClr val="accent2"/>
        </a:solidFill>
        <a:ln>
          <a:solidFill>
            <a:schemeClr val="tx1">
              <a:lumMod val="95000"/>
              <a:lumOff val="5000"/>
            </a:schemeClr>
          </a:solidFill>
        </a:ln>
      </dgm:spPr>
    </dgm:pt>
    <dgm:pt modelId="{468DDE49-46EF-4548-B907-2AD8B951B7A4}" type="pres">
      <dgm:prSet presAssocID="{F644387D-D47E-4F66-90FC-C310CEC0634C}" presName="ParentText" presStyleLbl="node1" presStyleIdx="0" presStyleCnt="3" custLinFactNeighborX="-4063" custLinFactNeighborY="-2430">
        <dgm:presLayoutVars>
          <dgm:chMax val="1"/>
          <dgm:chPref val="1"/>
          <dgm:bulletEnabled val="1"/>
        </dgm:presLayoutVars>
      </dgm:prSet>
      <dgm:spPr/>
    </dgm:pt>
    <dgm:pt modelId="{E4A2778A-CF90-4B48-87FE-D9E5DA012328}" type="pres">
      <dgm:prSet presAssocID="{F644387D-D47E-4F66-90FC-C310CEC0634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679C4D5-9CA2-421C-8C66-B0D430B53DED}" type="pres">
      <dgm:prSet presAssocID="{15256E69-8029-4292-8ED6-02F3B896B30C}" presName="sibTrans" presStyleCnt="0"/>
      <dgm:spPr/>
    </dgm:pt>
    <dgm:pt modelId="{8F73CD52-D623-4F24-B9E3-2C2A58B56FFF}" type="pres">
      <dgm:prSet presAssocID="{6BD179FA-D5E0-44EF-AA43-F6CA406E62B8}" presName="composite" presStyleCnt="0"/>
      <dgm:spPr/>
    </dgm:pt>
    <dgm:pt modelId="{54904825-0937-42A5-802D-097D1BAC93F3}" type="pres">
      <dgm:prSet presAssocID="{6BD179FA-D5E0-44EF-AA43-F6CA406E62B8}" presName="bentUpArrow1" presStyleLbl="alignImgPlace1" presStyleIdx="1" presStyleCnt="2"/>
      <dgm:spPr>
        <a:solidFill>
          <a:schemeClr val="accent2"/>
        </a:solidFill>
      </dgm:spPr>
    </dgm:pt>
    <dgm:pt modelId="{081166AD-5BE3-41E4-A7AA-297682047FB5}" type="pres">
      <dgm:prSet presAssocID="{6BD179FA-D5E0-44EF-AA43-F6CA406E62B8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D5F0C0D0-C3F4-42E2-8CCF-746CADA5146D}" type="pres">
      <dgm:prSet presAssocID="{6BD179FA-D5E0-44EF-AA43-F6CA406E62B8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A526486-B401-46FD-AF18-2AFD725EDEC3}" type="pres">
      <dgm:prSet presAssocID="{3B71B90E-B013-4888-8878-82F5D0D1412C}" presName="sibTrans" presStyleCnt="0"/>
      <dgm:spPr/>
    </dgm:pt>
    <dgm:pt modelId="{AE578396-620F-42E8-A1C9-4A40E0D37DDE}" type="pres">
      <dgm:prSet presAssocID="{05BEE8B8-1C83-4463-8E2A-B47117D4234A}" presName="composite" presStyleCnt="0"/>
      <dgm:spPr/>
    </dgm:pt>
    <dgm:pt modelId="{BE3E4F21-ACC0-4117-8EA7-BB22022181CA}" type="pres">
      <dgm:prSet presAssocID="{05BEE8B8-1C83-4463-8E2A-B47117D4234A}" presName="ParentText" presStyleLbl="node1" presStyleIdx="2" presStyleCnt="3" custLinFactNeighborX="-3144" custLinFactNeighborY="-694">
        <dgm:presLayoutVars>
          <dgm:chMax val="1"/>
          <dgm:chPref val="1"/>
          <dgm:bulletEnabled val="1"/>
        </dgm:presLayoutVars>
      </dgm:prSet>
      <dgm:spPr/>
    </dgm:pt>
  </dgm:ptLst>
  <dgm:cxnLst>
    <dgm:cxn modelId="{B735FE56-C14D-4AE5-913D-419BDC3563BB}" type="presOf" srcId="{B4147F1A-1B44-4296-A5D9-3672561AD182}" destId="{13EA2718-29DD-4720-B8A8-83D3BF2028D4}" srcOrd="0" destOrd="0" presId="urn:microsoft.com/office/officeart/2005/8/layout/StepDownProcess"/>
    <dgm:cxn modelId="{7101138A-E214-4F72-B773-7403BC00C583}" type="presOf" srcId="{F644387D-D47E-4F66-90FC-C310CEC0634C}" destId="{468DDE49-46EF-4548-B907-2AD8B951B7A4}" srcOrd="0" destOrd="0" presId="urn:microsoft.com/office/officeart/2005/8/layout/StepDownProcess"/>
    <dgm:cxn modelId="{DEB26397-D5FD-4878-85E7-51BFF99AE09A}" type="presOf" srcId="{6BD179FA-D5E0-44EF-AA43-F6CA406E62B8}" destId="{081166AD-5BE3-41E4-A7AA-297682047FB5}" srcOrd="0" destOrd="0" presId="urn:microsoft.com/office/officeart/2005/8/layout/StepDownProcess"/>
    <dgm:cxn modelId="{D8B737BB-498C-474B-B79E-76AAE5F7BA43}" srcId="{B4147F1A-1B44-4296-A5D9-3672561AD182}" destId="{6BD179FA-D5E0-44EF-AA43-F6CA406E62B8}" srcOrd="1" destOrd="0" parTransId="{CF7BB9A0-ED26-4311-A098-557BA7DE6002}" sibTransId="{3B71B90E-B013-4888-8878-82F5D0D1412C}"/>
    <dgm:cxn modelId="{E0D38CCF-1C1C-422C-9B28-B60128BDEF31}" srcId="{B4147F1A-1B44-4296-A5D9-3672561AD182}" destId="{05BEE8B8-1C83-4463-8E2A-B47117D4234A}" srcOrd="2" destOrd="0" parTransId="{11B4BA66-3EC9-4392-9D9C-492FA4BCC3B0}" sibTransId="{763AE5D4-71C5-4F2C-AC2F-304A4165257B}"/>
    <dgm:cxn modelId="{667FD0CF-BBF5-4F9C-9860-F23BE46B518F}" type="presOf" srcId="{05BEE8B8-1C83-4463-8E2A-B47117D4234A}" destId="{BE3E4F21-ACC0-4117-8EA7-BB22022181CA}" srcOrd="0" destOrd="0" presId="urn:microsoft.com/office/officeart/2005/8/layout/StepDownProcess"/>
    <dgm:cxn modelId="{221768E8-E6A9-420D-B302-19ABF3D65956}" srcId="{B4147F1A-1B44-4296-A5D9-3672561AD182}" destId="{F644387D-D47E-4F66-90FC-C310CEC0634C}" srcOrd="0" destOrd="0" parTransId="{5A702F6E-EA77-4184-8BB2-DF83A2082C77}" sibTransId="{15256E69-8029-4292-8ED6-02F3B896B30C}"/>
    <dgm:cxn modelId="{327D231F-435B-4911-898B-8F7480DA7932}" type="presParOf" srcId="{13EA2718-29DD-4720-B8A8-83D3BF2028D4}" destId="{6056AAE6-ABD9-4771-A9DA-0A7AA33B73F8}" srcOrd="0" destOrd="0" presId="urn:microsoft.com/office/officeart/2005/8/layout/StepDownProcess"/>
    <dgm:cxn modelId="{6427D2D6-9747-4FFE-A5EE-B2AEE90BDF3E}" type="presParOf" srcId="{6056AAE6-ABD9-4771-A9DA-0A7AA33B73F8}" destId="{49150B64-A90C-4215-BA25-AB11276C9112}" srcOrd="0" destOrd="0" presId="urn:microsoft.com/office/officeart/2005/8/layout/StepDownProcess"/>
    <dgm:cxn modelId="{E8046701-6B3C-45BD-B25D-9CC42DBA8C1B}" type="presParOf" srcId="{6056AAE6-ABD9-4771-A9DA-0A7AA33B73F8}" destId="{468DDE49-46EF-4548-B907-2AD8B951B7A4}" srcOrd="1" destOrd="0" presId="urn:microsoft.com/office/officeart/2005/8/layout/StepDownProcess"/>
    <dgm:cxn modelId="{E7B49E4E-EB4B-453C-95ED-9534AB65C26E}" type="presParOf" srcId="{6056AAE6-ABD9-4771-A9DA-0A7AA33B73F8}" destId="{E4A2778A-CF90-4B48-87FE-D9E5DA012328}" srcOrd="2" destOrd="0" presId="urn:microsoft.com/office/officeart/2005/8/layout/StepDownProcess"/>
    <dgm:cxn modelId="{830D23F7-461F-4D6E-8D60-11BBC94E93DE}" type="presParOf" srcId="{13EA2718-29DD-4720-B8A8-83D3BF2028D4}" destId="{7679C4D5-9CA2-421C-8C66-B0D430B53DED}" srcOrd="1" destOrd="0" presId="urn:microsoft.com/office/officeart/2005/8/layout/StepDownProcess"/>
    <dgm:cxn modelId="{CD8B3C32-1F09-4F96-8488-12533F518BB0}" type="presParOf" srcId="{13EA2718-29DD-4720-B8A8-83D3BF2028D4}" destId="{8F73CD52-D623-4F24-B9E3-2C2A58B56FFF}" srcOrd="2" destOrd="0" presId="urn:microsoft.com/office/officeart/2005/8/layout/StepDownProcess"/>
    <dgm:cxn modelId="{567BA221-0DF6-4ABC-92BF-0251FB9AAFA5}" type="presParOf" srcId="{8F73CD52-D623-4F24-B9E3-2C2A58B56FFF}" destId="{54904825-0937-42A5-802D-097D1BAC93F3}" srcOrd="0" destOrd="0" presId="urn:microsoft.com/office/officeart/2005/8/layout/StepDownProcess"/>
    <dgm:cxn modelId="{EA1A4345-9751-4FD5-95F7-442CD7F0C851}" type="presParOf" srcId="{8F73CD52-D623-4F24-B9E3-2C2A58B56FFF}" destId="{081166AD-5BE3-41E4-A7AA-297682047FB5}" srcOrd="1" destOrd="0" presId="urn:microsoft.com/office/officeart/2005/8/layout/StepDownProcess"/>
    <dgm:cxn modelId="{1B44ECFF-DDC8-4288-8C38-AD8DCD277D51}" type="presParOf" srcId="{8F73CD52-D623-4F24-B9E3-2C2A58B56FFF}" destId="{D5F0C0D0-C3F4-42E2-8CCF-746CADA5146D}" srcOrd="2" destOrd="0" presId="urn:microsoft.com/office/officeart/2005/8/layout/StepDownProcess"/>
    <dgm:cxn modelId="{C30D2EC9-D949-463C-9479-4DF90BCB1904}" type="presParOf" srcId="{13EA2718-29DD-4720-B8A8-83D3BF2028D4}" destId="{DA526486-B401-46FD-AF18-2AFD725EDEC3}" srcOrd="3" destOrd="0" presId="urn:microsoft.com/office/officeart/2005/8/layout/StepDownProcess"/>
    <dgm:cxn modelId="{21424A74-9AC8-41B4-A90F-3686280851DF}" type="presParOf" srcId="{13EA2718-29DD-4720-B8A8-83D3BF2028D4}" destId="{AE578396-620F-42E8-A1C9-4A40E0D37DDE}" srcOrd="4" destOrd="0" presId="urn:microsoft.com/office/officeart/2005/8/layout/StepDownProcess"/>
    <dgm:cxn modelId="{44DB7797-BD37-4483-9BE4-352D263C42B0}" type="presParOf" srcId="{AE578396-620F-42E8-A1C9-4A40E0D37DDE}" destId="{BE3E4F21-ACC0-4117-8EA7-BB22022181C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734DD6-685D-4A7A-9416-404A59152D2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44C11B1-342D-4301-BDA1-64DC99401009}">
      <dgm:prSet phldrT="[Text]"/>
      <dgm:spPr>
        <a:solidFill>
          <a:schemeClr val="accent2">
            <a:lumMod val="60000"/>
            <a:lumOff val="40000"/>
          </a:schemeClr>
        </a:solidFill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Analysis Methods</a:t>
          </a:r>
        </a:p>
      </dgm:t>
    </dgm:pt>
    <dgm:pt modelId="{DE0EB8B8-394C-484F-BC3E-B8BF729E068F}" type="parTrans" cxnId="{8AA1946D-3CCD-4497-901B-69AE9AAED73A}">
      <dgm:prSet/>
      <dgm:spPr/>
      <dgm:t>
        <a:bodyPr/>
        <a:lstStyle/>
        <a:p>
          <a:endParaRPr lang="en-IN"/>
        </a:p>
      </dgm:t>
    </dgm:pt>
    <dgm:pt modelId="{8B515BFC-683F-4B33-AE3B-16EC99A96896}" type="sibTrans" cxnId="{8AA1946D-3CCD-4497-901B-69AE9AAED73A}">
      <dgm:prSet/>
      <dgm:spPr/>
      <dgm:t>
        <a:bodyPr/>
        <a:lstStyle/>
        <a:p>
          <a:endParaRPr lang="en-IN"/>
        </a:p>
      </dgm:t>
    </dgm:pt>
    <dgm:pt modelId="{7CE10D0D-2069-4DDF-8AE6-544FB0F6C098}">
      <dgm:prSet phldrT="[Text]"/>
      <dgm:spPr>
        <a:solidFill>
          <a:schemeClr val="accent5">
            <a:lumMod val="60000"/>
            <a:lumOff val="40000"/>
          </a:schemeClr>
        </a:solidFill>
        <a:ln w="19050"/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Distance Factor Analysis</a:t>
          </a:r>
        </a:p>
      </dgm:t>
    </dgm:pt>
    <dgm:pt modelId="{0F764380-455B-4F3B-9462-58804458618D}" type="parTrans" cxnId="{3100CAEF-9D58-405B-BAE7-93ECC50629C4}">
      <dgm:prSet/>
      <dgm:spPr/>
      <dgm:t>
        <a:bodyPr/>
        <a:lstStyle/>
        <a:p>
          <a:endParaRPr lang="en-IN"/>
        </a:p>
      </dgm:t>
    </dgm:pt>
    <dgm:pt modelId="{81A7AABA-D0CD-4BA6-9AB1-F2CB42C7F1F2}" type="sibTrans" cxnId="{3100CAEF-9D58-405B-BAE7-93ECC50629C4}">
      <dgm:prSet/>
      <dgm:spPr/>
      <dgm:t>
        <a:bodyPr/>
        <a:lstStyle/>
        <a:p>
          <a:endParaRPr lang="en-IN"/>
        </a:p>
      </dgm:t>
    </dgm:pt>
    <dgm:pt modelId="{B0191002-088A-485F-9E08-7B827899A14B}">
      <dgm:prSet phldrT="[Text]"/>
      <dgm:spPr>
        <a:solidFill>
          <a:schemeClr val="accent6">
            <a:lumMod val="20000"/>
            <a:lumOff val="8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Temporal Analysis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E00EEC-DE79-43A5-BA06-847AF6E35888}" type="sibTrans" cxnId="{81470849-364D-4D17-B2B0-50962499AC78}">
      <dgm:prSet/>
      <dgm:spPr/>
      <dgm:t>
        <a:bodyPr/>
        <a:lstStyle/>
        <a:p>
          <a:endParaRPr lang="en-IN"/>
        </a:p>
      </dgm:t>
    </dgm:pt>
    <dgm:pt modelId="{D0AD1416-CAB5-4B56-947E-130E9CCEE160}" type="parTrans" cxnId="{81470849-364D-4D17-B2B0-50962499AC78}">
      <dgm:prSet/>
      <dgm:spPr/>
      <dgm:t>
        <a:bodyPr/>
        <a:lstStyle/>
        <a:p>
          <a:endParaRPr lang="en-IN"/>
        </a:p>
      </dgm:t>
    </dgm:pt>
    <dgm:pt modelId="{C55EF4FE-DBBD-4FC9-9841-320D31274DEF}">
      <dgm:prSet phldrT="[Text]"/>
      <dgm:spPr>
        <a:solidFill>
          <a:schemeClr val="bg1">
            <a:lumMod val="75000"/>
          </a:schemeClr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Employee Attrition Analysis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47AA9D-B4E0-41C5-9046-BBE379B57F61}" type="sibTrans" cxnId="{C0D08FC1-965A-4C84-B6C3-0872DF697957}">
      <dgm:prSet/>
      <dgm:spPr/>
      <dgm:t>
        <a:bodyPr/>
        <a:lstStyle/>
        <a:p>
          <a:endParaRPr lang="en-IN"/>
        </a:p>
      </dgm:t>
    </dgm:pt>
    <dgm:pt modelId="{16182B26-9D84-4F6F-BB69-904EDE7C3596}" type="parTrans" cxnId="{C0D08FC1-965A-4C84-B6C3-0872DF697957}">
      <dgm:prSet/>
      <dgm:spPr/>
      <dgm:t>
        <a:bodyPr/>
        <a:lstStyle/>
        <a:p>
          <a:endParaRPr lang="en-IN"/>
        </a:p>
      </dgm:t>
    </dgm:pt>
    <dgm:pt modelId="{4CC24184-BF95-4150-BA4F-0EAD48641767}" type="pres">
      <dgm:prSet presAssocID="{37734DD6-685D-4A7A-9416-404A59152D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090B55-A4D2-4030-848B-DA8E51D87CEC}" type="pres">
      <dgm:prSet presAssocID="{E44C11B1-342D-4301-BDA1-64DC99401009}" presName="hierRoot1" presStyleCnt="0">
        <dgm:presLayoutVars>
          <dgm:hierBranch val="init"/>
        </dgm:presLayoutVars>
      </dgm:prSet>
      <dgm:spPr/>
    </dgm:pt>
    <dgm:pt modelId="{A263D71F-B404-4C9F-A0E6-D6BCFB58F9EF}" type="pres">
      <dgm:prSet presAssocID="{E44C11B1-342D-4301-BDA1-64DC99401009}" presName="rootComposite1" presStyleCnt="0"/>
      <dgm:spPr/>
    </dgm:pt>
    <dgm:pt modelId="{F51A0E26-155F-479E-9952-70D4ADBF3969}" type="pres">
      <dgm:prSet presAssocID="{E44C11B1-342D-4301-BDA1-64DC99401009}" presName="rootText1" presStyleLbl="node0" presStyleIdx="0" presStyleCnt="1" custLinFactNeighborY="-80102">
        <dgm:presLayoutVars>
          <dgm:chPref val="3"/>
        </dgm:presLayoutVars>
      </dgm:prSet>
      <dgm:spPr/>
    </dgm:pt>
    <dgm:pt modelId="{D487FDF6-25D7-482E-BF33-8ABA1669C047}" type="pres">
      <dgm:prSet presAssocID="{E44C11B1-342D-4301-BDA1-64DC99401009}" presName="rootConnector1" presStyleLbl="node1" presStyleIdx="0" presStyleCnt="0"/>
      <dgm:spPr/>
    </dgm:pt>
    <dgm:pt modelId="{B208A47E-58AF-4938-9797-2B212173A4D0}" type="pres">
      <dgm:prSet presAssocID="{E44C11B1-342D-4301-BDA1-64DC99401009}" presName="hierChild2" presStyleCnt="0"/>
      <dgm:spPr/>
    </dgm:pt>
    <dgm:pt modelId="{0DB470C1-87F7-4E2A-990B-95C9F6DC9C45}" type="pres">
      <dgm:prSet presAssocID="{D0AD1416-CAB5-4B56-947E-130E9CCEE160}" presName="Name37" presStyleLbl="parChTrans1D2" presStyleIdx="0" presStyleCnt="3"/>
      <dgm:spPr/>
    </dgm:pt>
    <dgm:pt modelId="{25C59A19-AE3C-4646-89FD-C59CDDF51710}" type="pres">
      <dgm:prSet presAssocID="{B0191002-088A-485F-9E08-7B827899A14B}" presName="hierRoot2" presStyleCnt="0">
        <dgm:presLayoutVars>
          <dgm:hierBranch val="init"/>
        </dgm:presLayoutVars>
      </dgm:prSet>
      <dgm:spPr/>
    </dgm:pt>
    <dgm:pt modelId="{26A9E4D5-BAD4-48EB-BB52-2101ADC0180C}" type="pres">
      <dgm:prSet presAssocID="{B0191002-088A-485F-9E08-7B827899A14B}" presName="rootComposite" presStyleCnt="0"/>
      <dgm:spPr/>
    </dgm:pt>
    <dgm:pt modelId="{9BC1B59C-90C4-4C08-A93E-F324B9998A97}" type="pres">
      <dgm:prSet presAssocID="{B0191002-088A-485F-9E08-7B827899A14B}" presName="rootText" presStyleLbl="node2" presStyleIdx="0" presStyleCnt="3" custLinFactNeighborX="3141" custLinFactNeighborY="-70679">
        <dgm:presLayoutVars>
          <dgm:chPref val="3"/>
        </dgm:presLayoutVars>
      </dgm:prSet>
      <dgm:spPr/>
    </dgm:pt>
    <dgm:pt modelId="{87E094C2-FC54-4B15-9EBB-3DC11C6EAE0B}" type="pres">
      <dgm:prSet presAssocID="{B0191002-088A-485F-9E08-7B827899A14B}" presName="rootConnector" presStyleLbl="node2" presStyleIdx="0" presStyleCnt="3"/>
      <dgm:spPr/>
    </dgm:pt>
    <dgm:pt modelId="{ECF2395A-7B95-4889-9553-E3CDF06D7CEF}" type="pres">
      <dgm:prSet presAssocID="{B0191002-088A-485F-9E08-7B827899A14B}" presName="hierChild4" presStyleCnt="0"/>
      <dgm:spPr/>
    </dgm:pt>
    <dgm:pt modelId="{6C3F5A08-1CD2-49EC-B54D-F8D38E7F6A6B}" type="pres">
      <dgm:prSet presAssocID="{B0191002-088A-485F-9E08-7B827899A14B}" presName="hierChild5" presStyleCnt="0"/>
      <dgm:spPr/>
    </dgm:pt>
    <dgm:pt modelId="{32C6DA3E-B73E-4E19-BEAC-0730650E5E78}" type="pres">
      <dgm:prSet presAssocID="{0F764380-455B-4F3B-9462-58804458618D}" presName="Name37" presStyleLbl="parChTrans1D2" presStyleIdx="1" presStyleCnt="3"/>
      <dgm:spPr/>
    </dgm:pt>
    <dgm:pt modelId="{FE8D0B25-E526-42BE-9E9B-9638704ADDE0}" type="pres">
      <dgm:prSet presAssocID="{7CE10D0D-2069-4DDF-8AE6-544FB0F6C098}" presName="hierRoot2" presStyleCnt="0">
        <dgm:presLayoutVars>
          <dgm:hierBranch val="init"/>
        </dgm:presLayoutVars>
      </dgm:prSet>
      <dgm:spPr/>
    </dgm:pt>
    <dgm:pt modelId="{3D44F21D-29A9-4F96-A12C-54D262D8141C}" type="pres">
      <dgm:prSet presAssocID="{7CE10D0D-2069-4DDF-8AE6-544FB0F6C098}" presName="rootComposite" presStyleCnt="0"/>
      <dgm:spPr/>
    </dgm:pt>
    <dgm:pt modelId="{7A4E27D1-DAC4-4700-A800-7AC52F95F603}" type="pres">
      <dgm:prSet presAssocID="{7CE10D0D-2069-4DDF-8AE6-544FB0F6C098}" presName="rootText" presStyleLbl="node2" presStyleIdx="1" presStyleCnt="3" custLinFactNeighborY="-72249">
        <dgm:presLayoutVars>
          <dgm:chPref val="3"/>
        </dgm:presLayoutVars>
      </dgm:prSet>
      <dgm:spPr/>
    </dgm:pt>
    <dgm:pt modelId="{02A70823-8024-4435-B09F-8ED7FE10565D}" type="pres">
      <dgm:prSet presAssocID="{7CE10D0D-2069-4DDF-8AE6-544FB0F6C098}" presName="rootConnector" presStyleLbl="node2" presStyleIdx="1" presStyleCnt="3"/>
      <dgm:spPr/>
    </dgm:pt>
    <dgm:pt modelId="{368F686F-ECF1-4918-9A82-ADFE4E662637}" type="pres">
      <dgm:prSet presAssocID="{7CE10D0D-2069-4DDF-8AE6-544FB0F6C098}" presName="hierChild4" presStyleCnt="0"/>
      <dgm:spPr/>
    </dgm:pt>
    <dgm:pt modelId="{6C8B7A0A-247A-49CB-951E-60635A4F0FE8}" type="pres">
      <dgm:prSet presAssocID="{7CE10D0D-2069-4DDF-8AE6-544FB0F6C098}" presName="hierChild5" presStyleCnt="0"/>
      <dgm:spPr/>
    </dgm:pt>
    <dgm:pt modelId="{F6635137-D79C-4E8E-B013-70E48D38119C}" type="pres">
      <dgm:prSet presAssocID="{16182B26-9D84-4F6F-BB69-904EDE7C3596}" presName="Name37" presStyleLbl="parChTrans1D2" presStyleIdx="2" presStyleCnt="3"/>
      <dgm:spPr/>
    </dgm:pt>
    <dgm:pt modelId="{6E3577F1-223A-4AE4-B497-945757C370AA}" type="pres">
      <dgm:prSet presAssocID="{C55EF4FE-DBBD-4FC9-9841-320D31274DEF}" presName="hierRoot2" presStyleCnt="0">
        <dgm:presLayoutVars>
          <dgm:hierBranch val="init"/>
        </dgm:presLayoutVars>
      </dgm:prSet>
      <dgm:spPr/>
    </dgm:pt>
    <dgm:pt modelId="{E78AA1A2-3290-44F2-A326-A9ACCAC25FDE}" type="pres">
      <dgm:prSet presAssocID="{C55EF4FE-DBBD-4FC9-9841-320D31274DEF}" presName="rootComposite" presStyleCnt="0"/>
      <dgm:spPr/>
    </dgm:pt>
    <dgm:pt modelId="{C9636C14-C5F3-4088-85C9-EDE64F727084}" type="pres">
      <dgm:prSet presAssocID="{C55EF4FE-DBBD-4FC9-9841-320D31274DEF}" presName="rootText" presStyleLbl="node2" presStyleIdx="2" presStyleCnt="3" custLinFactNeighborX="-5890" custLinFactNeighborY="-70679">
        <dgm:presLayoutVars>
          <dgm:chPref val="3"/>
        </dgm:presLayoutVars>
      </dgm:prSet>
      <dgm:spPr/>
    </dgm:pt>
    <dgm:pt modelId="{E7406861-50B6-4E91-B093-0A924CC4D1D4}" type="pres">
      <dgm:prSet presAssocID="{C55EF4FE-DBBD-4FC9-9841-320D31274DEF}" presName="rootConnector" presStyleLbl="node2" presStyleIdx="2" presStyleCnt="3"/>
      <dgm:spPr/>
    </dgm:pt>
    <dgm:pt modelId="{D28B2785-1AF5-4EF8-824D-B7643E08CAEF}" type="pres">
      <dgm:prSet presAssocID="{C55EF4FE-DBBD-4FC9-9841-320D31274DEF}" presName="hierChild4" presStyleCnt="0"/>
      <dgm:spPr/>
    </dgm:pt>
    <dgm:pt modelId="{3C7AF180-38BA-4230-8CD7-7ED7A40282A8}" type="pres">
      <dgm:prSet presAssocID="{C55EF4FE-DBBD-4FC9-9841-320D31274DEF}" presName="hierChild5" presStyleCnt="0"/>
      <dgm:spPr/>
    </dgm:pt>
    <dgm:pt modelId="{889A1CFA-FCE1-4FEF-ACF3-E76EEADAE162}" type="pres">
      <dgm:prSet presAssocID="{E44C11B1-342D-4301-BDA1-64DC99401009}" presName="hierChild3" presStyleCnt="0"/>
      <dgm:spPr/>
    </dgm:pt>
  </dgm:ptLst>
  <dgm:cxnLst>
    <dgm:cxn modelId="{0AA9F409-2F26-4B36-9FE0-AC0C5F1C2D9E}" type="presOf" srcId="{7CE10D0D-2069-4DDF-8AE6-544FB0F6C098}" destId="{7A4E27D1-DAC4-4700-A800-7AC52F95F603}" srcOrd="0" destOrd="0" presId="urn:microsoft.com/office/officeart/2005/8/layout/orgChart1"/>
    <dgm:cxn modelId="{AF88EF46-517E-4CB4-87F0-1B502DFA6854}" type="presOf" srcId="{7CE10D0D-2069-4DDF-8AE6-544FB0F6C098}" destId="{02A70823-8024-4435-B09F-8ED7FE10565D}" srcOrd="1" destOrd="0" presId="urn:microsoft.com/office/officeart/2005/8/layout/orgChart1"/>
    <dgm:cxn modelId="{81470849-364D-4D17-B2B0-50962499AC78}" srcId="{E44C11B1-342D-4301-BDA1-64DC99401009}" destId="{B0191002-088A-485F-9E08-7B827899A14B}" srcOrd="0" destOrd="0" parTransId="{D0AD1416-CAB5-4B56-947E-130E9CCEE160}" sibTransId="{1EE00EEC-DE79-43A5-BA06-847AF6E35888}"/>
    <dgm:cxn modelId="{8AA1946D-3CCD-4497-901B-69AE9AAED73A}" srcId="{37734DD6-685D-4A7A-9416-404A59152D2C}" destId="{E44C11B1-342D-4301-BDA1-64DC99401009}" srcOrd="0" destOrd="0" parTransId="{DE0EB8B8-394C-484F-BC3E-B8BF729E068F}" sibTransId="{8B515BFC-683F-4B33-AE3B-16EC99A96896}"/>
    <dgm:cxn modelId="{82CFB24E-3DE9-479E-A568-77D39C038974}" type="presOf" srcId="{16182B26-9D84-4F6F-BB69-904EDE7C3596}" destId="{F6635137-D79C-4E8E-B013-70E48D38119C}" srcOrd="0" destOrd="0" presId="urn:microsoft.com/office/officeart/2005/8/layout/orgChart1"/>
    <dgm:cxn modelId="{8FE0DD8E-1B88-42EC-92BC-D9345ED1A340}" type="presOf" srcId="{D0AD1416-CAB5-4B56-947E-130E9CCEE160}" destId="{0DB470C1-87F7-4E2A-990B-95C9F6DC9C45}" srcOrd="0" destOrd="0" presId="urn:microsoft.com/office/officeart/2005/8/layout/orgChart1"/>
    <dgm:cxn modelId="{3A5B14AC-F108-44EA-B3A2-7C58B9F96AE3}" type="presOf" srcId="{37734DD6-685D-4A7A-9416-404A59152D2C}" destId="{4CC24184-BF95-4150-BA4F-0EAD48641767}" srcOrd="0" destOrd="0" presId="urn:microsoft.com/office/officeart/2005/8/layout/orgChart1"/>
    <dgm:cxn modelId="{11036CB0-CF20-4024-89F6-1992DDC6AFA0}" type="presOf" srcId="{0F764380-455B-4F3B-9462-58804458618D}" destId="{32C6DA3E-B73E-4E19-BEAC-0730650E5E78}" srcOrd="0" destOrd="0" presId="urn:microsoft.com/office/officeart/2005/8/layout/orgChart1"/>
    <dgm:cxn modelId="{2F294FC1-97E9-41F6-BBD6-9835CAE501FE}" type="presOf" srcId="{C55EF4FE-DBBD-4FC9-9841-320D31274DEF}" destId="{E7406861-50B6-4E91-B093-0A924CC4D1D4}" srcOrd="1" destOrd="0" presId="urn:microsoft.com/office/officeart/2005/8/layout/orgChart1"/>
    <dgm:cxn modelId="{C0D08FC1-965A-4C84-B6C3-0872DF697957}" srcId="{E44C11B1-342D-4301-BDA1-64DC99401009}" destId="{C55EF4FE-DBBD-4FC9-9841-320D31274DEF}" srcOrd="2" destOrd="0" parTransId="{16182B26-9D84-4F6F-BB69-904EDE7C3596}" sibTransId="{3847AA9D-B4E0-41C5-9046-BBE379B57F61}"/>
    <dgm:cxn modelId="{23F608CC-42FB-4A0A-9968-D1B8CD747419}" type="presOf" srcId="{E44C11B1-342D-4301-BDA1-64DC99401009}" destId="{D487FDF6-25D7-482E-BF33-8ABA1669C047}" srcOrd="1" destOrd="0" presId="urn:microsoft.com/office/officeart/2005/8/layout/orgChart1"/>
    <dgm:cxn modelId="{FA4919D4-64E2-489E-8112-3092010A6F84}" type="presOf" srcId="{B0191002-088A-485F-9E08-7B827899A14B}" destId="{9BC1B59C-90C4-4C08-A93E-F324B9998A97}" srcOrd="0" destOrd="0" presId="urn:microsoft.com/office/officeart/2005/8/layout/orgChart1"/>
    <dgm:cxn modelId="{DC316CDA-4214-4591-8072-54834A9DB87C}" type="presOf" srcId="{E44C11B1-342D-4301-BDA1-64DC99401009}" destId="{F51A0E26-155F-479E-9952-70D4ADBF3969}" srcOrd="0" destOrd="0" presId="urn:microsoft.com/office/officeart/2005/8/layout/orgChart1"/>
    <dgm:cxn modelId="{3100CAEF-9D58-405B-BAE7-93ECC50629C4}" srcId="{E44C11B1-342D-4301-BDA1-64DC99401009}" destId="{7CE10D0D-2069-4DDF-8AE6-544FB0F6C098}" srcOrd="1" destOrd="0" parTransId="{0F764380-455B-4F3B-9462-58804458618D}" sibTransId="{81A7AABA-D0CD-4BA6-9AB1-F2CB42C7F1F2}"/>
    <dgm:cxn modelId="{AE82A1F3-1B46-4CA8-AB6C-6C0A95E3744C}" type="presOf" srcId="{C55EF4FE-DBBD-4FC9-9841-320D31274DEF}" destId="{C9636C14-C5F3-4088-85C9-EDE64F727084}" srcOrd="0" destOrd="0" presId="urn:microsoft.com/office/officeart/2005/8/layout/orgChart1"/>
    <dgm:cxn modelId="{0FAFAAFD-DFF1-4700-BF28-7145C98437DD}" type="presOf" srcId="{B0191002-088A-485F-9E08-7B827899A14B}" destId="{87E094C2-FC54-4B15-9EBB-3DC11C6EAE0B}" srcOrd="1" destOrd="0" presId="urn:microsoft.com/office/officeart/2005/8/layout/orgChart1"/>
    <dgm:cxn modelId="{C385DF2D-64FF-477D-ACC4-2F29681CBAFB}" type="presParOf" srcId="{4CC24184-BF95-4150-BA4F-0EAD48641767}" destId="{7A090B55-A4D2-4030-848B-DA8E51D87CEC}" srcOrd="0" destOrd="0" presId="urn:microsoft.com/office/officeart/2005/8/layout/orgChart1"/>
    <dgm:cxn modelId="{95294816-EBEE-475F-BC32-3F3809617E05}" type="presParOf" srcId="{7A090B55-A4D2-4030-848B-DA8E51D87CEC}" destId="{A263D71F-B404-4C9F-A0E6-D6BCFB58F9EF}" srcOrd="0" destOrd="0" presId="urn:microsoft.com/office/officeart/2005/8/layout/orgChart1"/>
    <dgm:cxn modelId="{C90973C8-349B-49AE-8107-504B4ABA8120}" type="presParOf" srcId="{A263D71F-B404-4C9F-A0E6-D6BCFB58F9EF}" destId="{F51A0E26-155F-479E-9952-70D4ADBF3969}" srcOrd="0" destOrd="0" presId="urn:microsoft.com/office/officeart/2005/8/layout/orgChart1"/>
    <dgm:cxn modelId="{8DE31756-D52E-4E47-AE1C-0A743A9CFFF4}" type="presParOf" srcId="{A263D71F-B404-4C9F-A0E6-D6BCFB58F9EF}" destId="{D487FDF6-25D7-482E-BF33-8ABA1669C047}" srcOrd="1" destOrd="0" presId="urn:microsoft.com/office/officeart/2005/8/layout/orgChart1"/>
    <dgm:cxn modelId="{B79B00B4-2FD3-4D15-9E09-119727619612}" type="presParOf" srcId="{7A090B55-A4D2-4030-848B-DA8E51D87CEC}" destId="{B208A47E-58AF-4938-9797-2B212173A4D0}" srcOrd="1" destOrd="0" presId="urn:microsoft.com/office/officeart/2005/8/layout/orgChart1"/>
    <dgm:cxn modelId="{E38DC151-15B3-4A19-953E-52342336C9CF}" type="presParOf" srcId="{B208A47E-58AF-4938-9797-2B212173A4D0}" destId="{0DB470C1-87F7-4E2A-990B-95C9F6DC9C45}" srcOrd="0" destOrd="0" presId="urn:microsoft.com/office/officeart/2005/8/layout/orgChart1"/>
    <dgm:cxn modelId="{A91DA45B-DBEE-4477-BEE5-A582CA507B64}" type="presParOf" srcId="{B208A47E-58AF-4938-9797-2B212173A4D0}" destId="{25C59A19-AE3C-4646-89FD-C59CDDF51710}" srcOrd="1" destOrd="0" presId="urn:microsoft.com/office/officeart/2005/8/layout/orgChart1"/>
    <dgm:cxn modelId="{908AA995-AAE9-4BA5-A79E-5E6A1D45991F}" type="presParOf" srcId="{25C59A19-AE3C-4646-89FD-C59CDDF51710}" destId="{26A9E4D5-BAD4-48EB-BB52-2101ADC0180C}" srcOrd="0" destOrd="0" presId="urn:microsoft.com/office/officeart/2005/8/layout/orgChart1"/>
    <dgm:cxn modelId="{F6B15A74-F830-4090-AF4C-28703AEA39B6}" type="presParOf" srcId="{26A9E4D5-BAD4-48EB-BB52-2101ADC0180C}" destId="{9BC1B59C-90C4-4C08-A93E-F324B9998A97}" srcOrd="0" destOrd="0" presId="urn:microsoft.com/office/officeart/2005/8/layout/orgChart1"/>
    <dgm:cxn modelId="{B11AF6E8-5679-4709-8C88-84AB0C5B9F54}" type="presParOf" srcId="{26A9E4D5-BAD4-48EB-BB52-2101ADC0180C}" destId="{87E094C2-FC54-4B15-9EBB-3DC11C6EAE0B}" srcOrd="1" destOrd="0" presId="urn:microsoft.com/office/officeart/2005/8/layout/orgChart1"/>
    <dgm:cxn modelId="{F0BA890F-B446-400B-B5BD-DF67E223E172}" type="presParOf" srcId="{25C59A19-AE3C-4646-89FD-C59CDDF51710}" destId="{ECF2395A-7B95-4889-9553-E3CDF06D7CEF}" srcOrd="1" destOrd="0" presId="urn:microsoft.com/office/officeart/2005/8/layout/orgChart1"/>
    <dgm:cxn modelId="{97AED56B-EB48-49CF-8166-2669AF257573}" type="presParOf" srcId="{25C59A19-AE3C-4646-89FD-C59CDDF51710}" destId="{6C3F5A08-1CD2-49EC-B54D-F8D38E7F6A6B}" srcOrd="2" destOrd="0" presId="urn:microsoft.com/office/officeart/2005/8/layout/orgChart1"/>
    <dgm:cxn modelId="{EB7ACA3A-F518-446F-977B-C2934EE0D2A7}" type="presParOf" srcId="{B208A47E-58AF-4938-9797-2B212173A4D0}" destId="{32C6DA3E-B73E-4E19-BEAC-0730650E5E78}" srcOrd="2" destOrd="0" presId="urn:microsoft.com/office/officeart/2005/8/layout/orgChart1"/>
    <dgm:cxn modelId="{B83C1E60-677F-49EE-BD00-01C174C88C0D}" type="presParOf" srcId="{B208A47E-58AF-4938-9797-2B212173A4D0}" destId="{FE8D0B25-E526-42BE-9E9B-9638704ADDE0}" srcOrd="3" destOrd="0" presId="urn:microsoft.com/office/officeart/2005/8/layout/orgChart1"/>
    <dgm:cxn modelId="{D76BAACD-CBD1-44F9-8A61-EDDF0F534F0B}" type="presParOf" srcId="{FE8D0B25-E526-42BE-9E9B-9638704ADDE0}" destId="{3D44F21D-29A9-4F96-A12C-54D262D8141C}" srcOrd="0" destOrd="0" presId="urn:microsoft.com/office/officeart/2005/8/layout/orgChart1"/>
    <dgm:cxn modelId="{9437F817-DC5E-4BF3-938C-8757FBCB0FEB}" type="presParOf" srcId="{3D44F21D-29A9-4F96-A12C-54D262D8141C}" destId="{7A4E27D1-DAC4-4700-A800-7AC52F95F603}" srcOrd="0" destOrd="0" presId="urn:microsoft.com/office/officeart/2005/8/layout/orgChart1"/>
    <dgm:cxn modelId="{EE9EEA61-F95C-4208-8F45-4D0E41FD9C02}" type="presParOf" srcId="{3D44F21D-29A9-4F96-A12C-54D262D8141C}" destId="{02A70823-8024-4435-B09F-8ED7FE10565D}" srcOrd="1" destOrd="0" presId="urn:microsoft.com/office/officeart/2005/8/layout/orgChart1"/>
    <dgm:cxn modelId="{7BBF1B49-4DDB-4AAB-9958-ABDB7E4EF77A}" type="presParOf" srcId="{FE8D0B25-E526-42BE-9E9B-9638704ADDE0}" destId="{368F686F-ECF1-4918-9A82-ADFE4E662637}" srcOrd="1" destOrd="0" presId="urn:microsoft.com/office/officeart/2005/8/layout/orgChart1"/>
    <dgm:cxn modelId="{ED4FB2DC-A548-46FF-B54F-F8C7FD31B916}" type="presParOf" srcId="{FE8D0B25-E526-42BE-9E9B-9638704ADDE0}" destId="{6C8B7A0A-247A-49CB-951E-60635A4F0FE8}" srcOrd="2" destOrd="0" presId="urn:microsoft.com/office/officeart/2005/8/layout/orgChart1"/>
    <dgm:cxn modelId="{E8B8C8C5-FD46-4213-A17C-C6FF8FF6A20D}" type="presParOf" srcId="{B208A47E-58AF-4938-9797-2B212173A4D0}" destId="{F6635137-D79C-4E8E-B013-70E48D38119C}" srcOrd="4" destOrd="0" presId="urn:microsoft.com/office/officeart/2005/8/layout/orgChart1"/>
    <dgm:cxn modelId="{E07C3C05-36C1-4C8D-AEB0-71A7E77902C3}" type="presParOf" srcId="{B208A47E-58AF-4938-9797-2B212173A4D0}" destId="{6E3577F1-223A-4AE4-B497-945757C370AA}" srcOrd="5" destOrd="0" presId="urn:microsoft.com/office/officeart/2005/8/layout/orgChart1"/>
    <dgm:cxn modelId="{F7205EAD-98BE-4801-93F8-D6923B64C43A}" type="presParOf" srcId="{6E3577F1-223A-4AE4-B497-945757C370AA}" destId="{E78AA1A2-3290-44F2-A326-A9ACCAC25FDE}" srcOrd="0" destOrd="0" presId="urn:microsoft.com/office/officeart/2005/8/layout/orgChart1"/>
    <dgm:cxn modelId="{F3C11F92-AFFD-47EF-B2BB-B69828122A52}" type="presParOf" srcId="{E78AA1A2-3290-44F2-A326-A9ACCAC25FDE}" destId="{C9636C14-C5F3-4088-85C9-EDE64F727084}" srcOrd="0" destOrd="0" presId="urn:microsoft.com/office/officeart/2005/8/layout/orgChart1"/>
    <dgm:cxn modelId="{8A49DAD6-E1CC-443A-AD7D-5046B40BDF88}" type="presParOf" srcId="{E78AA1A2-3290-44F2-A326-A9ACCAC25FDE}" destId="{E7406861-50B6-4E91-B093-0A924CC4D1D4}" srcOrd="1" destOrd="0" presId="urn:microsoft.com/office/officeart/2005/8/layout/orgChart1"/>
    <dgm:cxn modelId="{D75EE928-355E-4954-B8CA-856FC5653F62}" type="presParOf" srcId="{6E3577F1-223A-4AE4-B497-945757C370AA}" destId="{D28B2785-1AF5-4EF8-824D-B7643E08CAEF}" srcOrd="1" destOrd="0" presId="urn:microsoft.com/office/officeart/2005/8/layout/orgChart1"/>
    <dgm:cxn modelId="{0F290184-4C93-4B44-88C2-70193B98D6C9}" type="presParOf" srcId="{6E3577F1-223A-4AE4-B497-945757C370AA}" destId="{3C7AF180-38BA-4230-8CD7-7ED7A40282A8}" srcOrd="2" destOrd="0" presId="urn:microsoft.com/office/officeart/2005/8/layout/orgChart1"/>
    <dgm:cxn modelId="{B512A76F-34DF-4C67-B401-EFE96DF261C8}" type="presParOf" srcId="{7A090B55-A4D2-4030-848B-DA8E51D87CEC}" destId="{889A1CFA-FCE1-4FEF-ACF3-E76EEADAE16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50B64-A90C-4215-BA25-AB11276C9112}">
      <dsp:nvSpPr>
        <dsp:cNvPr id="0" name=""/>
        <dsp:cNvSpPr/>
      </dsp:nvSpPr>
      <dsp:spPr>
        <a:xfrm rot="5400000">
          <a:off x="244087" y="1063408"/>
          <a:ext cx="912990" cy="10394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/>
        </a:solidFill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DDE49-46EF-4548-B907-2AD8B951B7A4}">
      <dsp:nvSpPr>
        <dsp:cNvPr id="0" name=""/>
        <dsp:cNvSpPr/>
      </dsp:nvSpPr>
      <dsp:spPr>
        <a:xfrm>
          <a:off x="0" y="25197"/>
          <a:ext cx="1536939" cy="1075807"/>
        </a:xfrm>
        <a:prstGeom prst="roundRect">
          <a:avLst>
            <a:gd name="adj" fmla="val 16670"/>
          </a:avLst>
        </a:prstGeom>
        <a:solidFill>
          <a:srgbClr val="C00000"/>
        </a:solidFill>
        <a:ln w="12700" cap="flat" cmpd="sng" algn="ctr">
          <a:solidFill>
            <a:schemeClr val="accent6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15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TALK TO THE CLIENT</a:t>
          </a:r>
        </a:p>
      </dsp:txBody>
      <dsp:txXfrm>
        <a:off x="52526" y="77723"/>
        <a:ext cx="1431887" cy="970755"/>
      </dsp:txXfrm>
    </dsp:sp>
    <dsp:sp modelId="{E4A2778A-CF90-4B48-87FE-D9E5DA012328}">
      <dsp:nvSpPr>
        <dsp:cNvPr id="0" name=""/>
        <dsp:cNvSpPr/>
      </dsp:nvSpPr>
      <dsp:spPr>
        <a:xfrm>
          <a:off x="1539139" y="153942"/>
          <a:ext cx="1117823" cy="869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04825-0937-42A5-802D-097D1BAC93F3}">
      <dsp:nvSpPr>
        <dsp:cNvPr id="0" name=""/>
        <dsp:cNvSpPr/>
      </dsp:nvSpPr>
      <dsp:spPr>
        <a:xfrm rot="5400000">
          <a:off x="1518373" y="2271895"/>
          <a:ext cx="912990" cy="10394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166AD-5BE3-41E4-A7AA-297682047FB5}">
      <dsp:nvSpPr>
        <dsp:cNvPr id="0" name=""/>
        <dsp:cNvSpPr/>
      </dsp:nvSpPr>
      <dsp:spPr>
        <a:xfrm>
          <a:off x="1276485" y="1259826"/>
          <a:ext cx="1536939" cy="1075807"/>
        </a:xfrm>
        <a:prstGeom prst="roundRect">
          <a:avLst>
            <a:gd name="adj" fmla="val 1667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VISIT THE KARTHIK ENGINEERING WORKS MANUFACTURING UNIT </a:t>
          </a:r>
        </a:p>
      </dsp:txBody>
      <dsp:txXfrm>
        <a:off x="1329011" y="1312352"/>
        <a:ext cx="1431887" cy="970755"/>
      </dsp:txXfrm>
    </dsp:sp>
    <dsp:sp modelId="{D5F0C0D0-C3F4-42E2-8CCF-746CADA5146D}">
      <dsp:nvSpPr>
        <dsp:cNvPr id="0" name=""/>
        <dsp:cNvSpPr/>
      </dsp:nvSpPr>
      <dsp:spPr>
        <a:xfrm>
          <a:off x="2813425" y="1362429"/>
          <a:ext cx="1117823" cy="869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E4F21-ACC0-4117-8EA7-BB22022181CA}">
      <dsp:nvSpPr>
        <dsp:cNvPr id="0" name=""/>
        <dsp:cNvSpPr/>
      </dsp:nvSpPr>
      <dsp:spPr>
        <a:xfrm>
          <a:off x="2502450" y="2460847"/>
          <a:ext cx="1536939" cy="1075807"/>
        </a:xfrm>
        <a:prstGeom prst="roundRect">
          <a:avLst>
            <a:gd name="adj" fmla="val 16670"/>
          </a:avLst>
        </a:prstGeom>
        <a:solidFill>
          <a:srgbClr val="00B050"/>
        </a:solidFill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EVALUATE &amp; GIVE SUGGESSIONS</a:t>
          </a:r>
        </a:p>
      </dsp:txBody>
      <dsp:txXfrm>
        <a:off x="2554976" y="2513373"/>
        <a:ext cx="1431887" cy="970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35137-D79C-4E8E-B013-70E48D38119C}">
      <dsp:nvSpPr>
        <dsp:cNvPr id="0" name=""/>
        <dsp:cNvSpPr/>
      </dsp:nvSpPr>
      <dsp:spPr>
        <a:xfrm>
          <a:off x="2929811" y="1051446"/>
          <a:ext cx="1971960" cy="440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89"/>
              </a:lnTo>
              <a:lnTo>
                <a:pt x="1971960" y="260589"/>
              </a:lnTo>
              <a:lnTo>
                <a:pt x="1971960" y="440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6DA3E-B73E-4E19-BEAC-0730650E5E78}">
      <dsp:nvSpPr>
        <dsp:cNvPr id="0" name=""/>
        <dsp:cNvSpPr/>
      </dsp:nvSpPr>
      <dsp:spPr>
        <a:xfrm>
          <a:off x="2884091" y="1051446"/>
          <a:ext cx="91440" cy="4270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470C1-87F7-4E2A-990B-95C9F6DC9C45}">
      <dsp:nvSpPr>
        <dsp:cNvPr id="0" name=""/>
        <dsp:cNvSpPr/>
      </dsp:nvSpPr>
      <dsp:spPr>
        <a:xfrm>
          <a:off x="910757" y="1051446"/>
          <a:ext cx="2019054" cy="440466"/>
        </a:xfrm>
        <a:custGeom>
          <a:avLst/>
          <a:gdLst/>
          <a:ahLst/>
          <a:cxnLst/>
          <a:rect l="0" t="0" r="0" b="0"/>
          <a:pathLst>
            <a:path>
              <a:moveTo>
                <a:pt x="2019054" y="0"/>
              </a:moveTo>
              <a:lnTo>
                <a:pt x="2019054" y="260589"/>
              </a:lnTo>
              <a:lnTo>
                <a:pt x="0" y="260589"/>
              </a:lnTo>
              <a:lnTo>
                <a:pt x="0" y="440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0E26-155F-479E-9952-70D4ADBF3969}">
      <dsp:nvSpPr>
        <dsp:cNvPr id="0" name=""/>
        <dsp:cNvSpPr/>
      </dsp:nvSpPr>
      <dsp:spPr>
        <a:xfrm>
          <a:off x="2073256" y="194891"/>
          <a:ext cx="1713109" cy="85655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Analysis Methods</a:t>
          </a:r>
        </a:p>
      </dsp:txBody>
      <dsp:txXfrm>
        <a:off x="2073256" y="194891"/>
        <a:ext cx="1713109" cy="856554"/>
      </dsp:txXfrm>
    </dsp:sp>
    <dsp:sp modelId="{9BC1B59C-90C4-4C08-A93E-F324B9998A97}">
      <dsp:nvSpPr>
        <dsp:cNvPr id="0" name=""/>
        <dsp:cNvSpPr/>
      </dsp:nvSpPr>
      <dsp:spPr>
        <a:xfrm>
          <a:off x="54202" y="1491912"/>
          <a:ext cx="1713109" cy="85655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Temporal Analysis</a:t>
          </a:r>
          <a:endParaRPr lang="en-IN" sz="21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02" y="1491912"/>
        <a:ext cx="1713109" cy="856554"/>
      </dsp:txXfrm>
    </dsp:sp>
    <dsp:sp modelId="{7A4E27D1-DAC4-4700-A800-7AC52F95F603}">
      <dsp:nvSpPr>
        <dsp:cNvPr id="0" name=""/>
        <dsp:cNvSpPr/>
      </dsp:nvSpPr>
      <dsp:spPr>
        <a:xfrm>
          <a:off x="2073256" y="1478464"/>
          <a:ext cx="1713109" cy="856554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Distance Factor Analysis</a:t>
          </a:r>
        </a:p>
      </dsp:txBody>
      <dsp:txXfrm>
        <a:off x="2073256" y="1478464"/>
        <a:ext cx="1713109" cy="856554"/>
      </dsp:txXfrm>
    </dsp:sp>
    <dsp:sp modelId="{C9636C14-C5F3-4088-85C9-EDE64F727084}">
      <dsp:nvSpPr>
        <dsp:cNvPr id="0" name=""/>
        <dsp:cNvSpPr/>
      </dsp:nvSpPr>
      <dsp:spPr>
        <a:xfrm>
          <a:off x="4045217" y="1491912"/>
          <a:ext cx="1713109" cy="856554"/>
        </a:xfrm>
        <a:prstGeom prst="rect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Employee Attrition Analysis</a:t>
          </a:r>
          <a:endParaRPr lang="en-IN" sz="21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45217" y="1491912"/>
        <a:ext cx="1713109" cy="856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BB2FB-7AFA-4B5F-8D94-89F5167F0FB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2517C-1757-44C5-BAD9-461E22DDF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90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D7F1-CFAD-D3C4-4B0C-77F132095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05E1E-E9A5-7994-8E1D-126AE7F80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76AAE-4A2D-57BF-B5A8-8A64BBC0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8F3B-D800-4FA4-959F-10963C53F9F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EDF13-3833-EF9B-4A5D-F8165C06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C042B-568F-3D68-19D5-ACA11AC8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EF2F-E0FF-4C70-8482-B92337B18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93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AE1F-5562-A988-CFCF-7420EA83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9DA25-D4E3-9DD7-E400-F75F920BC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7F923-8453-1D5F-3CD6-A3453CAB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8F3B-D800-4FA4-959F-10963C53F9F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9D18-BB9F-5725-637E-6FB440FD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788DA-5557-0C92-906F-8BDA47EE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EF2F-E0FF-4C70-8482-B92337B18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92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515D8-3AF0-3CBB-B664-111D34926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DFB7C-07A2-3346-250D-D269BE1A9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81984-1CF8-6E98-4BFA-36D38632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8F3B-D800-4FA4-959F-10963C53F9F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66F0C-C409-DAEA-F9AC-CE1F545E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917F2-B4C1-CD36-2325-B1A0965E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EF2F-E0FF-4C70-8482-B92337B18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46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E843-336F-C15F-49A9-007472A1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AA9B-77C7-D585-3A53-E6D413DA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1708F-1CB7-69F4-98A1-52FAADFA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8F3B-D800-4FA4-959F-10963C53F9F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C63C7-F3F0-F1CF-F40D-40ACB19E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12DD6-BA15-C661-2C0C-439A9976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EF2F-E0FF-4C70-8482-B92337B18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57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3D11-707E-423E-3BA7-CCDBD7A4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8C1F0-3392-B9C9-E95E-C4A5361F3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75BD1-E0A5-8AD4-356A-608F829A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8F3B-D800-4FA4-959F-10963C53F9F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854AF-B6A4-13CF-73DC-6FEE93B7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547A1-CC1C-8CB7-A3E9-AD8E446B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EF2F-E0FF-4C70-8482-B92337B18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CE7B-57F1-6FA4-741D-179D441C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5D711-6771-D4A5-DC25-E9C5ACF29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8755C-F7CA-B266-B947-6B0663E76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F3F24-336C-23F1-E981-ABC199F4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8F3B-D800-4FA4-959F-10963C53F9F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26530-11AE-BABD-5396-9FDC1F04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84915-D0B0-376B-85CE-AD3B6C29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EF2F-E0FF-4C70-8482-B92337B18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88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2E2B-612C-2BC2-409C-9ACDF904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2FDF5-91C7-671C-C2B3-3D84BE839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5D58A-CE16-96BB-1B15-095C38879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24002-AFFF-5CA5-2CF4-82A7A6F46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3308A-4CD2-7284-0764-24329EE6A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F4F07-01E6-F0BD-590C-CC04F8A1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8F3B-D800-4FA4-959F-10963C53F9F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759A7-1338-5729-0EA2-3B0CFC30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4CB5C-7AEB-C8B7-4CE2-DC1849EE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EF2F-E0FF-4C70-8482-B92337B18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9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5D61-E004-2576-8588-DFC0D1A0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7170B-71B0-3A60-D609-7AFB48C0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8F3B-D800-4FA4-959F-10963C53F9F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7C878-FF46-4128-B57F-9B00CD54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6B2F7-4B4E-EC05-C01B-6C4800D0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EF2F-E0FF-4C70-8482-B92337B18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1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F40BA-FB55-8F90-36F6-731864F2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8F3B-D800-4FA4-959F-10963C53F9F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9A5F2-70E4-1027-B32F-459060EA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C5EA5-9ED1-7CB4-0B5C-7607DB22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EF2F-E0FF-4C70-8482-B92337B18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31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DD22-6FD3-F41A-A77F-B0BCD14C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D7B5A-E995-F80C-0A25-92233B89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AF709-0BA2-9868-2716-C701EA344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CF75-C15E-F6CE-DE60-ED40FCF0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8F3B-D800-4FA4-959F-10963C53F9F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D29E4-86E5-0F93-C8A1-A4C21167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A4A28-66FE-B626-9CE1-6301F449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EF2F-E0FF-4C70-8482-B92337B18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08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50D7-5CA8-0496-9CCF-2C529D0D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37493-E295-F571-C316-34DF5C1D4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7DA44-E4F2-819D-D0B0-FBC459FB9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B2BAC-C678-5559-96A2-FD5B88E7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8F3B-D800-4FA4-959F-10963C53F9F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938D0-D0A8-A1CD-5849-12F7110A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B5FE-9C53-02CE-ACA0-7C430CB3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EF2F-E0FF-4C70-8482-B92337B18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05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5E90B-4309-4D16-C95D-5E109FAC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C80B6-4310-36EF-C16D-6BA70CA4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29BC3-6022-9A98-3006-048BA1048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E8F3B-D800-4FA4-959F-10963C53F9FC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950D2-18C8-CE2F-800B-BFAF4D263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E787F-6171-FC84-B9D8-A8C6E4E1E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AEF2F-E0FF-4C70-8482-B92337B18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78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3483-B31F-8350-1F14-1E830FE7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3" y="279917"/>
            <a:ext cx="10795487" cy="4739951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BDM CAPSTONE PROJECT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2023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Job Workflow and Skilled Labor Availability for Increased Manufacturing Business Profitability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sz="27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9A1584-A23F-2094-E668-FAED8469D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5861" y="5094513"/>
            <a:ext cx="10356979" cy="1194320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KALPANA SUBRAMANI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22dS1000264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808ECA8-2CBB-7887-7A17-2AA1785602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" r="2570" b="1308"/>
          <a:stretch/>
        </p:blipFill>
        <p:spPr>
          <a:xfrm>
            <a:off x="5122505" y="1738716"/>
            <a:ext cx="2091585" cy="2083483"/>
          </a:xfrm>
        </p:spPr>
      </p:pic>
    </p:spTree>
    <p:extLst>
      <p:ext uri="{BB962C8B-B14F-4D97-AF65-F5344CB8AC3E}">
        <p14:creationId xmlns:p14="http://schemas.microsoft.com/office/powerpoint/2010/main" val="132181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B28A-2F0E-928E-59F1-D22E529E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F67D-47A6-7F9B-0E80-85F3FC518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64" y="951345"/>
            <a:ext cx="10651836" cy="5906655"/>
          </a:xfrm>
        </p:spPr>
        <p:txBody>
          <a:bodyPr>
            <a:normAutofit/>
          </a:bodyPr>
          <a:lstStyle/>
          <a:p>
            <a:pPr algn="just"/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Supplier Collaboration</a:t>
            </a:r>
          </a:p>
          <a:p>
            <a:pPr algn="just"/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Cost-Benefit Analysis</a:t>
            </a:r>
          </a:p>
          <a:p>
            <a:pPr algn="just"/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 Relationship</a:t>
            </a:r>
          </a:p>
          <a:p>
            <a:pPr algn="just"/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Optimization</a:t>
            </a:r>
          </a:p>
          <a:p>
            <a:pPr algn="just"/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Adoption</a:t>
            </a:r>
          </a:p>
          <a:p>
            <a:pPr algn="just"/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Job Satisfaction</a:t>
            </a:r>
          </a:p>
          <a:p>
            <a:pPr algn="just"/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Compensation</a:t>
            </a:r>
          </a:p>
          <a:p>
            <a:pPr algn="just"/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Development Programs</a:t>
            </a:r>
          </a:p>
          <a:p>
            <a:pPr algn="just"/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Recognition</a:t>
            </a:r>
          </a:p>
          <a:p>
            <a:pPr algn="just"/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Work-Life Balance</a:t>
            </a:r>
          </a:p>
          <a:p>
            <a:pPr algn="just"/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Interviews</a:t>
            </a:r>
          </a:p>
          <a:p>
            <a:pPr algn="just"/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Feedback</a:t>
            </a:r>
          </a:p>
          <a:p>
            <a:pPr marL="0" indent="0" algn="just">
              <a:buNone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8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A88D-E18C-8F6E-9610-0D2166EC6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b="1" dirty="0">
                <a:latin typeface="Lucida Handwriting" panose="03010101010101010101" pitchFamily="66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4437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C654-C9F2-9844-2D84-2D03D38C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9450" cy="9493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BACKGROUND</a:t>
            </a:r>
            <a:br>
              <a:rPr lang="en-US" b="1" dirty="0"/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KARTHIK ENGINEERING</a:t>
            </a:r>
            <a:b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WORKS</a:t>
            </a:r>
            <a:endParaRPr lang="en-I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DBAA-418F-E380-4CE6-6008F1A5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7075" cy="47688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Works is a reputable small-scale manufacturing industry situated in Vellore, Tamil Nadu.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 in April 1996 by Subramani Parasuraman.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Specializing in the production of precision-machined auto components, the company offers a range of engineering services, including the manufacturing of various tractor spares such as adaptor plugs, adaptor blocks, M18 plugs, M14 plugs, M16 plugs, 3/8th plugs, Bushes and turboshafts.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company utilizes advanced technologies and tools to ensure the delivery of high-quality engineering solutions to its customers.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Known for its reliability, exceptional quality, and prompt service.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3C1B1B-8C53-5518-904F-D45D717CC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2" y="-146456"/>
            <a:ext cx="3309938" cy="394416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EAF07E-62C5-CC11-FA25-50BDFD7EF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5" y="4001294"/>
            <a:ext cx="3457575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7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7F31-33DF-593A-C0A8-63AB20AF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66" y="365125"/>
            <a:ext cx="11210734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FACED BY THE COMPANY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B1669A-E612-0611-7FBA-865681D10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66" y="1257300"/>
            <a:ext cx="7032795" cy="5600699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Fluctuating Revenue and Reduced Profitability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Inconsistent job workflow leads to revenue fluctuations.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Transportation Costs on Pricing: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Acquiring job work from cities poses challenges due to added transport costs.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Scarcity of Skilled Workers: </a:t>
            </a:r>
            <a:r>
              <a:rPr lang="en-IN" sz="1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The scarcity of workers or skilled workers is a challenge faced by the industry due to a lack of individuals with the necessary expertise and qualifications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highlight>
                  <a:srgbClr val="FFFFFF"/>
                </a:highlight>
                <a:latin typeface="Times New Roman" panose="02020603050405020304" pitchFamily="18" charset="0"/>
              </a:rPr>
              <a:t>Employee Turnover and Lack of Ownership: </a:t>
            </a:r>
            <a:r>
              <a:rPr lang="en-US" sz="1800" dirty="0">
                <a:highlight>
                  <a:srgbClr val="FFFFFF"/>
                </a:highlight>
                <a:latin typeface="Times New Roman" panose="02020603050405020304" pitchFamily="18" charset="0"/>
              </a:rPr>
              <a:t>The industry further faces challenges stemming from a lack of employee involvement and ownership. </a:t>
            </a:r>
            <a:endParaRPr lang="en-IN" sz="1800" dirty="0"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6F52E9-E07C-FAB7-9104-7C4B3443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630" y="1885871"/>
            <a:ext cx="975445" cy="9754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AAE68B-447D-F907-19C8-97A389D1B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976" y="3002581"/>
            <a:ext cx="1060796" cy="10546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DB78C6-D015-3D06-E06D-3979C5936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5237" y="4341923"/>
            <a:ext cx="843697" cy="849037"/>
          </a:xfrm>
          <a:prstGeom prst="rect">
            <a:avLst/>
          </a:prstGeom>
        </p:spPr>
      </p:pic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D53F3ECC-3DD1-17A3-ECE6-B3F6F9D348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850362"/>
              </p:ext>
            </p:extLst>
          </p:nvPr>
        </p:nvGraphicFramePr>
        <p:xfrm>
          <a:off x="7184573" y="1760307"/>
          <a:ext cx="4089911" cy="3595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0768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CCDFF1E-F1B2-8A55-C665-C8D7813645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255625"/>
              </p:ext>
            </p:extLst>
          </p:nvPr>
        </p:nvGraphicFramePr>
        <p:xfrm>
          <a:off x="6372805" y="223933"/>
          <a:ext cx="5859623" cy="3834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E00EDD1-23C8-E533-BAB3-692A808D1A26}"/>
              </a:ext>
            </a:extLst>
          </p:cNvPr>
          <p:cNvSpPr/>
          <p:nvPr/>
        </p:nvSpPr>
        <p:spPr>
          <a:xfrm>
            <a:off x="6335480" y="2691887"/>
            <a:ext cx="1968764" cy="315841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9A0AC-8403-B6D9-0F96-DB4ABCA8F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2436" cy="46672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tackle this issue of inconsistent job workflow, we will check the purchase and invoice data to know the profitability over the months using the temporal analysis.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analysis of the total jobs data, cost per component for the suppliers, and the distance between the supplier and Karthik Eng. Works using distance factor analysis.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information and records reveals departure patterns tied to age, job satisfaction, compensation, and growth prospects, influencing employee retention strategies.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37E8F5-F8FD-05E4-57E7-61C8D9B903B2}"/>
              </a:ext>
            </a:extLst>
          </p:cNvPr>
          <p:cNvSpPr/>
          <p:nvPr/>
        </p:nvSpPr>
        <p:spPr>
          <a:xfrm>
            <a:off x="8332782" y="2638572"/>
            <a:ext cx="2117500" cy="32428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0B78CB-6AFD-BB56-ED97-790BF9E71B3C}"/>
              </a:ext>
            </a:extLst>
          </p:cNvPr>
          <p:cNvSpPr/>
          <p:nvPr/>
        </p:nvSpPr>
        <p:spPr>
          <a:xfrm>
            <a:off x="10478820" y="2704319"/>
            <a:ext cx="1654083" cy="315841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A6E5B-8D82-737E-0810-9353C8A991C5}"/>
              </a:ext>
            </a:extLst>
          </p:cNvPr>
          <p:cNvSpPr txBox="1"/>
          <p:nvPr/>
        </p:nvSpPr>
        <p:spPr>
          <a:xfrm>
            <a:off x="6559316" y="3177309"/>
            <a:ext cx="1517512" cy="1721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monthly profitability Trends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wise profit reports</a:t>
            </a:r>
            <a:endParaRPr lang="en-IN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10A5E-34F5-579B-0030-2085D05A6141}"/>
              </a:ext>
            </a:extLst>
          </p:cNvPr>
          <p:cNvSpPr txBox="1"/>
          <p:nvPr/>
        </p:nvSpPr>
        <p:spPr>
          <a:xfrm>
            <a:off x="8724118" y="3088448"/>
            <a:ext cx="1389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total jobs data to assess how distance and cost per component influence supplier job allocation, offering insights on geographical proximity impact.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19682-4968-3155-28D4-7FCC27CAEBE7}"/>
              </a:ext>
            </a:extLst>
          </p:cNvPr>
          <p:cNvSpPr txBox="1"/>
          <p:nvPr/>
        </p:nvSpPr>
        <p:spPr>
          <a:xfrm>
            <a:off x="10621818" y="3429001"/>
            <a:ext cx="1482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to address employee issues and enhance employee retention.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2B8FB-71E4-9EEB-5688-90A4E0EF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TACKLING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367803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502B-1606-74B2-3273-EA809D39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Trend Analysis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E427E-6127-F2F6-3548-DB279F2FC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607127"/>
            <a:ext cx="6751782" cy="46991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study, we integrated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purchase and invoice data to analyse the exploration of monthly trends in profitability. 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patterns and trends in profitability over distinct months, thereby highlighting periods of enhanced profitability.</a:t>
            </a:r>
          </a:p>
          <a:p>
            <a:pPr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jobs were done during the month-wise period.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C7626-990D-C983-E566-6C86B97EE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852" y="1327944"/>
            <a:ext cx="5313911" cy="42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6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C31AE4-FE54-EE40-6EB6-155CE3DD9B51}"/>
              </a:ext>
            </a:extLst>
          </p:cNvPr>
          <p:cNvSpPr txBox="1"/>
          <p:nvPr/>
        </p:nvSpPr>
        <p:spPr>
          <a:xfrm>
            <a:off x="584771" y="435162"/>
            <a:ext cx="61582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1E3FE-521E-8B0C-EA21-A80F32EFE94B}"/>
              </a:ext>
            </a:extLst>
          </p:cNvPr>
          <p:cNvSpPr txBox="1"/>
          <p:nvPr/>
        </p:nvSpPr>
        <p:spPr>
          <a:xfrm>
            <a:off x="190718" y="1142622"/>
            <a:ext cx="11249890" cy="1054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0385" marR="2540" algn="just">
              <a:lnSpc>
                <a:spcPct val="115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</a:rPr>
              <a:t>The objective is to understand how geographical proximity influences the distribution of jobs.</a:t>
            </a:r>
          </a:p>
          <a:p>
            <a:pPr marL="540385" marR="2540" algn="just">
              <a:lnSpc>
                <a:spcPct val="115000"/>
              </a:lnSpc>
              <a:spcAft>
                <a:spcPts val="0"/>
              </a:spcAft>
            </a:pPr>
            <a:endParaRPr lang="en-IN" dirty="0">
              <a:latin typeface="Times New Roman" panose="02020603050405020304" pitchFamily="18" charset="0"/>
            </a:endParaRPr>
          </a:p>
          <a:p>
            <a:pPr marL="540385" marR="2540" algn="just">
              <a:lnSpc>
                <a:spcPct val="115000"/>
              </a:lnSpc>
              <a:spcAft>
                <a:spcPts val="0"/>
              </a:spcAft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158F75-AA78-10C9-4084-B0CA80DF37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2197591"/>
            <a:ext cx="6496475" cy="38270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7EFCCF-0ED2-110C-1F72-BB00BF02A9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0" y="1911927"/>
            <a:ext cx="5120640" cy="41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5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ECCB84-D038-DB08-EA53-AF0A4EB7286A}"/>
              </a:ext>
            </a:extLst>
          </p:cNvPr>
          <p:cNvSpPr/>
          <p:nvPr/>
        </p:nvSpPr>
        <p:spPr>
          <a:xfrm>
            <a:off x="6181090" y="628073"/>
            <a:ext cx="5735782" cy="544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69615A2-9C7A-B6D6-A3B4-07F5C1E94C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790102"/>
              </p:ext>
            </p:extLst>
          </p:nvPr>
        </p:nvGraphicFramePr>
        <p:xfrm>
          <a:off x="6363854" y="1480242"/>
          <a:ext cx="5370253" cy="4384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9329BF2-C33C-B49F-4C92-12A8CC98691F}"/>
              </a:ext>
            </a:extLst>
          </p:cNvPr>
          <p:cNvSpPr txBox="1"/>
          <p:nvPr/>
        </p:nvSpPr>
        <p:spPr>
          <a:xfrm>
            <a:off x="114269" y="241198"/>
            <a:ext cx="61582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FB4A8-D555-8A25-0603-19935BDD0432}"/>
              </a:ext>
            </a:extLst>
          </p:cNvPr>
          <p:cNvSpPr txBox="1"/>
          <p:nvPr/>
        </p:nvSpPr>
        <p:spPr>
          <a:xfrm>
            <a:off x="289964" y="1480242"/>
            <a:ext cx="562130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Proximity and Job Allocation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analysis unveiled a significant link between geographical distance and job allocation to suppliers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Cost Influence: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Additionally, cost per component played a crucial role in job allocation.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Optimizing Job Allocation: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findings emphasize favoring suppliers in closer proximity with lower costs. 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55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15FE-D02A-4F96-DE0E-53AEAFE5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analysis of employee attrition delves into departures by examining job satisfaction, compensation, and growth opportunities.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7070-9E68-6FE6-107F-22920B8A5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836"/>
            <a:ext cx="6057900" cy="339898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 employees (22 - 35) with low job satisfaction and insufficient compensation are prone to leave, while growth-oriented individuals tend to stay.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insights after analyzing employee feedback forms reveal that employees need competitive compensation.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analysis emphasizes that workplace culture, management styles, work-life balance, and growth opportunities also shape retention dynamics intricately.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7E6FA-3F13-0308-6CFA-1C482AA1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1750002"/>
            <a:ext cx="5295900" cy="474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9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2829-5148-7C70-C6A5-77E8BBAD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850317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4D7FF92A-3875-94D1-B2B5-8C51312AF47E}"/>
              </a:ext>
            </a:extLst>
          </p:cNvPr>
          <p:cNvSpPr/>
          <p:nvPr/>
        </p:nvSpPr>
        <p:spPr>
          <a:xfrm>
            <a:off x="4475394" y="205509"/>
            <a:ext cx="3435927" cy="3084946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Proximity to Suppliers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Specialized Expertise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Customer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Adaptability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A9E6149C-A94B-A1F8-B7D4-DB9DF92BF0F8}"/>
              </a:ext>
            </a:extLst>
          </p:cNvPr>
          <p:cNvSpPr/>
          <p:nvPr/>
        </p:nvSpPr>
        <p:spPr>
          <a:xfrm>
            <a:off x="8372390" y="253417"/>
            <a:ext cx="3435927" cy="3084946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Weakness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Job Flow Consistency</a:t>
            </a:r>
            <a:endParaRPr lang="en-US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Skilled Labor Shortage</a:t>
            </a:r>
            <a:endParaRPr lang="en-US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Dependence on Specific </a:t>
            </a:r>
            <a:r>
              <a:rPr lang="en-US" b="1" dirty="0">
                <a:latin typeface="Söhne"/>
              </a:rPr>
              <a:t>Clients</a:t>
            </a:r>
            <a:endParaRPr lang="en-US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Marketing and Branding</a:t>
            </a:r>
            <a:endParaRPr lang="en-IN" dirty="0"/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253E5EB2-2216-D683-353D-DAB393F7D5E1}"/>
              </a:ext>
            </a:extLst>
          </p:cNvPr>
          <p:cNvSpPr/>
          <p:nvPr/>
        </p:nvSpPr>
        <p:spPr>
          <a:xfrm>
            <a:off x="4484630" y="3773054"/>
            <a:ext cx="3435927" cy="3084946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Opportunities</a:t>
            </a:r>
          </a:p>
          <a:p>
            <a:pPr algn="ctr"/>
            <a:endParaRPr lang="en-IN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Market Diversification</a:t>
            </a:r>
            <a:endParaRPr lang="en-IN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Skills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Innovation and Technology</a:t>
            </a:r>
            <a:endParaRPr lang="en-IN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Partnerships and Alliances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Market Trends</a:t>
            </a:r>
            <a:endParaRPr lang="en-IN" dirty="0"/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28E77D54-785B-8F81-7856-85D9886BA969}"/>
              </a:ext>
            </a:extLst>
          </p:cNvPr>
          <p:cNvSpPr/>
          <p:nvPr/>
        </p:nvSpPr>
        <p:spPr>
          <a:xfrm>
            <a:off x="8486896" y="3773054"/>
            <a:ext cx="3435927" cy="3084946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Threats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Market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Economic Fluctuations</a:t>
            </a:r>
            <a:endParaRPr lang="en-IN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Regulatory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Supplier Reliability</a:t>
            </a:r>
            <a:endParaRPr lang="en-IN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Technological Disruption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D1E938-9E8A-0AFA-DF8C-849B7A2A6B14}"/>
              </a:ext>
            </a:extLst>
          </p:cNvPr>
          <p:cNvCxnSpPr/>
          <p:nvPr/>
        </p:nvCxnSpPr>
        <p:spPr>
          <a:xfrm>
            <a:off x="8146473" y="205509"/>
            <a:ext cx="0" cy="65555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8C820A-A06E-B837-1C77-D9A4872B9B52}"/>
              </a:ext>
            </a:extLst>
          </p:cNvPr>
          <p:cNvCxnSpPr/>
          <p:nvPr/>
        </p:nvCxnSpPr>
        <p:spPr>
          <a:xfrm>
            <a:off x="4276436" y="3483263"/>
            <a:ext cx="78047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90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2830</TotalTime>
  <Words>696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Lucida Handwriting</vt:lpstr>
      <vt:lpstr>Söhne</vt:lpstr>
      <vt:lpstr>Times New Roman</vt:lpstr>
      <vt:lpstr>Wingdings</vt:lpstr>
      <vt:lpstr>Office Theme</vt:lpstr>
      <vt:lpstr>   BDM CAPSTONE PROJECT  JUNE 2023               Optimizing Job Workflow and Skilled Labor Availability for Increased Manufacturing Business Profitability </vt:lpstr>
      <vt:lpstr>ORGANIZATION BACKGROUND OF KARTHIK ENGINEERING  WORKS</vt:lpstr>
      <vt:lpstr>PROBLEMS FACED BY THE COMPANY</vt:lpstr>
      <vt:lpstr>OBJECTIVES TACKLING THE PROBLEM</vt:lpstr>
      <vt:lpstr>Temporal Trend Analysis </vt:lpstr>
      <vt:lpstr>PowerPoint Presentation</vt:lpstr>
      <vt:lpstr>PowerPoint Presentation</vt:lpstr>
      <vt:lpstr>Employee Attrition Analysis  The analysis of employee attrition delves into departures by examining job satisfaction, compensation, and growth opportunities. </vt:lpstr>
      <vt:lpstr>SWOT Analysis</vt:lpstr>
      <vt:lpstr>RECOMMENDATIONS 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BDM CAPSTONE PROJECT  MAY 2023    ANALYSIS OF CUSTOMER CONVERSION RATES OF METRO MANE CONSTRUCTIONS</dc:title>
  <dc:creator>Sachin Kumbari</dc:creator>
  <cp:lastModifiedBy>Kalpana Subramani</cp:lastModifiedBy>
  <cp:revision>13</cp:revision>
  <dcterms:created xsi:type="dcterms:W3CDTF">2023-07-26T17:53:46Z</dcterms:created>
  <dcterms:modified xsi:type="dcterms:W3CDTF">2023-08-30T13:25:23Z</dcterms:modified>
</cp:coreProperties>
</file>