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CdcwIvrFcPFfXpo3H9QoAyeO9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6.xml"/><Relationship Id="rId22" Type="http://schemas.openxmlformats.org/officeDocument/2006/relationships/font" Target="fonts/LibreFranklin-boldItalic.fntdata"/><Relationship Id="rId10" Type="http://schemas.openxmlformats.org/officeDocument/2006/relationships/slide" Target="slides/slide5.xml"/><Relationship Id="rId21" Type="http://schemas.openxmlformats.org/officeDocument/2006/relationships/font" Target="fonts/LibreFranklin-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D:\ExcelR%20DA%20Class\Project-ExcelR\EXCEL\Working%20File-Rahul%20kumar.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D:\ExcelR%20DA%20Class\Project-ExcelR\EXCEL\Working%20File-Rahul%20kuma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 File-Rahul kumar.xlsx]PivotChartTable6</c:name>
    <c:fmtId val="-1"/>
  </c:pivotSource>
  <c:chart>
    <c:autoTitleDeleted val="1"/>
    <c:pivotFmts>
      <c:pivotFmt>
        <c:idx val="0"/>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2"/>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3"/>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5"/>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6"/>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8"/>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s>
    <c:plotArea>
      <c:layout/>
      <c:doughnutChart>
        <c:varyColors val="1"/>
        <c:ser>
          <c:idx val="0"/>
          <c:order val="0"/>
          <c:tx>
            <c:v>Total</c:v>
          </c:tx>
          <c:spPr>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dPt>
            <c:idx val="0"/>
            <c:bubble3D val="0"/>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1-5440-4FB1-868A-4759485CF9B4}"/>
              </c:ext>
            </c:extLst>
          </c:dPt>
          <c:dPt>
            <c:idx val="1"/>
            <c:bubble3D val="0"/>
            <c:spPr>
              <a:solidFill>
                <a:schemeClr val="accent2"/>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3-5440-4FB1-868A-4759485CF9B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2"/>
              <c:pt idx="0">
                <c:v>Weekday</c:v>
              </c:pt>
              <c:pt idx="1">
                <c:v>Weekend</c:v>
              </c:pt>
            </c:strLit>
          </c:cat>
          <c:val>
            <c:numLit>
              <c:formatCode>General</c:formatCode>
              <c:ptCount val="2"/>
              <c:pt idx="0">
                <c:v>12367988.08</c:v>
              </c:pt>
              <c:pt idx="1">
                <c:v>3640884.04</c:v>
              </c:pt>
            </c:numLit>
          </c:val>
          <c:extLst>
            <c:ext xmlns:c16="http://schemas.microsoft.com/office/drawing/2014/chart" uri="{C3380CC4-5D6E-409C-BE32-E72D297353CC}">
              <c16:uniqueId val="{00000004-5440-4FB1-868A-4759485CF9B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5621730473346009"/>
          <c:y val="0.30930310634247643"/>
          <c:w val="0.34033441940447101"/>
          <c:h val="0.32864584234662975"/>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 File-Rahul kumar.xlsx]PivotChartTable1</c:name>
    <c:fmtId val="-1"/>
  </c:pivotSource>
  <c:chart>
    <c:autoTitleDeleted val="1"/>
    <c:pivotFmts>
      <c:pivotFmt>
        <c:idx val="0"/>
        <c:spPr>
          <a:solidFill>
            <a:schemeClr val="accent1"/>
          </a:solidFill>
          <a:ln>
            <a:noFill/>
          </a:ln>
          <a:effectLst>
            <a:glow rad="63500">
              <a:schemeClr val="accent5">
                <a:satMod val="175000"/>
                <a:alpha val="41000"/>
              </a:schemeClr>
            </a:glow>
            <a:outerShdw blurRad="50800" dist="38100" dir="7800000" algn="t" rotWithShape="0">
              <a:prstClr val="black">
                <a:alpha val="40000"/>
              </a:prstClr>
            </a:outerShdw>
          </a:effectLst>
          <a:scene3d>
            <a:camera prst="orthographicFront">
              <a:rot lat="0" lon="0" rev="0"/>
            </a:camera>
            <a:lightRig rig="threePt" dir="t">
              <a:rot lat="0" lon="0" rev="19800000"/>
            </a:lightRig>
          </a:scene3d>
          <a:sp3d prstMaterial="flat">
            <a:bevelT w="25400" h="31750"/>
          </a:sp3d>
        </c:spPr>
        <c:marker>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Weekday</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3"/>
              <c:pt idx="0">
                <c:v>2016</c:v>
              </c:pt>
              <c:pt idx="1">
                <c:v>2017</c:v>
              </c:pt>
              <c:pt idx="2">
                <c:v>2018</c:v>
              </c:pt>
            </c:strLit>
          </c:cat>
          <c:val>
            <c:numLit>
              <c:formatCode>_-[$$-409]* #,##0_ ;_-[$$-409]* \-#,##0\ ;_-[$$-409]* "-"_ ;_-@_ </c:formatCode>
              <c:ptCount val="3"/>
              <c:pt idx="0">
                <c:v>45186.54</c:v>
              </c:pt>
              <c:pt idx="1">
                <c:v>5576709.54</c:v>
              </c:pt>
              <c:pt idx="2">
                <c:v>6746092</c:v>
              </c:pt>
            </c:numLit>
          </c:val>
          <c:extLst>
            <c:ext xmlns:c16="http://schemas.microsoft.com/office/drawing/2014/chart" uri="{C3380CC4-5D6E-409C-BE32-E72D297353CC}">
              <c16:uniqueId val="{00000000-1810-4655-AC15-A2F577D47134}"/>
            </c:ext>
          </c:extLst>
        </c:ser>
        <c:ser>
          <c:idx val="1"/>
          <c:order val="1"/>
          <c:tx>
            <c:v>Weekend</c:v>
          </c:tx>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3"/>
              <c:pt idx="0">
                <c:v>2016</c:v>
              </c:pt>
              <c:pt idx="1">
                <c:v>2017</c:v>
              </c:pt>
              <c:pt idx="2">
                <c:v>2018</c:v>
              </c:pt>
            </c:strLit>
          </c:cat>
          <c:val>
            <c:numLit>
              <c:formatCode>_-[$$-409]* #,##0_ ;_-[$$-409]* \-#,##0\ ;_-[$$-409]* "-"_ ;_-@_ </c:formatCode>
              <c:ptCount val="3"/>
              <c:pt idx="0">
                <c:v>14175.8</c:v>
              </c:pt>
              <c:pt idx="1">
                <c:v>1673037.19</c:v>
              </c:pt>
              <c:pt idx="2">
                <c:v>1953671.05</c:v>
              </c:pt>
            </c:numLit>
          </c:val>
          <c:extLst>
            <c:ext xmlns:c16="http://schemas.microsoft.com/office/drawing/2014/chart" uri="{C3380CC4-5D6E-409C-BE32-E72D297353CC}">
              <c16:uniqueId val="{00000001-1810-4655-AC15-A2F577D47134}"/>
            </c:ext>
          </c:extLst>
        </c:ser>
        <c:dLbls>
          <c:dLblPos val="outEnd"/>
          <c:showLegendKey val="0"/>
          <c:showVal val="1"/>
          <c:showCatName val="0"/>
          <c:showSerName val="0"/>
          <c:showPercent val="0"/>
          <c:showBubbleSize val="0"/>
        </c:dLbls>
        <c:gapWidth val="100"/>
        <c:overlap val="-24"/>
        <c:axId val="1265253968"/>
        <c:axId val="1265247248"/>
      </c:barChart>
      <c:catAx>
        <c:axId val="1265253968"/>
        <c:scaling>
          <c:orientation val="minMax"/>
        </c:scaling>
        <c:delete val="0"/>
        <c:axPos val="b"/>
        <c:numFmt formatCode="General" sourceLinked="1"/>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crossAx val="1265247248"/>
        <c:crosses val="autoZero"/>
        <c:auto val="1"/>
        <c:lblAlgn val="ctr"/>
        <c:lblOffset val="100"/>
        <c:noMultiLvlLbl val="0"/>
        <c:extLst/>
      </c:catAx>
      <c:valAx>
        <c:axId val="1265247248"/>
        <c:scaling>
          <c:orientation val="minMax"/>
        </c:scaling>
        <c:delete val="1"/>
        <c:axPos val="l"/>
        <c:numFmt formatCode="_-[$$-409]* #,##0_ ;_-[$$-409]* \-#,##0\ ;_-[$$-409]* &quot;-&quot;_ ;_-@_ " sourceLinked="1"/>
        <c:majorTickMark val="none"/>
        <c:minorTickMark val="none"/>
        <c:tickLblPos val="nextTo"/>
        <c:crossAx val="1265253968"/>
        <c:crosses val="autoZero"/>
        <c:crossBetween val="between"/>
        <c:extLst/>
      </c:valAx>
      <c:spPr>
        <a:noFill/>
        <a:ln>
          <a:noFill/>
        </a:ln>
        <a:effectLst/>
      </c:spPr>
    </c:plotArea>
    <c:legend>
      <c:legendPos val="r"/>
      <c:layout>
        <c:manualLayout>
          <c:xMode val="edge"/>
          <c:yMode val="edge"/>
          <c:x val="0.7823772708169785"/>
          <c:y val="0.30481321176801451"/>
          <c:w val="0.16894576999627312"/>
          <c:h val="0.154687706040028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FC9FF">
        <a:alpha val="82000"/>
      </a:srgb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 name="Shape 17"/>
        <p:cNvGrpSpPr/>
        <p:nvPr/>
      </p:nvGrpSpPr>
      <p:grpSpPr>
        <a:xfrm>
          <a:off x="0" y="0"/>
          <a:ext cx="0" cy="0"/>
          <a:chOff x="0" y="0"/>
          <a:chExt cx="0" cy="0"/>
        </a:xfrm>
      </p:grpSpPr>
      <p:sp>
        <p:nvSpPr>
          <p:cNvPr id="18" name="Google Shape;18;p17"/>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7"/>
          <p:cNvSpPr/>
          <p:nvPr>
            <p:ph idx="2" type="pic"/>
          </p:nvPr>
        </p:nvSpPr>
        <p:spPr>
          <a:xfrm>
            <a:off x="15" y="0"/>
            <a:ext cx="12191985" cy="4578350"/>
          </a:xfrm>
          <a:prstGeom prst="rect">
            <a:avLst/>
          </a:prstGeom>
          <a:solidFill>
            <a:schemeClr val="dk1"/>
          </a:solidFill>
          <a:ln>
            <a:noFill/>
          </a:ln>
        </p:spPr>
      </p:sp>
      <p:sp>
        <p:nvSpPr>
          <p:cNvPr id="20" name="Google Shape;20;p17"/>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FEFEFE"/>
              </a:buClr>
              <a:buSzPts val="1200"/>
              <a:buNone/>
              <a:defRPr sz="1200"/>
            </a:lvl2pPr>
            <a:lvl3pPr indent="-228600" lvl="2" marL="1371600" algn="l">
              <a:lnSpc>
                <a:spcPct val="100000"/>
              </a:lnSpc>
              <a:spcBef>
                <a:spcPts val="400"/>
              </a:spcBef>
              <a:spcAft>
                <a:spcPts val="0"/>
              </a:spcAft>
              <a:buClr>
                <a:srgbClr val="FEFEFE"/>
              </a:buClr>
              <a:buSzPts val="1000"/>
              <a:buNone/>
              <a:defRPr sz="1000"/>
            </a:lvl3pPr>
            <a:lvl4pPr indent="-228600" lvl="3" marL="1828800" algn="l">
              <a:lnSpc>
                <a:spcPct val="100000"/>
              </a:lnSpc>
              <a:spcBef>
                <a:spcPts val="400"/>
              </a:spcBef>
              <a:spcAft>
                <a:spcPts val="0"/>
              </a:spcAft>
              <a:buClr>
                <a:srgbClr val="FEFEFE"/>
              </a:buClr>
              <a:buSzPts val="900"/>
              <a:buNone/>
              <a:defRPr sz="900"/>
            </a:lvl4pPr>
            <a:lvl5pPr indent="-228600" lvl="4" marL="2286000" algn="l">
              <a:lnSpc>
                <a:spcPct val="100000"/>
              </a:lnSpc>
              <a:spcBef>
                <a:spcPts val="400"/>
              </a:spcBef>
              <a:spcAft>
                <a:spcPts val="0"/>
              </a:spcAft>
              <a:buClr>
                <a:srgbClr val="FEFEFE"/>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2" name="Google Shape;22;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6"/>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ph idx="2" type="pic"/>
          </p:nvPr>
        </p:nvSpPr>
        <p:spPr>
          <a:xfrm>
            <a:off x="15" y="0"/>
            <a:ext cx="12191985" cy="4578350"/>
          </a:xfrm>
          <a:prstGeom prst="rect">
            <a:avLst/>
          </a:prstGeom>
          <a:solidFill>
            <a:srgbClr val="D8D8D8"/>
          </a:solidFill>
          <a:ln>
            <a:noFill/>
          </a:ln>
        </p:spPr>
      </p:sp>
      <p:sp>
        <p:nvSpPr>
          <p:cNvPr id="92" name="Google Shape;92;p16"/>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6"/>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4" name="Google Shape;94;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7" name="Google Shape;37;p18"/>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38" name="Google Shape;38;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1" name="Google Shape;51;p20"/>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2" name="Google Shape;52;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1"/>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21"/>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2"/>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22"/>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22"/>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22"/>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25"/>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5"/>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25"/>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13" name="Google Shape;13;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5" name="Google Shape;15;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15"/>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5" name="Shape 25"/>
        <p:cNvGrpSpPr/>
        <p:nvPr/>
      </p:nvGrpSpPr>
      <p:grpSpPr>
        <a:xfrm>
          <a:off x="0" y="0"/>
          <a:ext cx="0" cy="0"/>
          <a:chOff x="0" y="0"/>
          <a:chExt cx="0" cy="0"/>
        </a:xfrm>
      </p:grpSpPr>
      <p:sp>
        <p:nvSpPr>
          <p:cNvPr id="26" name="Google Shape;26;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9" name="Google Shape;29;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00">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 name="Google Shape;30;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1" name="Google Shape;31;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800" u="none">
                <a:solidFill>
                  <a:srgbClr val="FFFFFF"/>
                </a:solidFill>
                <a:latin typeface="Libre Franklin"/>
                <a:ea typeface="Libre Franklin"/>
                <a:cs typeface="Libre Franklin"/>
                <a:sym typeface="Libre Franklin"/>
              </a:defRPr>
            </a:lvl1pPr>
            <a:lvl2pPr indent="0" lvl="1" marL="0" marR="0" rtl="0" algn="l">
              <a:spcBef>
                <a:spcPts val="0"/>
              </a:spcBef>
              <a:buNone/>
              <a:defRPr b="0" sz="800" u="none">
                <a:solidFill>
                  <a:srgbClr val="FFFFFF"/>
                </a:solidFill>
                <a:latin typeface="Libre Franklin"/>
                <a:ea typeface="Libre Franklin"/>
                <a:cs typeface="Libre Franklin"/>
                <a:sym typeface="Libre Franklin"/>
              </a:defRPr>
            </a:lvl2pPr>
            <a:lvl3pPr indent="0" lvl="2" marL="0" marR="0" rtl="0" algn="l">
              <a:spcBef>
                <a:spcPts val="0"/>
              </a:spcBef>
              <a:buNone/>
              <a:defRPr b="0" sz="800" u="none">
                <a:solidFill>
                  <a:srgbClr val="FFFFFF"/>
                </a:solidFill>
                <a:latin typeface="Libre Franklin"/>
                <a:ea typeface="Libre Franklin"/>
                <a:cs typeface="Libre Franklin"/>
                <a:sym typeface="Libre Franklin"/>
              </a:defRPr>
            </a:lvl3pPr>
            <a:lvl4pPr indent="0" lvl="3" marL="0" marR="0" rtl="0" algn="l">
              <a:spcBef>
                <a:spcPts val="0"/>
              </a:spcBef>
              <a:buNone/>
              <a:defRPr b="0" sz="800" u="none">
                <a:solidFill>
                  <a:srgbClr val="FFFFFF"/>
                </a:solidFill>
                <a:latin typeface="Libre Franklin"/>
                <a:ea typeface="Libre Franklin"/>
                <a:cs typeface="Libre Franklin"/>
                <a:sym typeface="Libre Franklin"/>
              </a:defRPr>
            </a:lvl4pPr>
            <a:lvl5pPr indent="0" lvl="4" marL="0" marR="0" rtl="0" algn="l">
              <a:spcBef>
                <a:spcPts val="0"/>
              </a:spcBef>
              <a:buNone/>
              <a:defRPr b="0" sz="800" u="none">
                <a:solidFill>
                  <a:srgbClr val="FFFFFF"/>
                </a:solidFill>
                <a:latin typeface="Libre Franklin"/>
                <a:ea typeface="Libre Franklin"/>
                <a:cs typeface="Libre Franklin"/>
                <a:sym typeface="Libre Franklin"/>
              </a:defRPr>
            </a:lvl5pPr>
            <a:lvl6pPr indent="0" lvl="5" marL="0" marR="0" rtl="0" algn="l">
              <a:spcBef>
                <a:spcPts val="0"/>
              </a:spcBef>
              <a:buNone/>
              <a:defRPr b="0" sz="800" u="none">
                <a:solidFill>
                  <a:srgbClr val="FFFFFF"/>
                </a:solidFill>
                <a:latin typeface="Libre Franklin"/>
                <a:ea typeface="Libre Franklin"/>
                <a:cs typeface="Libre Franklin"/>
                <a:sym typeface="Libre Franklin"/>
              </a:defRPr>
            </a:lvl6pPr>
            <a:lvl7pPr indent="0" lvl="6" marL="0" marR="0" rtl="0" algn="l">
              <a:spcBef>
                <a:spcPts val="0"/>
              </a:spcBef>
              <a:buNone/>
              <a:defRPr b="0" sz="800" u="none">
                <a:solidFill>
                  <a:srgbClr val="FFFFFF"/>
                </a:solidFill>
                <a:latin typeface="Libre Franklin"/>
                <a:ea typeface="Libre Franklin"/>
                <a:cs typeface="Libre Franklin"/>
                <a:sym typeface="Libre Franklin"/>
              </a:defRPr>
            </a:lvl7pPr>
            <a:lvl8pPr indent="0" lvl="7" marL="0" marR="0" rtl="0" algn="l">
              <a:spcBef>
                <a:spcPts val="0"/>
              </a:spcBef>
              <a:buNone/>
              <a:defRPr b="0" sz="800" u="none">
                <a:solidFill>
                  <a:srgbClr val="FFFFFF"/>
                </a:solidFill>
                <a:latin typeface="Libre Franklin"/>
                <a:ea typeface="Libre Franklin"/>
                <a:cs typeface="Libre Franklin"/>
                <a:sym typeface="Libre Franklin"/>
              </a:defRPr>
            </a:lvl8pPr>
            <a:lvl9pPr indent="0" lvl="8" marL="0" marR="0" rtl="0" algn="l">
              <a:spcBef>
                <a:spcPts val="0"/>
              </a:spcBef>
              <a:buNone/>
              <a:defRPr b="0" sz="800" u="non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14"/>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1.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4.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8.jpg"/><Relationship Id="rId7" Type="http://schemas.openxmlformats.org/officeDocument/2006/relationships/image" Target="../media/image9.jp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descr="A picture containing screenshot, graphics, line, hanger&#10;&#10;Description automatically generated" id="101" name="Google Shape;101;p1"/>
          <p:cNvPicPr preferRelativeResize="0"/>
          <p:nvPr>
            <p:ph idx="2" type="pic"/>
          </p:nvPr>
        </p:nvPicPr>
        <p:blipFill rotWithShape="1">
          <a:blip r:embed="rId3">
            <a:alphaModFix amt="35000"/>
          </a:blip>
          <a:srcRect b="0" l="0" r="0" t="0"/>
          <a:stretch/>
        </p:blipFill>
        <p:spPr>
          <a:xfrm>
            <a:off x="20" y="10"/>
            <a:ext cx="12191980" cy="6857990"/>
          </a:xfrm>
          <a:prstGeom prst="rect">
            <a:avLst/>
          </a:prstGeom>
          <a:solidFill>
            <a:schemeClr val="dk1"/>
          </a:solidFill>
          <a:ln>
            <a:noFill/>
          </a:ln>
        </p:spPr>
      </p:pic>
      <p:pic>
        <p:nvPicPr>
          <p:cNvPr id="102" name="Google Shape;102;p1"/>
          <p:cNvPicPr preferRelativeResize="0"/>
          <p:nvPr/>
        </p:nvPicPr>
        <p:blipFill rotWithShape="1">
          <a:blip r:embed="rId4">
            <a:alphaModFix/>
          </a:blip>
          <a:srcRect b="0" l="0" r="0" t="0"/>
          <a:stretch/>
        </p:blipFill>
        <p:spPr>
          <a:xfrm>
            <a:off x="9392342" y="58363"/>
            <a:ext cx="2739354" cy="716394"/>
          </a:xfrm>
          <a:prstGeom prst="rect">
            <a:avLst/>
          </a:prstGeom>
          <a:noFill/>
          <a:ln>
            <a:noFill/>
          </a:ln>
        </p:spPr>
      </p:pic>
      <p:sp>
        <p:nvSpPr>
          <p:cNvPr id="103" name="Google Shape;103;p1"/>
          <p:cNvSpPr txBox="1"/>
          <p:nvPr/>
        </p:nvSpPr>
        <p:spPr>
          <a:xfrm>
            <a:off x="362331" y="1255281"/>
            <a:ext cx="11643927" cy="716394"/>
          </a:xfrm>
          <a:prstGeom prst="rect">
            <a:avLst/>
          </a:prstGeom>
          <a:noFill/>
          <a:ln>
            <a:noFill/>
          </a:ln>
        </p:spPr>
        <p:txBody>
          <a:bodyPr anchorCtr="0" anchor="b" bIns="0" lIns="91425" spcFirstLastPara="1" rIns="91425" wrap="square" tIns="0">
            <a:normAutofit fontScale="97500"/>
          </a:bodyPr>
          <a:lstStyle/>
          <a:p>
            <a:pPr indent="0" lvl="0" marL="0" marR="0" rtl="0" algn="ctr">
              <a:lnSpc>
                <a:spcPct val="90000"/>
              </a:lnSpc>
              <a:spcBef>
                <a:spcPts val="0"/>
              </a:spcBef>
              <a:spcAft>
                <a:spcPts val="0"/>
              </a:spcAft>
              <a:buClr>
                <a:srgbClr val="D8D8D8"/>
              </a:buClr>
              <a:buSzPct val="100000"/>
              <a:buFont typeface="Bookman Old Style"/>
              <a:buNone/>
            </a:pPr>
            <a:r>
              <a:rPr b="1" i="1" lang="en-US" sz="4400" u="none" cap="none" strike="noStrike">
                <a:solidFill>
                  <a:srgbClr val="D8D8D8"/>
                </a:solidFill>
                <a:latin typeface="Bookman Old Style"/>
                <a:ea typeface="Bookman Old Style"/>
                <a:cs typeface="Bookman Old Style"/>
                <a:sym typeface="Bookman Old Style"/>
              </a:rPr>
              <a:t>Olist Store E-Commerce Analysis </a:t>
            </a:r>
            <a:endParaRPr/>
          </a:p>
        </p:txBody>
      </p:sp>
      <p:sp>
        <p:nvSpPr>
          <p:cNvPr id="104" name="Google Shape;104;p1"/>
          <p:cNvSpPr txBox="1"/>
          <p:nvPr/>
        </p:nvSpPr>
        <p:spPr>
          <a:xfrm>
            <a:off x="5043507" y="2600339"/>
            <a:ext cx="1985944" cy="5286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none" cap="none" strike="noStrike">
                <a:solidFill>
                  <a:schemeClr val="lt1"/>
                </a:solidFill>
                <a:latin typeface="Bookman Old Style"/>
                <a:ea typeface="Bookman Old Style"/>
                <a:cs typeface="Bookman Old Style"/>
                <a:sym typeface="Bookman Old Style"/>
              </a:rPr>
              <a:t>Group 3</a:t>
            </a:r>
            <a:endParaRPr b="1" i="1" sz="2800" u="none" cap="none" strike="noStrike">
              <a:solidFill>
                <a:schemeClr val="lt1"/>
              </a:solidFill>
              <a:latin typeface="Bookman Old Style"/>
              <a:ea typeface="Bookman Old Style"/>
              <a:cs typeface="Bookman Old Style"/>
              <a:sym typeface="Bookman Old Style"/>
            </a:endParaRPr>
          </a:p>
        </p:txBody>
      </p:sp>
      <p:sp>
        <p:nvSpPr>
          <p:cNvPr id="105" name="Google Shape;105;p1"/>
          <p:cNvSpPr txBox="1"/>
          <p:nvPr/>
        </p:nvSpPr>
        <p:spPr>
          <a:xfrm>
            <a:off x="6515920" y="4025203"/>
            <a:ext cx="5490339"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none" cap="none" strike="noStrike">
                <a:solidFill>
                  <a:schemeClr val="lt1"/>
                </a:solidFill>
                <a:latin typeface="Bookman Old Style"/>
                <a:ea typeface="Bookman Old Style"/>
                <a:cs typeface="Bookman Old Style"/>
                <a:sym typeface="Bookman Old Style"/>
              </a:rPr>
              <a:t>	</a:t>
            </a:r>
            <a:r>
              <a:rPr b="0" i="1" lang="en-US" sz="2000" u="none" cap="none" strike="noStrike">
                <a:solidFill>
                  <a:schemeClr val="lt1"/>
                </a:solidFill>
                <a:latin typeface="Bookman Old Style"/>
                <a:ea typeface="Bookman Old Style"/>
                <a:cs typeface="Bookman Old Style"/>
                <a:sym typeface="Bookman Old Style"/>
              </a:rPr>
              <a:t>Presented by :</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Rahul Kumar</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Heena Jamal</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Kalpana Pattnaik</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M Chandrashekar Reddy </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Dhanashree Suresh Koli</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Mrunal Wanjari</a:t>
            </a:r>
            <a:endParaRPr/>
          </a:p>
          <a:p>
            <a:pPr indent="0" lvl="0" marL="0" marR="0" rtl="0" algn="l">
              <a:spcBef>
                <a:spcPts val="0"/>
              </a:spcBef>
              <a:spcAft>
                <a:spcPts val="0"/>
              </a:spcAft>
              <a:buNone/>
            </a:pPr>
            <a:r>
              <a:rPr i="1" lang="en-US" sz="2000">
                <a:solidFill>
                  <a:schemeClr val="lt1"/>
                </a:solidFill>
                <a:latin typeface="Bookman Old Style"/>
                <a:ea typeface="Bookman Old Style"/>
                <a:cs typeface="Bookman Old Style"/>
                <a:sym typeface="Bookman Old Style"/>
              </a:rPr>
              <a:t>		Santhoshi Jante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3000"/>
                            </p:stCondLst>
                            <p:childTnLst>
                              <p:par>
                                <p:cTn fill="hold" nodeType="afterEffect" presetClass="entr" presetID="10" presetSubtype="0">
                                  <p:stCondLst>
                                    <p:cond delay="500"/>
                                  </p:stCondLst>
                                  <p:childTnLst>
                                    <p:set>
                                      <p:cBhvr>
                                        <p:cTn dur="1" fill="hold">
                                          <p:stCondLst>
                                            <p:cond delay="0"/>
                                          </p:stCondLst>
                                        </p:cTn>
                                        <p:tgtEl>
                                          <p:spTgt spid="105"/>
                                        </p:tgtEl>
                                        <p:attrNameLst>
                                          <p:attrName>style.visibility</p:attrName>
                                        </p:attrNameLst>
                                      </p:cBhvr>
                                      <p:to>
                                        <p:strVal val="visible"/>
                                      </p:to>
                                    </p:set>
                                    <p:animEffect filter="fade" transition="in">
                                      <p:cBhvr>
                                        <p:cTn dur="13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descr="A picture containing screenshot, graphics, line, hanger" id="209" name="Google Shape;209;p10"/>
          <p:cNvPicPr preferRelativeResize="0"/>
          <p:nvPr>
            <p:ph idx="2" type="pic"/>
          </p:nvPr>
        </p:nvPicPr>
        <p:blipFill rotWithShape="1">
          <a:blip r:embed="rId3">
            <a:alphaModFix amt="35000"/>
          </a:blip>
          <a:srcRect b="0" l="0" r="0" t="0"/>
          <a:stretch/>
        </p:blipFill>
        <p:spPr>
          <a:xfrm>
            <a:off x="-5688" y="0"/>
            <a:ext cx="12192000" cy="6828562"/>
          </a:xfrm>
          <a:prstGeom prst="rect">
            <a:avLst/>
          </a:prstGeom>
          <a:solidFill>
            <a:schemeClr val="dk1"/>
          </a:solidFill>
          <a:ln>
            <a:noFill/>
          </a:ln>
        </p:spPr>
      </p:pic>
      <p:cxnSp>
        <p:nvCxnSpPr>
          <p:cNvPr id="210" name="Google Shape;210;p10"/>
          <p:cNvCxnSpPr/>
          <p:nvPr/>
        </p:nvCxnSpPr>
        <p:spPr>
          <a:xfrm>
            <a:off x="236254" y="1167778"/>
            <a:ext cx="11679521" cy="0"/>
          </a:xfrm>
          <a:prstGeom prst="straightConnector1">
            <a:avLst/>
          </a:prstGeom>
          <a:noFill/>
          <a:ln cap="flat" cmpd="sng" w="12700">
            <a:solidFill>
              <a:schemeClr val="lt1"/>
            </a:solidFill>
            <a:prstDash val="solid"/>
            <a:round/>
            <a:headEnd len="sm" w="sm" type="none"/>
            <a:tailEnd len="sm" w="sm" type="none"/>
          </a:ln>
        </p:spPr>
      </p:cxnSp>
      <p:sp>
        <p:nvSpPr>
          <p:cNvPr id="211" name="Google Shape;211;p10"/>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txBox="1"/>
          <p:nvPr>
            <p:ph type="title"/>
          </p:nvPr>
        </p:nvSpPr>
        <p:spPr>
          <a:xfrm>
            <a:off x="128588" y="272334"/>
            <a:ext cx="12063392" cy="9564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2800"/>
              <a:buFont typeface="Bookman Old Style"/>
              <a:buNone/>
            </a:pPr>
            <a:r>
              <a:rPr b="1" lang="en-US" sz="2800">
                <a:solidFill>
                  <a:srgbClr val="FEFEFE"/>
                </a:solidFill>
              </a:rPr>
              <a:t>4.</a:t>
            </a:r>
            <a:r>
              <a:rPr b="1" lang="en-US" sz="2800"/>
              <a:t> Average price and payment values from customers of sao paulo city</a:t>
            </a:r>
            <a:endParaRPr b="1" sz="2800">
              <a:solidFill>
                <a:srgbClr val="FEFEFE"/>
              </a:solidFill>
            </a:endParaRPr>
          </a:p>
        </p:txBody>
      </p:sp>
      <p:pic>
        <p:nvPicPr>
          <p:cNvPr id="213" name="Google Shape;213;p10"/>
          <p:cNvPicPr preferRelativeResize="0"/>
          <p:nvPr/>
        </p:nvPicPr>
        <p:blipFill rotWithShape="1">
          <a:blip r:embed="rId4">
            <a:alphaModFix/>
          </a:blip>
          <a:srcRect b="0" l="0" r="0" t="0"/>
          <a:stretch/>
        </p:blipFill>
        <p:spPr>
          <a:xfrm>
            <a:off x="4753478" y="1315313"/>
            <a:ext cx="2379822" cy="5067411"/>
          </a:xfrm>
          <a:prstGeom prst="rect">
            <a:avLst/>
          </a:prstGeom>
          <a:noFill/>
          <a:ln>
            <a:noFill/>
          </a:ln>
        </p:spPr>
      </p:pic>
      <p:pic>
        <p:nvPicPr>
          <p:cNvPr id="214" name="Google Shape;214;p10"/>
          <p:cNvPicPr preferRelativeResize="0"/>
          <p:nvPr/>
        </p:nvPicPr>
        <p:blipFill rotWithShape="1">
          <a:blip r:embed="rId5">
            <a:alphaModFix/>
          </a:blip>
          <a:srcRect b="0" l="0" r="0" t="0"/>
          <a:stretch/>
        </p:blipFill>
        <p:spPr>
          <a:xfrm>
            <a:off x="7143752" y="1315314"/>
            <a:ext cx="4913448" cy="5067411"/>
          </a:xfrm>
          <a:prstGeom prst="rect">
            <a:avLst/>
          </a:prstGeom>
          <a:noFill/>
          <a:ln>
            <a:noFill/>
          </a:ln>
        </p:spPr>
      </p:pic>
      <p:sp>
        <p:nvSpPr>
          <p:cNvPr id="215" name="Google Shape;215;p10"/>
          <p:cNvSpPr txBox="1"/>
          <p:nvPr/>
        </p:nvSpPr>
        <p:spPr>
          <a:xfrm>
            <a:off x="177662" y="1315313"/>
            <a:ext cx="4347097" cy="5542693"/>
          </a:xfrm>
          <a:prstGeom prst="rect">
            <a:avLst/>
          </a:prstGeom>
          <a:noFill/>
          <a:ln>
            <a:noFill/>
          </a:ln>
        </p:spPr>
        <p:txBody>
          <a:bodyPr anchorCtr="0" anchor="t" bIns="45700" lIns="0" spcFirstLastPara="1" rIns="0" wrap="square" tIns="45700">
            <a:normAutofit fontScale="77500" lnSpcReduction="20000"/>
          </a:bodyPr>
          <a:lstStyle/>
          <a:p>
            <a:pPr indent="0" lvl="0" marL="0" marR="0" rtl="0" algn="just">
              <a:lnSpc>
                <a:spcPct val="100000"/>
              </a:lnSpc>
              <a:spcBef>
                <a:spcPts val="0"/>
              </a:spcBef>
              <a:spcAft>
                <a:spcPts val="0"/>
              </a:spcAft>
              <a:buClr>
                <a:schemeClr val="accent1"/>
              </a:buClr>
              <a:buSzPct val="100000"/>
              <a:buFont typeface="Calibri"/>
              <a:buNone/>
            </a:pPr>
            <a:r>
              <a:rPr b="1" lang="en-US" sz="2600" u="sng">
                <a:solidFill>
                  <a:srgbClr val="FBBE75"/>
                </a:solidFill>
                <a:latin typeface="Bookman Old Style"/>
                <a:ea typeface="Bookman Old Style"/>
                <a:cs typeface="Bookman Old Style"/>
                <a:sym typeface="Bookman Old Style"/>
              </a:rPr>
              <a:t>Overview:</a:t>
            </a:r>
            <a:endParaRPr/>
          </a:p>
          <a:p>
            <a:pPr indent="0" lvl="0" marL="0" marR="0" rtl="0" algn="just">
              <a:lnSpc>
                <a:spcPct val="100000"/>
              </a:lnSpc>
              <a:spcBef>
                <a:spcPts val="600"/>
              </a:spcBef>
              <a:spcAft>
                <a:spcPts val="0"/>
              </a:spcAft>
              <a:buClr>
                <a:schemeClr val="accent1"/>
              </a:buClr>
              <a:buSzPct val="100000"/>
              <a:buFont typeface="Calibri"/>
              <a:buNone/>
            </a:pPr>
            <a:r>
              <a:t/>
            </a:r>
            <a:endParaRPr b="1" sz="2600" u="sng">
              <a:solidFill>
                <a:srgbClr val="FBBE75"/>
              </a:solidFill>
              <a:latin typeface="Bookman Old Style"/>
              <a:ea typeface="Bookman Old Style"/>
              <a:cs typeface="Bookman Old Style"/>
              <a:sym typeface="Bookman Old Style"/>
            </a:endParaRPr>
          </a:p>
          <a:p>
            <a:pPr indent="-285781" lvl="0" marL="285750" marR="0" rtl="0" algn="just">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Sao Paulo City – Avg price is 108 and avg payment is 153</a:t>
            </a:r>
            <a:endParaRPr/>
          </a:p>
          <a:p>
            <a:pPr indent="-285781" lvl="0" marL="285750" marR="0" rtl="0" algn="just">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The total number of customers is nearly 100K. We found out that São Paulo contains the most customers and is 2 times more than the second one.</a:t>
            </a:r>
            <a:endParaRPr/>
          </a:p>
          <a:p>
            <a:pPr indent="-285781" lvl="0" marL="285750" marR="0" rtl="0" algn="just">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It is expected that São Paulo has particularly the most order payment value, but it is not. </a:t>
            </a:r>
            <a:r>
              <a:rPr lang="en-US" sz="2100">
                <a:solidFill>
                  <a:schemeClr val="lt1"/>
                </a:solidFill>
                <a:latin typeface="Bookman Old Style"/>
                <a:ea typeface="Bookman Old Style"/>
                <a:cs typeface="Bookman Old Style"/>
                <a:sym typeface="Bookman Old Style"/>
              </a:rPr>
              <a:t>When we consider other cities, </a:t>
            </a:r>
            <a:r>
              <a:rPr lang="en-US" sz="2100">
                <a:solidFill>
                  <a:srgbClr val="FFFFFF"/>
                </a:solidFill>
                <a:latin typeface="Bookman Old Style"/>
                <a:ea typeface="Bookman Old Style"/>
                <a:cs typeface="Bookman Old Style"/>
                <a:sym typeface="Bookman Old Style"/>
              </a:rPr>
              <a:t>Rio de Janerio</a:t>
            </a:r>
            <a:r>
              <a:rPr lang="en-US" sz="2100">
                <a:solidFill>
                  <a:schemeClr val="lt1"/>
                </a:solidFill>
                <a:latin typeface="Bookman Old Style"/>
                <a:ea typeface="Bookman Old Style"/>
                <a:cs typeface="Bookman Old Style"/>
                <a:sym typeface="Bookman Old Style"/>
              </a:rPr>
              <a:t> has highest price and payment value.</a:t>
            </a:r>
            <a:endParaRPr sz="2100">
              <a:solidFill>
                <a:schemeClr val="lt1"/>
              </a:solidFill>
              <a:latin typeface="Bookman Old Style"/>
              <a:ea typeface="Bookman Old Style"/>
              <a:cs typeface="Bookman Old Style"/>
              <a:sym typeface="Bookman Old Style"/>
            </a:endParaRPr>
          </a:p>
          <a:p>
            <a:pPr indent="-285781" lvl="0" marL="285750" marR="0" rtl="0" algn="just">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Either Rio de Janerio (RJ) or Belo Horizonte(BH) takes 10% of total customers.</a:t>
            </a:r>
            <a:endParaRPr/>
          </a:p>
          <a:p>
            <a:pPr indent="0" lvl="0" marL="0" marR="0" rtl="0" algn="just">
              <a:lnSpc>
                <a:spcPct val="100000"/>
              </a:lnSpc>
              <a:spcBef>
                <a:spcPts val="600"/>
              </a:spcBef>
              <a:spcAft>
                <a:spcPts val="0"/>
              </a:spcAft>
              <a:buClr>
                <a:schemeClr val="accent1"/>
              </a:buClr>
              <a:buSzPct val="100000"/>
              <a:buFont typeface="Calibri"/>
              <a:buNone/>
            </a:pPr>
            <a:r>
              <a:t/>
            </a:r>
            <a:endParaRPr sz="2100">
              <a:solidFill>
                <a:srgbClr val="FFFFFF"/>
              </a:solidFill>
              <a:latin typeface="Bookman Old Style"/>
              <a:ea typeface="Bookman Old Style"/>
              <a:cs typeface="Bookman Old Style"/>
              <a:sym typeface="Bookman Old Style"/>
            </a:endParaRPr>
          </a:p>
          <a:p>
            <a:pPr indent="0" lvl="0" marL="0" marR="0" rtl="0" algn="just">
              <a:lnSpc>
                <a:spcPct val="100000"/>
              </a:lnSpc>
              <a:spcBef>
                <a:spcPts val="600"/>
              </a:spcBef>
              <a:spcAft>
                <a:spcPts val="0"/>
              </a:spcAft>
              <a:buClr>
                <a:schemeClr val="accent1"/>
              </a:buClr>
              <a:buSzPct val="100000"/>
              <a:buFont typeface="Calibri"/>
              <a:buNone/>
            </a:pPr>
            <a:r>
              <a:rPr b="1" lang="en-US" sz="2600" u="sng">
                <a:solidFill>
                  <a:srgbClr val="FBBE75"/>
                </a:solidFill>
                <a:latin typeface="Bookman Old Style"/>
                <a:ea typeface="Bookman Old Style"/>
                <a:cs typeface="Bookman Old Style"/>
                <a:sym typeface="Bookman Old Style"/>
              </a:rPr>
              <a:t>Suggestion:</a:t>
            </a:r>
            <a:endParaRPr/>
          </a:p>
          <a:p>
            <a:pPr indent="0" lvl="0" marL="0" marR="0" rtl="0" algn="just">
              <a:lnSpc>
                <a:spcPct val="100000"/>
              </a:lnSpc>
              <a:spcBef>
                <a:spcPts val="600"/>
              </a:spcBef>
              <a:spcAft>
                <a:spcPts val="0"/>
              </a:spcAft>
              <a:buClr>
                <a:schemeClr val="accent1"/>
              </a:buClr>
              <a:buSzPct val="100000"/>
              <a:buFont typeface="Calibri"/>
              <a:buNone/>
            </a:pPr>
            <a:r>
              <a:t/>
            </a:r>
            <a:endParaRPr b="1" sz="2600" u="sng">
              <a:solidFill>
                <a:srgbClr val="FBBE75"/>
              </a:solidFill>
              <a:latin typeface="Bookman Old Style"/>
              <a:ea typeface="Bookman Old Style"/>
              <a:cs typeface="Bookman Old Style"/>
              <a:sym typeface="Bookman Old Style"/>
            </a:endParaRPr>
          </a:p>
          <a:p>
            <a:pPr indent="-285781" lvl="0" marL="285750" marR="0" rtl="0" algn="just">
              <a:lnSpc>
                <a:spcPct val="100000"/>
              </a:lnSpc>
              <a:spcBef>
                <a:spcPts val="600"/>
              </a:spcBef>
              <a:spcAft>
                <a:spcPts val="0"/>
              </a:spcAft>
              <a:buClr>
                <a:schemeClr val="accent1"/>
              </a:buClr>
              <a:buSzPct val="100000"/>
              <a:buFont typeface="Noto Sans Symbols"/>
              <a:buChar char="❖"/>
            </a:pPr>
            <a:r>
              <a:rPr lang="en-US" sz="2100">
                <a:solidFill>
                  <a:schemeClr val="lt1"/>
                </a:solidFill>
                <a:latin typeface="Bookman Old Style"/>
                <a:ea typeface="Bookman Old Style"/>
                <a:cs typeface="Bookman Old Style"/>
                <a:sym typeface="Bookman Old Style"/>
              </a:rPr>
              <a:t>To</a:t>
            </a:r>
            <a:r>
              <a:rPr lang="en-US" sz="2100">
                <a:solidFill>
                  <a:srgbClr val="FFFFFF"/>
                </a:solidFill>
                <a:latin typeface="Bookman Old Style"/>
                <a:ea typeface="Bookman Old Style"/>
                <a:cs typeface="Bookman Old Style"/>
                <a:sym typeface="Bookman Old Style"/>
              </a:rPr>
              <a:t> increase sales on other cities we can work on product wise offers.</a:t>
            </a:r>
            <a:endParaRPr sz="2100" u="sng">
              <a:solidFill>
                <a:schemeClr val="lt1"/>
              </a:solidFill>
              <a:latin typeface="Bookman Old Style"/>
              <a:ea typeface="Bookman Old Style"/>
              <a:cs typeface="Bookman Old Style"/>
              <a:sym typeface="Bookman Old Style"/>
            </a:endParaRPr>
          </a:p>
        </p:txBody>
      </p:sp>
      <p:pic>
        <p:nvPicPr>
          <p:cNvPr id="216" name="Google Shape;216;p10"/>
          <p:cNvPicPr preferRelativeResize="0"/>
          <p:nvPr/>
        </p:nvPicPr>
        <p:blipFill rotWithShape="1">
          <a:blip r:embed="rId6">
            <a:alphaModFix/>
          </a:blip>
          <a:srcRect b="0" l="0" r="0" t="0"/>
          <a:stretch/>
        </p:blipFill>
        <p:spPr>
          <a:xfrm>
            <a:off x="10372726" y="28485"/>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par>
                          <p:cTn fill="hold">
                            <p:stCondLst>
                              <p:cond delay="2003"/>
                            </p:stCondLst>
                            <p:childTnLst>
                              <p:par>
                                <p:cTn fill="hold" nodeType="after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par>
                          <p:cTn fill="hold">
                            <p:stCondLst>
                              <p:cond delay="2004"/>
                            </p:stCondLst>
                            <p:childTnLst>
                              <p:par>
                                <p:cTn fill="hold" nodeType="after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par>
                          <p:cTn fill="hold">
                            <p:stCondLst>
                              <p:cond delay="2005"/>
                            </p:stCondLst>
                            <p:childTnLst>
                              <p:par>
                                <p:cTn fill="hold" nodeType="after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par>
                          <p:cTn fill="hold">
                            <p:stCondLst>
                              <p:cond delay="2006"/>
                            </p:stCondLst>
                            <p:childTnLst>
                              <p:par>
                                <p:cTn fill="hold" nodeType="after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par>
                          <p:cTn fill="hold">
                            <p:stCondLst>
                              <p:cond delay="2007"/>
                            </p:stCondLst>
                            <p:childTnLst>
                              <p:par>
                                <p:cTn fill="hold" nodeType="after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par>
                          <p:cTn fill="hold">
                            <p:stCondLst>
                              <p:cond delay="2008"/>
                            </p:stCondLst>
                            <p:childTnLst>
                              <p:par>
                                <p:cTn fill="hold" nodeType="afterEffect" presetClass="entr" presetID="1"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childTnLst>
                                </p:cTn>
                              </p:par>
                            </p:childTnLst>
                          </p:cTn>
                        </p:par>
                        <p:par>
                          <p:cTn fill="hold">
                            <p:stCondLst>
                              <p:cond delay="2009"/>
                            </p:stCondLst>
                            <p:childTnLst>
                              <p:par>
                                <p:cTn fill="hold" nodeType="afterEffect" presetClass="entr" presetID="1"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descr="A picture containing screenshot, graphics, line, hanger" id="221" name="Google Shape;221;p11"/>
          <p:cNvPicPr preferRelativeResize="0"/>
          <p:nvPr>
            <p:ph idx="2" type="pic"/>
          </p:nvPr>
        </p:nvPicPr>
        <p:blipFill rotWithShape="1">
          <a:blip r:embed="rId3">
            <a:alphaModFix amt="35000"/>
          </a:blip>
          <a:srcRect b="0" l="0" r="0" t="0"/>
          <a:stretch/>
        </p:blipFill>
        <p:spPr>
          <a:xfrm>
            <a:off x="20" y="10"/>
            <a:ext cx="12191980" cy="6857990"/>
          </a:xfrm>
          <a:prstGeom prst="rect">
            <a:avLst/>
          </a:prstGeom>
          <a:solidFill>
            <a:schemeClr val="dk1"/>
          </a:solidFill>
          <a:ln>
            <a:noFill/>
          </a:ln>
        </p:spPr>
      </p:pic>
      <p:cxnSp>
        <p:nvCxnSpPr>
          <p:cNvPr id="222" name="Google Shape;222;p11"/>
          <p:cNvCxnSpPr/>
          <p:nvPr/>
        </p:nvCxnSpPr>
        <p:spPr>
          <a:xfrm>
            <a:off x="264839" y="1067775"/>
            <a:ext cx="11736661" cy="0"/>
          </a:xfrm>
          <a:prstGeom prst="straightConnector1">
            <a:avLst/>
          </a:prstGeom>
          <a:noFill/>
          <a:ln cap="flat" cmpd="sng" w="12700">
            <a:solidFill>
              <a:schemeClr val="lt1"/>
            </a:solidFill>
            <a:prstDash val="solid"/>
            <a:round/>
            <a:headEnd len="sm" w="sm" type="none"/>
            <a:tailEnd len="sm" w="sm" type="none"/>
          </a:ln>
        </p:spPr>
      </p:cxnSp>
      <p:sp>
        <p:nvSpPr>
          <p:cNvPr id="223" name="Google Shape;223;p1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txBox="1"/>
          <p:nvPr>
            <p:ph type="title"/>
          </p:nvPr>
        </p:nvSpPr>
        <p:spPr>
          <a:xfrm>
            <a:off x="214313" y="286604"/>
            <a:ext cx="11787187" cy="70230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EFEFE"/>
              </a:buClr>
              <a:buSzPts val="3100"/>
              <a:buFont typeface="Bookman Old Style"/>
              <a:buNone/>
            </a:pPr>
            <a:r>
              <a:rPr b="1" lang="en-US" sz="3100">
                <a:solidFill>
                  <a:srgbClr val="FEFEFE"/>
                </a:solidFill>
              </a:rPr>
              <a:t>5.</a:t>
            </a:r>
            <a:r>
              <a:rPr b="1" lang="en-US" sz="3100"/>
              <a:t> Relationship between shipping days Vs review scores.</a:t>
            </a:r>
            <a:endParaRPr sz="4800">
              <a:solidFill>
                <a:srgbClr val="FEFEFE"/>
              </a:solidFill>
            </a:endParaRPr>
          </a:p>
        </p:txBody>
      </p:sp>
      <p:pic>
        <p:nvPicPr>
          <p:cNvPr id="225" name="Google Shape;225;p11"/>
          <p:cNvPicPr preferRelativeResize="0"/>
          <p:nvPr/>
        </p:nvPicPr>
        <p:blipFill rotWithShape="1">
          <a:blip r:embed="rId4">
            <a:alphaModFix/>
          </a:blip>
          <a:srcRect b="0" l="0" r="0" t="0"/>
          <a:stretch/>
        </p:blipFill>
        <p:spPr>
          <a:xfrm>
            <a:off x="7713407" y="1224163"/>
            <a:ext cx="4230942" cy="5112055"/>
          </a:xfrm>
          <a:prstGeom prst="rect">
            <a:avLst/>
          </a:prstGeom>
          <a:noFill/>
          <a:ln>
            <a:noFill/>
          </a:ln>
        </p:spPr>
      </p:pic>
      <p:sp>
        <p:nvSpPr>
          <p:cNvPr id="226" name="Google Shape;226;p11"/>
          <p:cNvSpPr txBox="1"/>
          <p:nvPr>
            <p:ph idx="1" type="body"/>
          </p:nvPr>
        </p:nvSpPr>
        <p:spPr>
          <a:xfrm>
            <a:off x="214313" y="1261213"/>
            <a:ext cx="7129462" cy="5060718"/>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SzPts val="2000"/>
              <a:buNone/>
            </a:pPr>
            <a:r>
              <a:rPr b="1" lang="en-US" sz="2000" u="sng">
                <a:solidFill>
                  <a:srgbClr val="FBBE75"/>
                </a:solidFill>
                <a:latin typeface="Bookman Old Style"/>
                <a:ea typeface="Bookman Old Style"/>
                <a:cs typeface="Bookman Old Style"/>
                <a:sym typeface="Bookman Old Style"/>
              </a:rPr>
              <a:t>Overview:</a:t>
            </a:r>
            <a:endParaRPr/>
          </a:p>
          <a:p>
            <a:pPr indent="0" lvl="0" marL="0" rtl="0" algn="just">
              <a:lnSpc>
                <a:spcPct val="100000"/>
              </a:lnSpc>
              <a:spcBef>
                <a:spcPts val="600"/>
              </a:spcBef>
              <a:spcAft>
                <a:spcPts val="0"/>
              </a:spcAft>
              <a:buSzPts val="2000"/>
              <a:buNone/>
            </a:pPr>
            <a:r>
              <a:t/>
            </a:r>
            <a:endParaRPr b="1" sz="2000" u="sng">
              <a:solidFill>
                <a:srgbClr val="FBBE75"/>
              </a:solidFill>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11 avg shipping days taken for review score 5 &amp; 20 avg shipping days taken for review score 1.</a:t>
            </a:r>
            <a:endParaRPr/>
          </a:p>
          <a:p>
            <a:pPr indent="-285750" lvl="0" marL="285750" rtl="0" algn="just">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We get positive/high ratings when delivery time is less and negative feedback from the customers when it takes long to deliver the product.</a:t>
            </a:r>
            <a:endParaRPr/>
          </a:p>
          <a:p>
            <a:pPr indent="-285750" lvl="0" marL="285750" rtl="0" algn="just">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Lesser the delivery days – the higher the positive reviews.</a:t>
            </a:r>
            <a:endParaRPr/>
          </a:p>
          <a:p>
            <a:pPr indent="0" lvl="0" marL="0" rtl="0" algn="just">
              <a:lnSpc>
                <a:spcPct val="100000"/>
              </a:lnSpc>
              <a:spcBef>
                <a:spcPts val="600"/>
              </a:spcBef>
              <a:spcAft>
                <a:spcPts val="0"/>
              </a:spcAft>
              <a:buSzPts val="1800"/>
              <a:buNone/>
            </a:pPr>
            <a:r>
              <a:t/>
            </a:r>
            <a:endParaRPr>
              <a:latin typeface="Bookman Old Style"/>
              <a:ea typeface="Bookman Old Style"/>
              <a:cs typeface="Bookman Old Style"/>
              <a:sym typeface="Bookman Old Style"/>
            </a:endParaRPr>
          </a:p>
          <a:p>
            <a:pPr indent="0" lvl="0" marL="0" rtl="0" algn="just">
              <a:lnSpc>
                <a:spcPct val="100000"/>
              </a:lnSpc>
              <a:spcBef>
                <a:spcPts val="600"/>
              </a:spcBef>
              <a:spcAft>
                <a:spcPts val="0"/>
              </a:spcAft>
              <a:buSzPts val="2000"/>
              <a:buNone/>
            </a:pPr>
            <a:r>
              <a:rPr b="1" lang="en-US" sz="2000" u="sng">
                <a:solidFill>
                  <a:srgbClr val="FBBE75"/>
                </a:solidFill>
                <a:latin typeface="Bookman Old Style"/>
                <a:ea typeface="Bookman Old Style"/>
                <a:cs typeface="Bookman Old Style"/>
                <a:sym typeface="Bookman Old Style"/>
              </a:rPr>
              <a:t>Suggestion:</a:t>
            </a:r>
            <a:endParaRPr/>
          </a:p>
          <a:p>
            <a:pPr indent="0" lvl="0" marL="0" rtl="0" algn="just">
              <a:lnSpc>
                <a:spcPct val="100000"/>
              </a:lnSpc>
              <a:spcBef>
                <a:spcPts val="600"/>
              </a:spcBef>
              <a:spcAft>
                <a:spcPts val="0"/>
              </a:spcAft>
              <a:buSzPts val="2000"/>
              <a:buNone/>
            </a:pPr>
            <a:r>
              <a:t/>
            </a:r>
            <a:endParaRPr b="1" sz="2000" u="sng">
              <a:solidFill>
                <a:srgbClr val="FBBE75"/>
              </a:solidFill>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ts val="1800"/>
              <a:buFont typeface="Noto Sans Symbols"/>
              <a:buChar char="❖"/>
            </a:pPr>
            <a:r>
              <a:rPr b="0" i="0" lang="en-US">
                <a:solidFill>
                  <a:schemeClr val="lt1"/>
                </a:solidFill>
                <a:latin typeface="Bookman Old Style"/>
                <a:ea typeface="Bookman Old Style"/>
                <a:cs typeface="Bookman Old Style"/>
                <a:sym typeface="Bookman Old Style"/>
              </a:rPr>
              <a:t>Minimizing the shipping days would lead to more positive reviews. Consecutively customer satisfaction will be met which leads to more business.</a:t>
            </a:r>
            <a:endParaRPr b="1" sz="1800" u="sng">
              <a:solidFill>
                <a:schemeClr val="lt1"/>
              </a:solidFill>
              <a:latin typeface="Bookman Old Style"/>
              <a:ea typeface="Bookman Old Style"/>
              <a:cs typeface="Bookman Old Style"/>
              <a:sym typeface="Bookman Old Style"/>
            </a:endParaRPr>
          </a:p>
          <a:p>
            <a:pPr indent="-171450" lvl="0" marL="285750" rtl="0" algn="l">
              <a:lnSpc>
                <a:spcPct val="100000"/>
              </a:lnSpc>
              <a:spcBef>
                <a:spcPts val="600"/>
              </a:spcBef>
              <a:spcAft>
                <a:spcPts val="0"/>
              </a:spcAft>
              <a:buSzPts val="1800"/>
              <a:buFont typeface="Noto Sans Symbols"/>
              <a:buNone/>
            </a:pPr>
            <a:r>
              <a:t/>
            </a:r>
            <a:endParaRPr sz="1800">
              <a:latin typeface="Libre Franklin"/>
              <a:ea typeface="Libre Franklin"/>
              <a:cs typeface="Libre Franklin"/>
              <a:sym typeface="Libre Franklin"/>
            </a:endParaRPr>
          </a:p>
          <a:p>
            <a:pPr indent="-171450" lvl="0" marL="285750" rtl="0" algn="l">
              <a:lnSpc>
                <a:spcPct val="100000"/>
              </a:lnSpc>
              <a:spcBef>
                <a:spcPts val="600"/>
              </a:spcBef>
              <a:spcAft>
                <a:spcPts val="0"/>
              </a:spcAft>
              <a:buSzPts val="1800"/>
              <a:buFont typeface="Noto Sans Symbols"/>
              <a:buNone/>
            </a:pPr>
            <a:r>
              <a:t/>
            </a:r>
            <a:endParaRPr>
              <a:solidFill>
                <a:srgbClr val="FEFEFE"/>
              </a:solidFill>
            </a:endParaRPr>
          </a:p>
        </p:txBody>
      </p:sp>
      <p:pic>
        <p:nvPicPr>
          <p:cNvPr id="227" name="Google Shape;227;p11"/>
          <p:cNvPicPr preferRelativeResize="0"/>
          <p:nvPr/>
        </p:nvPicPr>
        <p:blipFill rotWithShape="1">
          <a:blip r:embed="rId5">
            <a:alphaModFix/>
          </a:blip>
          <a:srcRect b="0" l="0" r="0" t="0"/>
          <a:stretch/>
        </p:blipFill>
        <p:spPr>
          <a:xfrm>
            <a:off x="10372726" y="57063"/>
            <a:ext cx="1758969"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par>
                          <p:cTn fill="hold">
                            <p:stCondLst>
                              <p:cond delay="2003"/>
                            </p:stCondLst>
                            <p:childTnLst>
                              <p:par>
                                <p:cTn fill="hold" nodeType="after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par>
                          <p:cTn fill="hold">
                            <p:stCondLst>
                              <p:cond delay="2004"/>
                            </p:stCondLst>
                            <p:childTnLst>
                              <p:par>
                                <p:cTn fill="hold" nodeType="after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par>
                          <p:cTn fill="hold">
                            <p:stCondLst>
                              <p:cond delay="2005"/>
                            </p:stCondLst>
                            <p:childTnLst>
                              <p:par>
                                <p:cTn fill="hold" nodeType="after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par>
                          <p:cTn fill="hold">
                            <p:stCondLst>
                              <p:cond delay="2006"/>
                            </p:stCondLst>
                            <p:childTnLst>
                              <p:par>
                                <p:cTn fill="hold" nodeType="afterEffect" presetClass="entr" presetID="1"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childTnLst>
                                </p:cTn>
                              </p:par>
                            </p:childTnLst>
                          </p:cTn>
                        </p:par>
                        <p:par>
                          <p:cTn fill="hold">
                            <p:stCondLst>
                              <p:cond delay="2007"/>
                            </p:stCondLst>
                            <p:childTnLst>
                              <p:par>
                                <p:cTn fill="hold" nodeType="afterEffect" presetClass="entr" presetID="1"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childTnLst>
                                </p:cTn>
                              </p:par>
                            </p:childTnLst>
                          </p:cTn>
                        </p:par>
                        <p:par>
                          <p:cTn fill="hold">
                            <p:stCondLst>
                              <p:cond delay="2008"/>
                            </p:stCondLst>
                            <p:childTnLst>
                              <p:par>
                                <p:cTn fill="hold" nodeType="afterEffect" presetClass="entr" presetID="1"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childTnLst>
                                </p:cTn>
                              </p:par>
                            </p:childTnLst>
                          </p:cTn>
                        </p:par>
                        <p:par>
                          <p:cTn fill="hold">
                            <p:stCondLst>
                              <p:cond delay="2009"/>
                            </p:stCondLst>
                            <p:childTnLst>
                              <p:par>
                                <p:cTn fill="hold" nodeType="afterEffect" presetClass="entr" presetID="1" presetSubtype="0">
                                  <p:stCondLst>
                                    <p:cond delay="0"/>
                                  </p:stCondLst>
                                  <p:childTnLst>
                                    <p:set>
                                      <p:cBhvr>
                                        <p:cTn dur="1" fill="hold">
                                          <p:stCondLst>
                                            <p:cond delay="0"/>
                                          </p:stCondLst>
                                        </p:cTn>
                                        <p:tgtEl>
                                          <p:spTgt spid="226">
                                            <p:txEl>
                                              <p:pRg end="9" st="9"/>
                                            </p:txEl>
                                          </p:spTgt>
                                        </p:tgtEl>
                                        <p:attrNameLst>
                                          <p:attrName>style.visibility</p:attrName>
                                        </p:attrNameLst>
                                      </p:cBhvr>
                                      <p:to>
                                        <p:strVal val="visible"/>
                                      </p:to>
                                    </p:set>
                                  </p:childTnLst>
                                </p:cTn>
                              </p:par>
                            </p:childTnLst>
                          </p:cTn>
                        </p:par>
                        <p:par>
                          <p:cTn fill="hold">
                            <p:stCondLst>
                              <p:cond delay="2010"/>
                            </p:stCondLst>
                            <p:childTnLst>
                              <p:par>
                                <p:cTn fill="hold" nodeType="afterEffect" presetClass="entr" presetID="1" presetSubtype="0">
                                  <p:stCondLst>
                                    <p:cond delay="0"/>
                                  </p:stCondLst>
                                  <p:childTnLst>
                                    <p:set>
                                      <p:cBhvr>
                                        <p:cTn dur="1" fill="hold">
                                          <p:stCondLst>
                                            <p:cond delay="0"/>
                                          </p:stCondLst>
                                        </p:cTn>
                                        <p:tgtEl>
                                          <p:spTgt spid="22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12"/>
          <p:cNvPicPr preferRelativeResize="0"/>
          <p:nvPr/>
        </p:nvPicPr>
        <p:blipFill rotWithShape="1">
          <a:blip r:embed="rId3">
            <a:alphaModFix amt="35000"/>
          </a:blip>
          <a:srcRect b="15714" l="0" r="0" t="13084"/>
          <a:stretch/>
        </p:blipFill>
        <p:spPr>
          <a:xfrm>
            <a:off x="20" y="-14273"/>
            <a:ext cx="12191980" cy="6857990"/>
          </a:xfrm>
          <a:prstGeom prst="rect">
            <a:avLst/>
          </a:prstGeom>
          <a:solidFill>
            <a:schemeClr val="dk1"/>
          </a:solidFill>
          <a:ln>
            <a:noFill/>
          </a:ln>
        </p:spPr>
      </p:pic>
      <p:cxnSp>
        <p:nvCxnSpPr>
          <p:cNvPr id="233" name="Google Shape;233;p12"/>
          <p:cNvCxnSpPr/>
          <p:nvPr/>
        </p:nvCxnSpPr>
        <p:spPr>
          <a:xfrm>
            <a:off x="1193532" y="1553546"/>
            <a:ext cx="9966960" cy="0"/>
          </a:xfrm>
          <a:prstGeom prst="straightConnector1">
            <a:avLst/>
          </a:prstGeom>
          <a:noFill/>
          <a:ln cap="flat" cmpd="sng" w="12700">
            <a:solidFill>
              <a:schemeClr val="lt1"/>
            </a:solidFill>
            <a:prstDash val="solid"/>
            <a:round/>
            <a:headEnd len="sm" w="sm" type="none"/>
            <a:tailEnd len="sm" w="sm" type="none"/>
          </a:ln>
        </p:spPr>
      </p:cxnSp>
      <p:sp>
        <p:nvSpPr>
          <p:cNvPr id="234" name="Google Shape;234;p12"/>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type="title"/>
          </p:nvPr>
        </p:nvSpPr>
        <p:spPr>
          <a:xfrm>
            <a:off x="1097280" y="286604"/>
            <a:ext cx="10058400" cy="107906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EFEFE"/>
              </a:buClr>
              <a:buSzPts val="4800"/>
              <a:buFont typeface="Bookman Old Style"/>
              <a:buNone/>
            </a:pPr>
            <a:r>
              <a:rPr lang="en-US" sz="4800">
                <a:solidFill>
                  <a:srgbClr val="FEFEFE"/>
                </a:solidFill>
              </a:rPr>
              <a:t>Observation</a:t>
            </a:r>
            <a:endParaRPr/>
          </a:p>
        </p:txBody>
      </p:sp>
      <p:grpSp>
        <p:nvGrpSpPr>
          <p:cNvPr id="236" name="Google Shape;236;p12"/>
          <p:cNvGrpSpPr/>
          <p:nvPr/>
        </p:nvGrpSpPr>
        <p:grpSpPr>
          <a:xfrm>
            <a:off x="1047135" y="1892120"/>
            <a:ext cx="10108545" cy="3633106"/>
            <a:chOff x="0" y="55024"/>
            <a:chExt cx="10108545" cy="3633106"/>
          </a:xfrm>
        </p:grpSpPr>
        <p:sp>
          <p:nvSpPr>
            <p:cNvPr id="237" name="Google Shape;237;p12"/>
            <p:cNvSpPr/>
            <p:nvPr/>
          </p:nvSpPr>
          <p:spPr>
            <a:xfrm>
              <a:off x="0" y="55024"/>
              <a:ext cx="10108545" cy="865800"/>
            </a:xfrm>
            <a:prstGeom prst="roundRect">
              <a:avLst>
                <a:gd fmla="val 16667" name="adj"/>
              </a:avLst>
            </a:prstGeom>
            <a:solidFill>
              <a:schemeClr val="lt1"/>
            </a:solidFill>
            <a:ln cap="flat" cmpd="sng" w="15875">
              <a:solidFill>
                <a:srgbClr val="DF83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txBox="1"/>
            <p:nvPr/>
          </p:nvSpPr>
          <p:spPr>
            <a:xfrm>
              <a:off x="42265" y="97289"/>
              <a:ext cx="10023900" cy="7812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Bookman Old Style"/>
                <a:buNone/>
              </a:pPr>
              <a:r>
                <a:rPr i="0" lang="en-US" sz="1600">
                  <a:solidFill>
                    <a:schemeClr val="dk1"/>
                  </a:solidFill>
                  <a:latin typeface="Bookman Old Style"/>
                  <a:ea typeface="Bookman Old Style"/>
                  <a:cs typeface="Bookman Old Style"/>
                  <a:sym typeface="Bookman Old Style"/>
                </a:rPr>
                <a:t>Major </a:t>
              </a:r>
              <a:r>
                <a:rPr i="0" lang="en-US" sz="1600">
                  <a:solidFill>
                    <a:schemeClr val="dk1"/>
                  </a:solidFill>
                  <a:latin typeface="Bookman Old Style"/>
                  <a:ea typeface="Bookman Old Style"/>
                  <a:cs typeface="Bookman Old Style"/>
                  <a:sym typeface="Bookman Old Style"/>
                </a:rPr>
                <a:t>sales happened on weekdays(77%) when compared to weekends(23%).</a:t>
              </a:r>
              <a:endParaRPr sz="1600">
                <a:solidFill>
                  <a:schemeClr val="dk1"/>
                </a:solidFill>
                <a:latin typeface="Bookman Old Style"/>
                <a:ea typeface="Bookman Old Style"/>
                <a:cs typeface="Bookman Old Style"/>
                <a:sym typeface="Bookman Old Style"/>
              </a:endParaRPr>
            </a:p>
          </p:txBody>
        </p:sp>
        <p:sp>
          <p:nvSpPr>
            <p:cNvPr id="239" name="Google Shape;239;p12"/>
            <p:cNvSpPr/>
            <p:nvPr/>
          </p:nvSpPr>
          <p:spPr>
            <a:xfrm>
              <a:off x="0" y="998570"/>
              <a:ext cx="10108545" cy="865800"/>
            </a:xfrm>
            <a:prstGeom prst="roundRect">
              <a:avLst>
                <a:gd fmla="val 16667" name="adj"/>
              </a:avLst>
            </a:prstGeom>
            <a:solidFill>
              <a:schemeClr val="lt1"/>
            </a:solidFill>
            <a:ln cap="flat" cmpd="sng" w="15875">
              <a:solidFill>
                <a:srgbClr val="DF83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txBox="1"/>
            <p:nvPr/>
          </p:nvSpPr>
          <p:spPr>
            <a:xfrm>
              <a:off x="42265" y="1040835"/>
              <a:ext cx="10023900" cy="7812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Bookman Old Style"/>
                <a:buNone/>
              </a:pPr>
              <a:r>
                <a:rPr i="0" lang="en-US" sz="1600">
                  <a:solidFill>
                    <a:schemeClr val="dk1"/>
                  </a:solidFill>
                  <a:latin typeface="Bookman Old Style"/>
                  <a:ea typeface="Bookman Old Style"/>
                  <a:cs typeface="Bookman Old Style"/>
                  <a:sym typeface="Bookman Old Style"/>
                </a:rPr>
                <a:t>Currently credit cards are the most preferred payment type by customers which contributes a major role in overall sales(78.44%). To improve sales &amp; to promote other payment types, Olist Store can provide discounts &amp; offers on other payment types.</a:t>
              </a:r>
              <a:endParaRPr sz="1600">
                <a:solidFill>
                  <a:schemeClr val="dk1"/>
                </a:solidFill>
                <a:latin typeface="Bookman Old Style"/>
                <a:ea typeface="Bookman Old Style"/>
                <a:cs typeface="Bookman Old Style"/>
                <a:sym typeface="Bookman Old Style"/>
              </a:endParaRPr>
            </a:p>
          </p:txBody>
        </p:sp>
        <p:sp>
          <p:nvSpPr>
            <p:cNvPr id="241" name="Google Shape;241;p12"/>
            <p:cNvSpPr/>
            <p:nvPr/>
          </p:nvSpPr>
          <p:spPr>
            <a:xfrm>
              <a:off x="0" y="1910450"/>
              <a:ext cx="10108545" cy="865800"/>
            </a:xfrm>
            <a:prstGeom prst="roundRect">
              <a:avLst>
                <a:gd fmla="val 16667" name="adj"/>
              </a:avLst>
            </a:prstGeom>
            <a:solidFill>
              <a:schemeClr val="lt1"/>
            </a:solidFill>
            <a:ln cap="flat" cmpd="sng" w="15875">
              <a:solidFill>
                <a:srgbClr val="DF83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txBox="1"/>
            <p:nvPr/>
          </p:nvSpPr>
          <p:spPr>
            <a:xfrm>
              <a:off x="42265" y="1952715"/>
              <a:ext cx="10024015" cy="78127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Bookman Old Style"/>
                <a:buNone/>
              </a:pPr>
              <a:r>
                <a:rPr lang="en-US" sz="1600">
                  <a:solidFill>
                    <a:schemeClr val="dk1"/>
                  </a:solidFill>
                  <a:latin typeface="Bookman Old Style"/>
                  <a:ea typeface="Bookman Old Style"/>
                  <a:cs typeface="Bookman Old Style"/>
                  <a:sym typeface="Bookman Old Style"/>
                </a:rPr>
                <a:t>Sellers should improve on delivery days &amp; should keep customers informed about status of delivery it will make time go much faster for customer and will create personalize experience because they know what's happening.</a:t>
              </a:r>
              <a:endParaRPr>
                <a:solidFill>
                  <a:schemeClr val="dk1"/>
                </a:solidFill>
              </a:endParaRPr>
            </a:p>
          </p:txBody>
        </p:sp>
        <p:sp>
          <p:nvSpPr>
            <p:cNvPr id="243" name="Google Shape;243;p12"/>
            <p:cNvSpPr/>
            <p:nvPr/>
          </p:nvSpPr>
          <p:spPr>
            <a:xfrm>
              <a:off x="0" y="2822330"/>
              <a:ext cx="10108545" cy="865800"/>
            </a:xfrm>
            <a:prstGeom prst="roundRect">
              <a:avLst>
                <a:gd fmla="val 16667" name="adj"/>
              </a:avLst>
            </a:prstGeom>
            <a:solidFill>
              <a:schemeClr val="lt1"/>
            </a:solidFill>
            <a:ln cap="flat" cmpd="sng" w="15875">
              <a:solidFill>
                <a:srgbClr val="DF83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txBox="1"/>
            <p:nvPr/>
          </p:nvSpPr>
          <p:spPr>
            <a:xfrm>
              <a:off x="42265" y="2864595"/>
              <a:ext cx="10024015" cy="78127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Bookman Old Style"/>
                <a:buNone/>
              </a:pPr>
              <a:r>
                <a:rPr i="0" lang="en-US" sz="1600">
                  <a:solidFill>
                    <a:schemeClr val="dk1"/>
                  </a:solidFill>
                  <a:latin typeface="Bookman Old Style"/>
                  <a:ea typeface="Bookman Old Style"/>
                  <a:cs typeface="Bookman Old Style"/>
                  <a:sym typeface="Bookman Old Style"/>
                </a:rPr>
                <a:t>From 5th KPI we can conclude that if sellers take longer days to deliver the product, then customers provide less review score which shows it is one the factor that influences review score.</a:t>
              </a:r>
              <a:endParaRPr sz="1600">
                <a:solidFill>
                  <a:schemeClr val="dk1"/>
                </a:solidFill>
                <a:latin typeface="Bookman Old Style"/>
                <a:ea typeface="Bookman Old Style"/>
                <a:cs typeface="Bookman Old Style"/>
                <a:sym typeface="Bookman Old Style"/>
              </a:endParaRPr>
            </a:p>
          </p:txBody>
        </p:sp>
      </p:grpSp>
      <p:pic>
        <p:nvPicPr>
          <p:cNvPr id="245" name="Google Shape;245;p12"/>
          <p:cNvPicPr preferRelativeResize="0"/>
          <p:nvPr/>
        </p:nvPicPr>
        <p:blipFill rotWithShape="1">
          <a:blip r:embed="rId4">
            <a:alphaModFix/>
          </a:blip>
          <a:srcRect b="0" l="0" r="0" t="0"/>
          <a:stretch/>
        </p:blipFill>
        <p:spPr>
          <a:xfrm>
            <a:off x="10344150" y="69890"/>
            <a:ext cx="1758969"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13"/>
          <p:cNvSpPr/>
          <p:nvPr/>
        </p:nvSpPr>
        <p:spPr>
          <a:xfrm>
            <a:off x="0" y="-157152"/>
            <a:ext cx="12191999" cy="701515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Close-up of package with blank tag" id="251" name="Google Shape;251;p13"/>
          <p:cNvPicPr preferRelativeResize="0"/>
          <p:nvPr/>
        </p:nvPicPr>
        <p:blipFill rotWithShape="1">
          <a:blip r:embed="rId3">
            <a:alphaModFix amt="35000"/>
          </a:blip>
          <a:srcRect b="16666" l="0" r="0" t="915"/>
          <a:stretch/>
        </p:blipFill>
        <p:spPr>
          <a:xfrm>
            <a:off x="20" y="-157152"/>
            <a:ext cx="12191980" cy="6857990"/>
          </a:xfrm>
          <a:prstGeom prst="rect">
            <a:avLst/>
          </a:prstGeom>
          <a:noFill/>
          <a:ln>
            <a:noFill/>
          </a:ln>
        </p:spPr>
      </p:pic>
      <p:sp>
        <p:nvSpPr>
          <p:cNvPr id="252" name="Google Shape;252;p13"/>
          <p:cNvSpPr txBox="1"/>
          <p:nvPr>
            <p:ph type="title"/>
          </p:nvPr>
        </p:nvSpPr>
        <p:spPr>
          <a:xfrm>
            <a:off x="785812" y="1928815"/>
            <a:ext cx="10658477" cy="2059434"/>
          </a:xfrm>
          <a:prstGeom prst="rect">
            <a:avLst/>
          </a:prstGeom>
          <a:noFill/>
          <a:ln cap="sq" cmpd="sng" w="9525">
            <a:solidFill>
              <a:srgbClr val="F5AE7A"/>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CF9F3"/>
              </a:buClr>
              <a:buSzPts val="13800"/>
              <a:buFont typeface="Arial"/>
              <a:buNone/>
            </a:pPr>
            <a:r>
              <a:rPr b="1" lang="en-US" sz="13800">
                <a:solidFill>
                  <a:srgbClr val="FCF9F3"/>
                </a:solidFill>
                <a:latin typeface="Arial"/>
                <a:ea typeface="Arial"/>
                <a:cs typeface="Arial"/>
                <a:sym typeface="Arial"/>
              </a:rPr>
              <a:t>THANK YOU</a:t>
            </a:r>
            <a:endParaRPr/>
          </a:p>
        </p:txBody>
      </p:sp>
      <p:sp>
        <p:nvSpPr>
          <p:cNvPr id="253" name="Google Shape;253;p1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822"/>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descr="A picture containing furniture, indoor, ceiling, floor&#10;&#10;Description automatically generated" id="110" name="Google Shape;110;p2"/>
          <p:cNvPicPr preferRelativeResize="0"/>
          <p:nvPr>
            <p:ph idx="2" type="pic"/>
          </p:nvPr>
        </p:nvPicPr>
        <p:blipFill rotWithShape="1">
          <a:blip r:embed="rId3">
            <a:alphaModFix amt="35000"/>
          </a:blip>
          <a:srcRect b="7865" l="0" r="0" t="7865"/>
          <a:stretch/>
        </p:blipFill>
        <p:spPr>
          <a:xfrm>
            <a:off x="20" y="10"/>
            <a:ext cx="12191980" cy="6857990"/>
          </a:xfrm>
          <a:prstGeom prst="rect">
            <a:avLst/>
          </a:prstGeom>
          <a:solidFill>
            <a:schemeClr val="dk1"/>
          </a:solidFill>
          <a:ln>
            <a:noFill/>
          </a:ln>
        </p:spPr>
      </p:pic>
      <p:sp>
        <p:nvSpPr>
          <p:cNvPr id="111" name="Google Shape;111;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Bookman Old Style"/>
              <a:buNone/>
            </a:pPr>
            <a:r>
              <a:rPr lang="en-US" sz="4800">
                <a:solidFill>
                  <a:srgbClr val="FEFEFE"/>
                </a:solidFill>
              </a:rPr>
              <a:t>About Olist Store</a:t>
            </a:r>
            <a:endParaRPr/>
          </a:p>
        </p:txBody>
      </p:sp>
      <p:cxnSp>
        <p:nvCxnSpPr>
          <p:cNvPr id="112" name="Google Shape;112;p2"/>
          <p:cNvCxnSpPr/>
          <p:nvPr/>
        </p:nvCxnSpPr>
        <p:spPr>
          <a:xfrm>
            <a:off x="1193532" y="1910746"/>
            <a:ext cx="9966960" cy="0"/>
          </a:xfrm>
          <a:prstGeom prst="straightConnector1">
            <a:avLst/>
          </a:prstGeom>
          <a:noFill/>
          <a:ln cap="flat" cmpd="sng" w="12700">
            <a:solidFill>
              <a:schemeClr val="lt1"/>
            </a:solidFill>
            <a:prstDash val="solid"/>
            <a:round/>
            <a:headEnd len="sm" w="sm" type="none"/>
            <a:tailEnd len="sm" w="sm" type="none"/>
          </a:ln>
        </p:spPr>
      </p:cxnSp>
      <p:sp>
        <p:nvSpPr>
          <p:cNvPr id="113" name="Google Shape;113;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SzPts val="1800"/>
              <a:buNone/>
            </a:pPr>
            <a:r>
              <a:rPr b="0" i="0" lang="en-US">
                <a:solidFill>
                  <a:srgbClr val="FEFEFE"/>
                </a:solidFill>
                <a:latin typeface="Bookman Old Style"/>
                <a:ea typeface="Bookman Old Style"/>
                <a:cs typeface="Bookman Old Style"/>
                <a:sym typeface="Bookman Old Style"/>
              </a:rPr>
              <a:t>Olist is a Brazilian startup that operates in the e-commerce segment , mainly through the marketplace. It is well spread within the country. </a:t>
            </a:r>
            <a:endParaRPr/>
          </a:p>
          <a:p>
            <a:pPr indent="0" lvl="0" marL="0" rtl="0" algn="just">
              <a:lnSpc>
                <a:spcPct val="100000"/>
              </a:lnSpc>
              <a:spcBef>
                <a:spcPts val="600"/>
              </a:spcBef>
              <a:spcAft>
                <a:spcPts val="0"/>
              </a:spcAft>
              <a:buSzPts val="1800"/>
              <a:buNone/>
            </a:pPr>
            <a:r>
              <a:rPr b="0" i="0" lang="en-US">
                <a:solidFill>
                  <a:srgbClr val="FEFEFE"/>
                </a:solidFill>
                <a:latin typeface="Bookman Old Style"/>
                <a:ea typeface="Bookman Old Style"/>
                <a:cs typeface="Bookman Old Style"/>
                <a:sym typeface="Bookman Old Style"/>
              </a:rPr>
              <a:t>This project is a detailed analysis on the comprehensive Olist data. The original Olist dataset has information of 100k orders from 2016 to 2018 made at multiple marketplaces in Brazil.</a:t>
            </a:r>
            <a:endParaRPr/>
          </a:p>
          <a:p>
            <a:pPr indent="0" lvl="0" marL="0" rtl="0" algn="just">
              <a:lnSpc>
                <a:spcPct val="100000"/>
              </a:lnSpc>
              <a:spcBef>
                <a:spcPts val="600"/>
              </a:spcBef>
              <a:spcAft>
                <a:spcPts val="0"/>
              </a:spcAft>
              <a:buSzPts val="1800"/>
              <a:buNone/>
            </a:pPr>
            <a:r>
              <a:rPr b="0" i="0" lang="en-US">
                <a:solidFill>
                  <a:srgbClr val="FEFEFE"/>
                </a:solidFill>
                <a:latin typeface="Bookman Old Style"/>
                <a:ea typeface="Bookman Old Style"/>
                <a:cs typeface="Bookman Old Style"/>
                <a:sym typeface="Bookman Old Style"/>
              </a:rPr>
              <a:t>It offers e-commerce marketplace solution to retailers of all sizes to increase their sales.</a:t>
            </a:r>
            <a:endParaRPr/>
          </a:p>
          <a:p>
            <a:pPr indent="0" lvl="0" marL="0" rtl="0" algn="l">
              <a:lnSpc>
                <a:spcPct val="100000"/>
              </a:lnSpc>
              <a:spcBef>
                <a:spcPts val="600"/>
              </a:spcBef>
              <a:spcAft>
                <a:spcPts val="0"/>
              </a:spcAft>
              <a:buSzPts val="1800"/>
              <a:buNone/>
            </a:pPr>
            <a:r>
              <a:t/>
            </a:r>
            <a:endParaRPr>
              <a:solidFill>
                <a:srgbClr val="FEFEFE"/>
              </a:solidFill>
            </a:endParaRPr>
          </a:p>
        </p:txBody>
      </p:sp>
      <p:sp>
        <p:nvSpPr>
          <p:cNvPr id="114" name="Google Shape;114;p2"/>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
          <p:cNvPicPr preferRelativeResize="0"/>
          <p:nvPr/>
        </p:nvPicPr>
        <p:blipFill rotWithShape="1">
          <a:blip r:embed="rId4">
            <a:alphaModFix/>
          </a:blip>
          <a:srcRect b="0" l="0" r="0" t="0"/>
          <a:stretch/>
        </p:blipFill>
        <p:spPr>
          <a:xfrm>
            <a:off x="10372726" y="57063"/>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500"/>
                                        <p:tgtEl>
                                          <p:spTgt spid="113">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500"/>
                                        <p:tgtEl>
                                          <p:spTgt spid="113">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500"/>
                                        <p:tgtEl>
                                          <p:spTgt spid="113">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5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descr="A picture containing screenshot, circle&#10;&#10;Description automatically generated" id="121" name="Google Shape;121;p3"/>
          <p:cNvPicPr preferRelativeResize="0"/>
          <p:nvPr>
            <p:ph idx="2" type="pic"/>
          </p:nvPr>
        </p:nvPicPr>
        <p:blipFill rotWithShape="1">
          <a:blip r:embed="rId3">
            <a:alphaModFix amt="20000"/>
          </a:blip>
          <a:srcRect b="0" l="0" r="0" t="0"/>
          <a:stretch/>
        </p:blipFill>
        <p:spPr>
          <a:xfrm>
            <a:off x="20" y="10"/>
            <a:ext cx="12191980" cy="6857990"/>
          </a:xfrm>
          <a:prstGeom prst="rect">
            <a:avLst/>
          </a:prstGeom>
          <a:solidFill>
            <a:schemeClr val="dk1"/>
          </a:solidFill>
          <a:ln>
            <a:noFill/>
          </a:ln>
        </p:spPr>
      </p:pic>
      <p:sp>
        <p:nvSpPr>
          <p:cNvPr id="122" name="Google Shape;122;p3"/>
          <p:cNvSpPr txBox="1"/>
          <p:nvPr>
            <p:ph type="title"/>
          </p:nvPr>
        </p:nvSpPr>
        <p:spPr>
          <a:xfrm>
            <a:off x="471488" y="286603"/>
            <a:ext cx="10684192" cy="10790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Bookman Old Style"/>
              <a:buNone/>
            </a:pPr>
            <a:r>
              <a:rPr lang="en-US" sz="4800">
                <a:solidFill>
                  <a:srgbClr val="FEFEFE"/>
                </a:solidFill>
              </a:rPr>
              <a:t>Data Description</a:t>
            </a:r>
            <a:endParaRPr/>
          </a:p>
        </p:txBody>
      </p:sp>
      <p:cxnSp>
        <p:nvCxnSpPr>
          <p:cNvPr id="123" name="Google Shape;123;p3"/>
          <p:cNvCxnSpPr/>
          <p:nvPr/>
        </p:nvCxnSpPr>
        <p:spPr>
          <a:xfrm>
            <a:off x="500059" y="1496404"/>
            <a:ext cx="10972804" cy="0"/>
          </a:xfrm>
          <a:prstGeom prst="straightConnector1">
            <a:avLst/>
          </a:prstGeom>
          <a:noFill/>
          <a:ln cap="flat" cmpd="sng" w="12700">
            <a:solidFill>
              <a:schemeClr val="lt1"/>
            </a:solidFill>
            <a:prstDash val="solid"/>
            <a:round/>
            <a:headEnd len="sm" w="sm" type="none"/>
            <a:tailEnd len="sm" w="sm" type="none"/>
          </a:ln>
        </p:spPr>
      </p:cxnSp>
      <p:sp>
        <p:nvSpPr>
          <p:cNvPr id="124" name="Google Shape;124;p3"/>
          <p:cNvSpPr txBox="1"/>
          <p:nvPr>
            <p:ph idx="1" type="body"/>
          </p:nvPr>
        </p:nvSpPr>
        <p:spPr>
          <a:xfrm>
            <a:off x="511493" y="1593834"/>
            <a:ext cx="10961370" cy="4806963"/>
          </a:xfrm>
          <a:prstGeom prst="rect">
            <a:avLst/>
          </a:prstGeom>
          <a:noFill/>
          <a:ln>
            <a:noFill/>
          </a:ln>
        </p:spPr>
        <p:txBody>
          <a:bodyPr anchorCtr="0" anchor="t" bIns="45700" lIns="0" spcFirstLastPara="1" rIns="0" wrap="square" tIns="45700">
            <a:normAutofit fontScale="92500" lnSpcReduction="20000"/>
          </a:bodyPr>
          <a:lstStyle/>
          <a:p>
            <a:pPr indent="0" lvl="0" marL="0" rtl="0" algn="just">
              <a:lnSpc>
                <a:spcPct val="110000"/>
              </a:lnSpc>
              <a:spcBef>
                <a:spcPts val="0"/>
              </a:spcBef>
              <a:spcAft>
                <a:spcPts val="0"/>
              </a:spcAft>
              <a:buSzPct val="100000"/>
              <a:buNone/>
            </a:pPr>
            <a:r>
              <a:rPr lang="en-US" sz="1900">
                <a:solidFill>
                  <a:srgbClr val="ECE7E7"/>
                </a:solidFill>
                <a:latin typeface="Bookman Old Style"/>
                <a:ea typeface="Bookman Old Style"/>
                <a:cs typeface="Bookman Old Style"/>
                <a:sym typeface="Bookman Old Style"/>
              </a:rPr>
              <a:t>We have been provided with multiple tables in CSV format. Such as</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olist_orders_dataset</a:t>
            </a:r>
            <a:r>
              <a:rPr b="1" i="0" lang="en-US">
                <a:solidFill>
                  <a:srgbClr val="F5E7D6"/>
                </a:solidFill>
                <a:latin typeface="Bookman Old Style"/>
                <a:ea typeface="Bookman Old Style"/>
                <a:cs typeface="Bookman Old Style"/>
                <a:sym typeface="Bookman Old Style"/>
              </a:rPr>
              <a:t>:</a:t>
            </a:r>
            <a:r>
              <a:rPr b="0" i="0" lang="en-US">
                <a:solidFill>
                  <a:srgbClr val="F5E7D6"/>
                </a:solidFill>
                <a:latin typeface="Bookman Old Style"/>
                <a:ea typeface="Bookman Old Style"/>
                <a:cs typeface="Bookman Old Style"/>
                <a:sym typeface="Bookman Old Style"/>
              </a:rPr>
              <a:t> </a:t>
            </a:r>
            <a:r>
              <a:rPr b="0" i="0" lang="en-US">
                <a:solidFill>
                  <a:srgbClr val="ECE7E7"/>
                </a:solidFill>
                <a:latin typeface="Bookman Old Style"/>
                <a:ea typeface="Bookman Old Style"/>
                <a:cs typeface="Bookman Old Style"/>
                <a:sym typeface="Bookman Old Style"/>
              </a:rPr>
              <a:t>This dataset has information about the customer and its location. Use it to identify unique customers in the orders dataset and to find the orders delivery location. </a:t>
            </a:r>
            <a:r>
              <a:rPr b="0" i="0" lang="en-US">
                <a:solidFill>
                  <a:srgbClr val="F5E7D6"/>
                </a:solidFill>
                <a:latin typeface="Bookman Old Style"/>
                <a:ea typeface="Bookman Old Style"/>
                <a:cs typeface="Bookman Old Style"/>
                <a:sym typeface="Bookman Old Style"/>
              </a:rPr>
              <a:t>This table is connected to 4 other tables. It is used to connect all the details related to an order.</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olist_order_items_dataset</a:t>
            </a:r>
            <a:r>
              <a:rPr b="0" i="0" lang="en-US">
                <a:solidFill>
                  <a:srgbClr val="F5E7D6"/>
                </a:solidFill>
                <a:latin typeface="Bookman Old Style"/>
                <a:ea typeface="Bookman Old Style"/>
                <a:cs typeface="Bookman Old Style"/>
                <a:sym typeface="Bookman Old Style"/>
              </a:rPr>
              <a:t>: It contains the details of an item that had been purchased such as shipping date, price and so on.</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olist_order_reviews_dataset</a:t>
            </a:r>
            <a:r>
              <a:rPr b="0" i="0" lang="en-US">
                <a:solidFill>
                  <a:srgbClr val="F5E7D6"/>
                </a:solidFill>
                <a:latin typeface="Bookman Old Style"/>
                <a:ea typeface="Bookman Old Style"/>
                <a:cs typeface="Bookman Old Style"/>
                <a:sym typeface="Bookman Old Style"/>
              </a:rPr>
              <a:t>: It contains details related to any reviews posted by the customer on a particular product that he had purchased.</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olist_products_dataset</a:t>
            </a:r>
            <a:r>
              <a:rPr b="0" i="0" lang="en-US">
                <a:solidFill>
                  <a:srgbClr val="F5E7D6"/>
                </a:solidFill>
                <a:latin typeface="Bookman Old Style"/>
                <a:ea typeface="Bookman Old Style"/>
                <a:cs typeface="Bookman Old Style"/>
                <a:sym typeface="Bookman Old Style"/>
              </a:rPr>
              <a:t>: It contains related to a product such as the ID, category name and measurements.</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olist_order_payments_dataset</a:t>
            </a:r>
            <a:r>
              <a:rPr b="0" i="0" lang="en-US">
                <a:solidFill>
                  <a:srgbClr val="F5E7D6"/>
                </a:solidFill>
                <a:latin typeface="Bookman Old Style"/>
                <a:ea typeface="Bookman Old Style"/>
                <a:cs typeface="Bookman Old Style"/>
                <a:sym typeface="Bookman Old Style"/>
              </a:rPr>
              <a:t>: The information contained in this table is related to the payment details associated with a particular order.</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olist_customers_dataset</a:t>
            </a:r>
            <a:r>
              <a:rPr b="0" i="0" lang="en-US">
                <a:solidFill>
                  <a:srgbClr val="F5E7D6"/>
                </a:solidFill>
                <a:latin typeface="Bookman Old Style"/>
                <a:ea typeface="Bookman Old Style"/>
                <a:cs typeface="Bookman Old Style"/>
                <a:sym typeface="Bookman Old Style"/>
              </a:rPr>
              <a:t>: Details the customer base information of this firm.</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olist_geolocation_dataset</a:t>
            </a:r>
            <a:r>
              <a:rPr b="0" i="0" lang="en-US">
                <a:solidFill>
                  <a:srgbClr val="F5E7D6"/>
                </a:solidFill>
                <a:latin typeface="Bookman Old Style"/>
                <a:ea typeface="Bookman Old Style"/>
                <a:cs typeface="Bookman Old Style"/>
                <a:sym typeface="Bookman Old Style"/>
              </a:rPr>
              <a:t>: It contains geographical information related to both the sellers and customers.</a:t>
            </a:r>
            <a:endParaRPr/>
          </a:p>
          <a:p>
            <a:pPr indent="-285750" lvl="0" marL="285750" rtl="0" algn="just">
              <a:lnSpc>
                <a:spcPct val="110000"/>
              </a:lnSpc>
              <a:spcBef>
                <a:spcPts val="600"/>
              </a:spcBef>
              <a:spcAft>
                <a:spcPts val="0"/>
              </a:spcAft>
              <a:buSzPct val="100000"/>
              <a:buFont typeface="Noto Sans Symbols"/>
              <a:buChar char="❖"/>
            </a:pPr>
            <a:r>
              <a:rPr b="1" i="0" lang="en-US">
                <a:solidFill>
                  <a:srgbClr val="FBBE75"/>
                </a:solidFill>
                <a:latin typeface="Bookman Old Style"/>
                <a:ea typeface="Bookman Old Style"/>
                <a:cs typeface="Bookman Old Style"/>
                <a:sym typeface="Bookman Old Style"/>
              </a:rPr>
              <a:t>olist_sellers_dataset</a:t>
            </a:r>
            <a:r>
              <a:rPr b="0" i="0" lang="en-US">
                <a:solidFill>
                  <a:srgbClr val="F5E7D6"/>
                </a:solidFill>
                <a:latin typeface="Bookman Old Style"/>
                <a:ea typeface="Bookman Old Style"/>
                <a:cs typeface="Bookman Old Style"/>
                <a:sym typeface="Bookman Old Style"/>
              </a:rPr>
              <a:t>: This table contains the information related to all the sellers who have registered with this firm.</a:t>
            </a:r>
            <a:endParaRPr>
              <a:solidFill>
                <a:srgbClr val="FEFEFE"/>
              </a:solidFill>
            </a:endParaRPr>
          </a:p>
        </p:txBody>
      </p:sp>
      <p:sp>
        <p:nvSpPr>
          <p:cNvPr id="125" name="Google Shape;125;p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3"/>
          <p:cNvPicPr preferRelativeResize="0"/>
          <p:nvPr/>
        </p:nvPicPr>
        <p:blipFill rotWithShape="1">
          <a:blip r:embed="rId4">
            <a:alphaModFix/>
          </a:blip>
          <a:srcRect b="0" l="0" r="0" t="0"/>
          <a:stretch/>
        </p:blipFill>
        <p:spPr>
          <a:xfrm>
            <a:off x="10372726" y="70918"/>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pic>
        <p:nvPicPr>
          <p:cNvPr descr="A picture containing screenshot, graphics, line, hanger&#10;&#10;Description automatically generated" id="131" name="Google Shape;131;p4"/>
          <p:cNvPicPr preferRelativeResize="0"/>
          <p:nvPr>
            <p:ph idx="2" type="pic"/>
          </p:nvPr>
        </p:nvPicPr>
        <p:blipFill rotWithShape="1">
          <a:blip r:embed="rId3">
            <a:alphaModFix amt="35000"/>
          </a:blip>
          <a:srcRect b="0" l="0" r="0" t="0"/>
          <a:stretch/>
        </p:blipFill>
        <p:spPr>
          <a:xfrm>
            <a:off x="20" y="-16964"/>
            <a:ext cx="12191980" cy="6857990"/>
          </a:xfrm>
          <a:prstGeom prst="rect">
            <a:avLst/>
          </a:prstGeom>
          <a:solidFill>
            <a:schemeClr val="dk1"/>
          </a:solidFill>
          <a:ln>
            <a:noFill/>
          </a:ln>
        </p:spPr>
      </p:pic>
      <p:cxnSp>
        <p:nvCxnSpPr>
          <p:cNvPr id="132" name="Google Shape;132;p4"/>
          <p:cNvCxnSpPr/>
          <p:nvPr/>
        </p:nvCxnSpPr>
        <p:spPr>
          <a:xfrm>
            <a:off x="450574" y="1082062"/>
            <a:ext cx="11136589" cy="0"/>
          </a:xfrm>
          <a:prstGeom prst="straightConnector1">
            <a:avLst/>
          </a:prstGeom>
          <a:noFill/>
          <a:ln cap="flat" cmpd="sng" w="12700">
            <a:solidFill>
              <a:schemeClr val="lt1"/>
            </a:solidFill>
            <a:prstDash val="solid"/>
            <a:round/>
            <a:headEnd len="sm" w="sm" type="none"/>
            <a:tailEnd len="sm" w="sm" type="none"/>
          </a:ln>
        </p:spPr>
      </p:cxnSp>
      <p:sp>
        <p:nvSpPr>
          <p:cNvPr id="133" name="Google Shape;133;p4"/>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ph type="title"/>
          </p:nvPr>
        </p:nvSpPr>
        <p:spPr>
          <a:xfrm>
            <a:off x="514350" y="108305"/>
            <a:ext cx="11072813" cy="9223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Bookman Old Style"/>
              <a:buNone/>
            </a:pPr>
            <a:r>
              <a:rPr lang="en-US" sz="4800">
                <a:solidFill>
                  <a:srgbClr val="FEFEFE"/>
                </a:solidFill>
              </a:rPr>
              <a:t>Relationship Model</a:t>
            </a:r>
            <a:endParaRPr/>
          </a:p>
        </p:txBody>
      </p:sp>
      <p:sp>
        <p:nvSpPr>
          <p:cNvPr id="135" name="Google Shape;135;p4"/>
          <p:cNvSpPr txBox="1"/>
          <p:nvPr>
            <p:ph idx="1" type="body"/>
          </p:nvPr>
        </p:nvSpPr>
        <p:spPr>
          <a:xfrm>
            <a:off x="514350" y="1222368"/>
            <a:ext cx="11072813" cy="706437"/>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SzPts val="1800"/>
              <a:buNone/>
            </a:pPr>
            <a:r>
              <a:rPr lang="en-US">
                <a:solidFill>
                  <a:srgbClr val="ECE7E7"/>
                </a:solidFill>
                <a:latin typeface="Bookman Old Style"/>
                <a:ea typeface="Bookman Old Style"/>
                <a:cs typeface="Bookman Old Style"/>
                <a:sym typeface="Bookman Old Style"/>
              </a:rPr>
              <a:t>With above datasets </a:t>
            </a:r>
            <a:r>
              <a:rPr lang="en-US" sz="1800" cap="none">
                <a:solidFill>
                  <a:srgbClr val="ECE7E7"/>
                </a:solidFill>
                <a:latin typeface="Bookman Old Style"/>
                <a:ea typeface="Bookman Old Style"/>
                <a:cs typeface="Bookman Old Style"/>
                <a:sym typeface="Bookman Old Style"/>
              </a:rPr>
              <a:t>a schema depicting how these tables are connected. After connecting all the 8 tables, we analyze the entire dataset.</a:t>
            </a:r>
            <a:endParaRPr>
              <a:solidFill>
                <a:srgbClr val="ECE7E7"/>
              </a:solidFill>
              <a:latin typeface="Bookman Old Style"/>
              <a:ea typeface="Bookman Old Style"/>
              <a:cs typeface="Bookman Old Style"/>
              <a:sym typeface="Bookman Old Style"/>
            </a:endParaRPr>
          </a:p>
        </p:txBody>
      </p:sp>
      <p:pic>
        <p:nvPicPr>
          <p:cNvPr descr="A picture containing text, screenshot, diagram&#10;&#10;Description automatically generated" id="136" name="Google Shape;136;p4"/>
          <p:cNvPicPr preferRelativeResize="0"/>
          <p:nvPr/>
        </p:nvPicPr>
        <p:blipFill rotWithShape="1">
          <a:blip r:embed="rId4">
            <a:alphaModFix/>
          </a:blip>
          <a:srcRect b="0" l="0" r="0" t="0"/>
          <a:stretch/>
        </p:blipFill>
        <p:spPr>
          <a:xfrm>
            <a:off x="1652741" y="1931548"/>
            <a:ext cx="8421329" cy="4431929"/>
          </a:xfrm>
          <a:prstGeom prst="rect">
            <a:avLst/>
          </a:prstGeom>
          <a:noFill/>
          <a:ln>
            <a:noFill/>
          </a:ln>
        </p:spPr>
      </p:pic>
      <p:pic>
        <p:nvPicPr>
          <p:cNvPr id="137" name="Google Shape;137;p4"/>
          <p:cNvPicPr preferRelativeResize="0"/>
          <p:nvPr/>
        </p:nvPicPr>
        <p:blipFill rotWithShape="1">
          <a:blip r:embed="rId5">
            <a:alphaModFix/>
          </a:blip>
          <a:srcRect b="0" l="0" r="0" t="0"/>
          <a:stretch/>
        </p:blipFill>
        <p:spPr>
          <a:xfrm>
            <a:off x="10330295" y="59761"/>
            <a:ext cx="1758969"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pic>
        <p:nvPicPr>
          <p:cNvPr descr="A picture containing screenshot, graphics, line, hanger&#10;&#10;Description automatically generated" id="143" name="Google Shape;143;p5"/>
          <p:cNvPicPr preferRelativeResize="0"/>
          <p:nvPr>
            <p:ph idx="2" type="pic"/>
          </p:nvPr>
        </p:nvPicPr>
        <p:blipFill rotWithShape="1">
          <a:blip r:embed="rId3">
            <a:alphaModFix amt="35000"/>
          </a:blip>
          <a:srcRect b="0" l="0" r="0" t="0"/>
          <a:stretch/>
        </p:blipFill>
        <p:spPr>
          <a:xfrm>
            <a:off x="20" y="10"/>
            <a:ext cx="12191980" cy="6857990"/>
          </a:xfrm>
          <a:prstGeom prst="rect">
            <a:avLst/>
          </a:prstGeom>
          <a:solidFill>
            <a:schemeClr val="dk1"/>
          </a:solidFill>
          <a:ln>
            <a:noFill/>
          </a:ln>
        </p:spPr>
      </p:pic>
      <p:sp>
        <p:nvSpPr>
          <p:cNvPr id="144" name="Google Shape;144;p5"/>
          <p:cNvSpPr txBox="1"/>
          <p:nvPr>
            <p:ph type="title"/>
          </p:nvPr>
        </p:nvSpPr>
        <p:spPr>
          <a:xfrm>
            <a:off x="585788" y="286604"/>
            <a:ext cx="10569892" cy="8421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Bookman Old Style"/>
              <a:buNone/>
            </a:pPr>
            <a:r>
              <a:rPr lang="en-US" sz="4800">
                <a:solidFill>
                  <a:srgbClr val="FEFEFE"/>
                </a:solidFill>
              </a:rPr>
              <a:t>Analysis of Project KPIs</a:t>
            </a:r>
            <a:endParaRPr/>
          </a:p>
        </p:txBody>
      </p:sp>
      <p:cxnSp>
        <p:nvCxnSpPr>
          <p:cNvPr id="145" name="Google Shape;145;p5"/>
          <p:cNvCxnSpPr/>
          <p:nvPr/>
        </p:nvCxnSpPr>
        <p:spPr>
          <a:xfrm>
            <a:off x="607728" y="1196346"/>
            <a:ext cx="10865135" cy="0"/>
          </a:xfrm>
          <a:prstGeom prst="straightConnector1">
            <a:avLst/>
          </a:prstGeom>
          <a:noFill/>
          <a:ln cap="flat" cmpd="sng" w="12700">
            <a:solidFill>
              <a:schemeClr val="lt1"/>
            </a:solidFill>
            <a:prstDash val="solid"/>
            <a:round/>
            <a:headEnd len="sm" w="sm" type="none"/>
            <a:tailEnd len="sm" w="sm" type="none"/>
          </a:ln>
        </p:spPr>
      </p:cxnSp>
      <p:sp>
        <p:nvSpPr>
          <p:cNvPr id="146" name="Google Shape;146;p5"/>
          <p:cNvSpPr txBox="1"/>
          <p:nvPr>
            <p:ph idx="1" type="body"/>
          </p:nvPr>
        </p:nvSpPr>
        <p:spPr>
          <a:xfrm>
            <a:off x="697219" y="1322365"/>
            <a:ext cx="10775643" cy="677862"/>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SzPts val="1800"/>
              <a:buNone/>
            </a:pPr>
            <a:r>
              <a:rPr lang="en-US">
                <a:solidFill>
                  <a:srgbClr val="FEFEFE"/>
                </a:solidFill>
                <a:latin typeface="Bookman Old Style"/>
                <a:ea typeface="Bookman Old Style"/>
                <a:cs typeface="Bookman Old Style"/>
                <a:sym typeface="Bookman Old Style"/>
              </a:rPr>
              <a:t>Along with the datasets 5 KPIs are provided for analyzing the data. By using below mentioned tools we finally got the desired analysis out of the given datasets. </a:t>
            </a:r>
            <a:endParaRPr/>
          </a:p>
        </p:txBody>
      </p:sp>
      <p:sp>
        <p:nvSpPr>
          <p:cNvPr id="147" name="Google Shape;147;p5"/>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txBox="1"/>
          <p:nvPr/>
        </p:nvSpPr>
        <p:spPr>
          <a:xfrm>
            <a:off x="719136" y="2157409"/>
            <a:ext cx="5953127"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Bookman Old Style"/>
                <a:ea typeface="Bookman Old Style"/>
                <a:cs typeface="Bookman Old Style"/>
                <a:sym typeface="Bookman Old Style"/>
              </a:rPr>
              <a:t>KPIs</a:t>
            </a:r>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Weekday Vs Weekend Payment Statistics</a:t>
            </a:r>
            <a:endParaRPr/>
          </a:p>
          <a:p>
            <a:pPr indent="-228600" lvl="0" marL="34290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Number of Orders with review score 5 and payment type as credit card.</a:t>
            </a:r>
            <a:endParaRPr/>
          </a:p>
          <a:p>
            <a:pPr indent="-228600" lvl="0" marL="34290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Average number of days taken for order_delivered_customer_date for pet_shop</a:t>
            </a:r>
            <a:endParaRPr sz="1800">
              <a:solidFill>
                <a:schemeClr val="lt1"/>
              </a:solidFill>
              <a:latin typeface="Bookman Old Style"/>
              <a:ea typeface="Bookman Old Style"/>
              <a:cs typeface="Bookman Old Style"/>
              <a:sym typeface="Bookman Old Style"/>
            </a:endParaRPr>
          </a:p>
          <a:p>
            <a:pPr indent="-228600" lvl="0" marL="34290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Average price and payment values from customers of sao paulo city</a:t>
            </a:r>
            <a:endParaRPr/>
          </a:p>
          <a:p>
            <a:pPr indent="-228600" lvl="0" marL="34290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342900" lvl="0" marL="34290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Relationship between shipping days Vs review scores.</a:t>
            </a:r>
            <a:endParaRPr/>
          </a:p>
          <a:p>
            <a:pPr indent="0" lvl="0" marL="0" marR="0" rtl="0" algn="l">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49" name="Google Shape;149;p5"/>
          <p:cNvSpPr txBox="1"/>
          <p:nvPr/>
        </p:nvSpPr>
        <p:spPr>
          <a:xfrm>
            <a:off x="7409942" y="2157409"/>
            <a:ext cx="15600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Tools Used: </a:t>
            </a:r>
            <a:endParaRPr/>
          </a:p>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A picture containing text, font, graphics, logo&#10;&#10;Description automatically generated" id="150" name="Google Shape;150;p5"/>
          <p:cNvPicPr preferRelativeResize="0"/>
          <p:nvPr/>
        </p:nvPicPr>
        <p:blipFill rotWithShape="1">
          <a:blip r:embed="rId4">
            <a:alphaModFix/>
          </a:blip>
          <a:srcRect b="0" l="0" r="0" t="0"/>
          <a:stretch/>
        </p:blipFill>
        <p:spPr>
          <a:xfrm>
            <a:off x="9394448" y="2673708"/>
            <a:ext cx="1761232" cy="973313"/>
          </a:xfrm>
          <a:prstGeom prst="rect">
            <a:avLst/>
          </a:prstGeom>
          <a:noFill/>
          <a:ln>
            <a:noFill/>
          </a:ln>
        </p:spPr>
      </p:pic>
      <p:pic>
        <p:nvPicPr>
          <p:cNvPr descr="A picture containing graphics, logo, font, graphic design&#10;&#10;Description automatically generated" id="151" name="Google Shape;151;p5"/>
          <p:cNvPicPr preferRelativeResize="0"/>
          <p:nvPr/>
        </p:nvPicPr>
        <p:blipFill rotWithShape="1">
          <a:blip r:embed="rId5">
            <a:alphaModFix/>
          </a:blip>
          <a:srcRect b="0" l="0" r="0" t="0"/>
          <a:stretch/>
        </p:blipFill>
        <p:spPr>
          <a:xfrm>
            <a:off x="7282137" y="3521286"/>
            <a:ext cx="1945684" cy="998125"/>
          </a:xfrm>
          <a:prstGeom prst="rect">
            <a:avLst/>
          </a:prstGeom>
          <a:noFill/>
          <a:ln>
            <a:noFill/>
          </a:ln>
        </p:spPr>
      </p:pic>
      <p:pic>
        <p:nvPicPr>
          <p:cNvPr descr="A picture containing text, design, font, logo&#10;&#10;Description automatically generated" id="152" name="Google Shape;152;p5"/>
          <p:cNvPicPr preferRelativeResize="0"/>
          <p:nvPr/>
        </p:nvPicPr>
        <p:blipFill rotWithShape="1">
          <a:blip r:embed="rId6">
            <a:alphaModFix/>
          </a:blip>
          <a:srcRect b="0" l="0" r="0" t="0"/>
          <a:stretch/>
        </p:blipFill>
        <p:spPr>
          <a:xfrm>
            <a:off x="9563024" y="4320503"/>
            <a:ext cx="1592656" cy="1249468"/>
          </a:xfrm>
          <a:prstGeom prst="rect">
            <a:avLst/>
          </a:prstGeom>
          <a:noFill/>
          <a:ln>
            <a:noFill/>
          </a:ln>
        </p:spPr>
      </p:pic>
      <p:pic>
        <p:nvPicPr>
          <p:cNvPr descr="A picture containing font, symbol, graphics, diagram&#10;&#10;Description automatically generated" id="153" name="Google Shape;153;p5"/>
          <p:cNvPicPr preferRelativeResize="0"/>
          <p:nvPr/>
        </p:nvPicPr>
        <p:blipFill rotWithShape="1">
          <a:blip r:embed="rId7">
            <a:alphaModFix/>
          </a:blip>
          <a:srcRect b="0" l="0" r="0" t="0"/>
          <a:stretch/>
        </p:blipFill>
        <p:spPr>
          <a:xfrm>
            <a:off x="7282137" y="5236958"/>
            <a:ext cx="1945684" cy="1006660"/>
          </a:xfrm>
          <a:prstGeom prst="rect">
            <a:avLst/>
          </a:prstGeom>
          <a:noFill/>
          <a:ln>
            <a:noFill/>
          </a:ln>
        </p:spPr>
      </p:pic>
      <p:cxnSp>
        <p:nvCxnSpPr>
          <p:cNvPr id="154" name="Google Shape;154;p5"/>
          <p:cNvCxnSpPr/>
          <p:nvPr/>
        </p:nvCxnSpPr>
        <p:spPr>
          <a:xfrm>
            <a:off x="6672263" y="2157409"/>
            <a:ext cx="0" cy="4086209"/>
          </a:xfrm>
          <a:prstGeom prst="straightConnector1">
            <a:avLst/>
          </a:prstGeom>
          <a:noFill/>
          <a:ln cap="flat" cmpd="sng" w="12700">
            <a:solidFill>
              <a:schemeClr val="accent1"/>
            </a:solidFill>
            <a:prstDash val="solid"/>
            <a:round/>
            <a:headEnd len="sm" w="sm" type="none"/>
            <a:tailEnd len="sm" w="sm" type="none"/>
          </a:ln>
        </p:spPr>
      </p:cxnSp>
      <p:pic>
        <p:nvPicPr>
          <p:cNvPr id="155" name="Google Shape;155;p5"/>
          <p:cNvPicPr preferRelativeResize="0"/>
          <p:nvPr/>
        </p:nvPicPr>
        <p:blipFill rotWithShape="1">
          <a:blip r:embed="rId8">
            <a:alphaModFix/>
          </a:blip>
          <a:srcRect b="0" l="0" r="0" t="0"/>
          <a:stretch/>
        </p:blipFill>
        <p:spPr>
          <a:xfrm>
            <a:off x="10372726" y="59742"/>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pic>
        <p:nvPicPr>
          <p:cNvPr descr="A picture containing screenshot, graphics, line, hanger&#10;&#10;Description automatically generated" id="160" name="Google Shape;160;p6"/>
          <p:cNvPicPr preferRelativeResize="0"/>
          <p:nvPr>
            <p:ph idx="2" type="pic"/>
          </p:nvPr>
        </p:nvPicPr>
        <p:blipFill rotWithShape="1">
          <a:blip r:embed="rId3">
            <a:alphaModFix amt="35000"/>
          </a:blip>
          <a:srcRect b="0" l="0" r="0" t="0"/>
          <a:stretch/>
        </p:blipFill>
        <p:spPr>
          <a:xfrm>
            <a:off x="20" y="10"/>
            <a:ext cx="12191980" cy="6857990"/>
          </a:xfrm>
          <a:prstGeom prst="rect">
            <a:avLst/>
          </a:prstGeom>
          <a:solidFill>
            <a:schemeClr val="dk1"/>
          </a:solidFill>
          <a:ln>
            <a:noFill/>
          </a:ln>
        </p:spPr>
      </p:pic>
      <p:sp>
        <p:nvSpPr>
          <p:cNvPr id="161" name="Google Shape;161;p6"/>
          <p:cNvSpPr txBox="1"/>
          <p:nvPr>
            <p:ph type="title"/>
          </p:nvPr>
        </p:nvSpPr>
        <p:spPr>
          <a:xfrm>
            <a:off x="221226" y="2447925"/>
            <a:ext cx="3655450" cy="188596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EFEFE"/>
              </a:buClr>
              <a:buSzPct val="100000"/>
              <a:buFont typeface="Bookman Old Style"/>
              <a:buNone/>
            </a:pPr>
            <a:r>
              <a:rPr lang="en-US" sz="4800">
                <a:solidFill>
                  <a:srgbClr val="FEFEFE"/>
                </a:solidFill>
              </a:rPr>
              <a:t>An Overview of Dashboard</a:t>
            </a:r>
            <a:endParaRPr/>
          </a:p>
        </p:txBody>
      </p:sp>
      <p:cxnSp>
        <p:nvCxnSpPr>
          <p:cNvPr id="162" name="Google Shape;162;p6"/>
          <p:cNvCxnSpPr/>
          <p:nvPr/>
        </p:nvCxnSpPr>
        <p:spPr>
          <a:xfrm>
            <a:off x="332609" y="4353900"/>
            <a:ext cx="3429766" cy="0"/>
          </a:xfrm>
          <a:prstGeom prst="straightConnector1">
            <a:avLst/>
          </a:prstGeom>
          <a:noFill/>
          <a:ln cap="flat" cmpd="sng" w="12700">
            <a:solidFill>
              <a:schemeClr val="lt1"/>
            </a:solidFill>
            <a:prstDash val="solid"/>
            <a:round/>
            <a:headEnd len="sm" w="sm" type="none"/>
            <a:tailEnd len="sm" w="sm" type="none"/>
          </a:ln>
        </p:spPr>
      </p:cxnSp>
      <p:sp>
        <p:nvSpPr>
          <p:cNvPr id="163" name="Google Shape;163;p6"/>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6"/>
          <p:cNvPicPr preferRelativeResize="0"/>
          <p:nvPr/>
        </p:nvPicPr>
        <p:blipFill rotWithShape="1">
          <a:blip r:embed="rId4">
            <a:alphaModFix/>
          </a:blip>
          <a:srcRect b="0" l="0" r="0" t="0"/>
          <a:stretch/>
        </p:blipFill>
        <p:spPr>
          <a:xfrm>
            <a:off x="3905251" y="143724"/>
            <a:ext cx="8077221" cy="3190025"/>
          </a:xfrm>
          <a:prstGeom prst="rect">
            <a:avLst/>
          </a:prstGeom>
          <a:noFill/>
          <a:ln>
            <a:noFill/>
          </a:ln>
        </p:spPr>
      </p:pic>
      <p:pic>
        <p:nvPicPr>
          <p:cNvPr descr="A screenshot of a computer&#10;&#10;Description automatically generated with medium confidence" id="165" name="Google Shape;165;p6"/>
          <p:cNvPicPr preferRelativeResize="0"/>
          <p:nvPr/>
        </p:nvPicPr>
        <p:blipFill rotWithShape="1">
          <a:blip r:embed="rId5">
            <a:alphaModFix/>
          </a:blip>
          <a:srcRect b="0" l="0" r="0" t="0"/>
          <a:stretch/>
        </p:blipFill>
        <p:spPr>
          <a:xfrm>
            <a:off x="3933826" y="3396649"/>
            <a:ext cx="7990730" cy="3232752"/>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7"/>
          <p:cNvPicPr preferRelativeResize="0"/>
          <p:nvPr>
            <p:ph idx="2" type="pic"/>
          </p:nvPr>
        </p:nvPicPr>
        <p:blipFill rotWithShape="1">
          <a:blip r:embed="rId3">
            <a:alphaModFix amt="35000"/>
          </a:blip>
          <a:srcRect b="0" l="0" r="0" t="0"/>
          <a:stretch/>
        </p:blipFill>
        <p:spPr>
          <a:xfrm>
            <a:off x="20" y="10"/>
            <a:ext cx="12191980" cy="6857990"/>
          </a:xfrm>
          <a:prstGeom prst="rect">
            <a:avLst/>
          </a:prstGeom>
          <a:solidFill>
            <a:schemeClr val="dk1"/>
          </a:solidFill>
          <a:ln>
            <a:noFill/>
          </a:ln>
        </p:spPr>
      </p:pic>
      <p:sp>
        <p:nvSpPr>
          <p:cNvPr id="171" name="Google Shape;171;p7"/>
          <p:cNvSpPr txBox="1"/>
          <p:nvPr>
            <p:ph type="title"/>
          </p:nvPr>
        </p:nvSpPr>
        <p:spPr>
          <a:xfrm>
            <a:off x="428625" y="286604"/>
            <a:ext cx="11244263" cy="42777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ECE7E7"/>
              </a:buClr>
              <a:buSzPct val="100000"/>
              <a:buFont typeface="Bookman Old Style"/>
              <a:buNone/>
            </a:pPr>
            <a:r>
              <a:rPr b="1" lang="en-US" sz="2800">
                <a:solidFill>
                  <a:srgbClr val="ECE7E7"/>
                </a:solidFill>
              </a:rPr>
              <a:t>1.</a:t>
            </a:r>
            <a:r>
              <a:rPr b="1" i="0" lang="en-US" sz="2800">
                <a:solidFill>
                  <a:srgbClr val="ECE7E7"/>
                </a:solidFill>
              </a:rPr>
              <a:t> Weekday Vs Weekend Payment Statistics</a:t>
            </a:r>
            <a:endParaRPr b="1" sz="6000">
              <a:solidFill>
                <a:srgbClr val="FEFEFE"/>
              </a:solidFill>
            </a:endParaRPr>
          </a:p>
        </p:txBody>
      </p:sp>
      <p:cxnSp>
        <p:nvCxnSpPr>
          <p:cNvPr id="172" name="Google Shape;172;p7"/>
          <p:cNvCxnSpPr/>
          <p:nvPr/>
        </p:nvCxnSpPr>
        <p:spPr>
          <a:xfrm>
            <a:off x="579160" y="767733"/>
            <a:ext cx="11022288" cy="0"/>
          </a:xfrm>
          <a:prstGeom prst="straightConnector1">
            <a:avLst/>
          </a:prstGeom>
          <a:noFill/>
          <a:ln cap="flat" cmpd="sng" w="12700">
            <a:solidFill>
              <a:schemeClr val="lt1"/>
            </a:solidFill>
            <a:prstDash val="solid"/>
            <a:round/>
            <a:headEnd len="sm" w="sm" type="none"/>
            <a:tailEnd len="sm" w="sm" type="none"/>
          </a:ln>
        </p:spPr>
      </p:cxnSp>
      <p:sp>
        <p:nvSpPr>
          <p:cNvPr id="173" name="Google Shape;173;p7"/>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4" name="Google Shape;174;p7"/>
          <p:cNvGraphicFramePr/>
          <p:nvPr/>
        </p:nvGraphicFramePr>
        <p:xfrm>
          <a:off x="5077455" y="918707"/>
          <a:ext cx="2498512" cy="3055219"/>
        </p:xfrm>
        <a:graphic>
          <a:graphicData uri="http://schemas.openxmlformats.org/drawingml/2006/chart">
            <c:chart r:id="rId4"/>
          </a:graphicData>
        </a:graphic>
      </p:graphicFrame>
      <p:graphicFrame>
        <p:nvGraphicFramePr>
          <p:cNvPr id="175" name="Google Shape;175;p7"/>
          <p:cNvGraphicFramePr/>
          <p:nvPr/>
        </p:nvGraphicFramePr>
        <p:xfrm>
          <a:off x="7575977" y="918708"/>
          <a:ext cx="4478719" cy="3055222"/>
        </p:xfrm>
        <a:graphic>
          <a:graphicData uri="http://schemas.openxmlformats.org/drawingml/2006/chart">
            <c:chart r:id="rId5"/>
          </a:graphicData>
        </a:graphic>
      </p:graphicFrame>
      <p:pic>
        <p:nvPicPr>
          <p:cNvPr id="176" name="Google Shape;176;p7"/>
          <p:cNvPicPr preferRelativeResize="0"/>
          <p:nvPr/>
        </p:nvPicPr>
        <p:blipFill rotWithShape="1">
          <a:blip r:embed="rId6">
            <a:alphaModFix/>
          </a:blip>
          <a:srcRect b="0" l="0" r="0" t="0"/>
          <a:stretch/>
        </p:blipFill>
        <p:spPr>
          <a:xfrm>
            <a:off x="8355678" y="3966069"/>
            <a:ext cx="3699018" cy="2767439"/>
          </a:xfrm>
          <a:prstGeom prst="rect">
            <a:avLst/>
          </a:prstGeom>
          <a:noFill/>
          <a:ln>
            <a:noFill/>
          </a:ln>
        </p:spPr>
      </p:pic>
      <p:pic>
        <p:nvPicPr>
          <p:cNvPr id="177" name="Google Shape;177;p7"/>
          <p:cNvPicPr preferRelativeResize="0"/>
          <p:nvPr/>
        </p:nvPicPr>
        <p:blipFill rotWithShape="1">
          <a:blip r:embed="rId7">
            <a:alphaModFix/>
          </a:blip>
          <a:srcRect b="0" l="0" r="1586" t="0"/>
          <a:stretch/>
        </p:blipFill>
        <p:spPr>
          <a:xfrm>
            <a:off x="5077455" y="3973930"/>
            <a:ext cx="3278223" cy="2759578"/>
          </a:xfrm>
          <a:prstGeom prst="rect">
            <a:avLst/>
          </a:prstGeom>
          <a:noFill/>
          <a:ln>
            <a:noFill/>
          </a:ln>
        </p:spPr>
      </p:pic>
      <p:sp>
        <p:nvSpPr>
          <p:cNvPr id="178" name="Google Shape;178;p7"/>
          <p:cNvSpPr txBox="1"/>
          <p:nvPr/>
        </p:nvSpPr>
        <p:spPr>
          <a:xfrm>
            <a:off x="461422" y="957259"/>
            <a:ext cx="4567700" cy="48936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u="sng">
                <a:solidFill>
                  <a:srgbClr val="FBBE75"/>
                </a:solidFill>
                <a:latin typeface="Bookman Old Style"/>
                <a:ea typeface="Bookman Old Style"/>
                <a:cs typeface="Bookman Old Style"/>
                <a:sym typeface="Bookman Old Style"/>
              </a:rPr>
              <a:t>Overview:</a:t>
            </a:r>
            <a:endParaRPr/>
          </a:p>
          <a:p>
            <a:pPr indent="-342900" lvl="0" marL="342900" marR="0" rtl="0" algn="just">
              <a:spcBef>
                <a:spcPts val="0"/>
              </a:spcBef>
              <a:spcAft>
                <a:spcPts val="0"/>
              </a:spcAft>
              <a:buClr>
                <a:schemeClr val="accent1"/>
              </a:buClr>
              <a:buSzPts val="1800"/>
              <a:buFont typeface="Noto Sans Symbols"/>
              <a:buChar char="❖"/>
            </a:pPr>
            <a:r>
              <a:rPr b="0" i="0" lang="en-US" sz="1800">
                <a:solidFill>
                  <a:schemeClr val="lt1"/>
                </a:solidFill>
                <a:latin typeface="Bookman Old Style"/>
                <a:ea typeface="Bookman Old Style"/>
                <a:cs typeface="Bookman Old Style"/>
                <a:sym typeface="Bookman Old Style"/>
              </a:rPr>
              <a:t>Weekday sales – 77% &amp; Weekend sales – 23%</a:t>
            </a:r>
            <a:endParaRPr/>
          </a:p>
          <a:p>
            <a:pPr indent="-342900" lvl="0" marL="342900" marR="0" rtl="0" algn="just">
              <a:spcBef>
                <a:spcPts val="0"/>
              </a:spcBef>
              <a:spcAft>
                <a:spcPts val="0"/>
              </a:spcAft>
              <a:buClr>
                <a:schemeClr val="accent1"/>
              </a:buClr>
              <a:buSzPts val="1800"/>
              <a:buFont typeface="Noto Sans Symbols"/>
              <a:buChar char="❖"/>
            </a:pPr>
            <a:r>
              <a:rPr b="0" i="0" lang="en-US" sz="1800">
                <a:solidFill>
                  <a:schemeClr val="lt1"/>
                </a:solidFill>
                <a:latin typeface="Bookman Old Style"/>
                <a:ea typeface="Bookman Old Style"/>
                <a:cs typeface="Bookman Old Style"/>
                <a:sym typeface="Bookman Old Style"/>
              </a:rPr>
              <a:t>Most of the sales are done on weekdays. </a:t>
            </a:r>
            <a:endParaRPr/>
          </a:p>
          <a:p>
            <a:pPr indent="-342900" lvl="0" marL="342900" marR="0" rtl="0" algn="just">
              <a:spcBef>
                <a:spcPts val="0"/>
              </a:spcBef>
              <a:spcAft>
                <a:spcPts val="0"/>
              </a:spcAft>
              <a:buClr>
                <a:schemeClr val="accent1"/>
              </a:buClr>
              <a:buSzPts val="1800"/>
              <a:buFont typeface="Noto Sans Symbols"/>
              <a:buChar char="❖"/>
            </a:pPr>
            <a:r>
              <a:rPr b="0" i="0" lang="en-US" sz="1800">
                <a:solidFill>
                  <a:schemeClr val="lt1"/>
                </a:solidFill>
                <a:latin typeface="Bookman Old Style"/>
                <a:ea typeface="Bookman Old Style"/>
                <a:cs typeface="Bookman Old Style"/>
                <a:sym typeface="Bookman Old Style"/>
              </a:rPr>
              <a:t>On weekdays major sales happened on Tuesday and on the weekend it’s on Sunday.</a:t>
            </a:r>
            <a:endParaRPr/>
          </a:p>
          <a:p>
            <a:pPr indent="-342900" lvl="0" marL="342900" marR="0" rtl="0" algn="just">
              <a:spcBef>
                <a:spcPts val="0"/>
              </a:spcBef>
              <a:spcAft>
                <a:spcPts val="0"/>
              </a:spcAft>
              <a:buClr>
                <a:schemeClr val="accent1"/>
              </a:buClr>
              <a:buSzPts val="1800"/>
              <a:buFont typeface="Noto Sans Symbols"/>
              <a:buChar char="❖"/>
            </a:pPr>
            <a:r>
              <a:rPr lang="en-US" sz="1800">
                <a:solidFill>
                  <a:schemeClr val="lt1"/>
                </a:solidFill>
                <a:latin typeface="Bookman Old Style"/>
                <a:ea typeface="Bookman Old Style"/>
                <a:cs typeface="Bookman Old Style"/>
                <a:sym typeface="Bookman Old Style"/>
              </a:rPr>
              <a:t>The highest number of payments are made through Credit card mode. </a:t>
            </a:r>
            <a:endParaRPr/>
          </a:p>
          <a:p>
            <a:pPr indent="0" lvl="0" marL="0" marR="0" rtl="0" algn="just">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0" lvl="0" marL="0" marR="0" rtl="0" algn="just">
              <a:spcBef>
                <a:spcPts val="0"/>
              </a:spcBef>
              <a:spcAft>
                <a:spcPts val="0"/>
              </a:spcAft>
              <a:buNone/>
            </a:pPr>
            <a:r>
              <a:rPr b="1" lang="en-US" sz="2000" u="sng">
                <a:solidFill>
                  <a:srgbClr val="FBBE75"/>
                </a:solidFill>
                <a:latin typeface="Bookman Old Style"/>
                <a:ea typeface="Bookman Old Style"/>
                <a:cs typeface="Bookman Old Style"/>
                <a:sym typeface="Bookman Old Style"/>
              </a:rPr>
              <a:t>Suggestion:</a:t>
            </a:r>
            <a:endParaRPr sz="2000" u="sng">
              <a:solidFill>
                <a:schemeClr val="lt1"/>
              </a:solidFill>
              <a:latin typeface="Bookman Old Style"/>
              <a:ea typeface="Bookman Old Style"/>
              <a:cs typeface="Bookman Old Style"/>
              <a:sym typeface="Bookman Old Style"/>
            </a:endParaRPr>
          </a:p>
          <a:p>
            <a:pPr indent="-342900" lvl="0" marL="342900" marR="0" rtl="0" algn="just">
              <a:spcBef>
                <a:spcPts val="0"/>
              </a:spcBef>
              <a:spcAft>
                <a:spcPts val="0"/>
              </a:spcAft>
              <a:buClr>
                <a:schemeClr val="accent1"/>
              </a:buClr>
              <a:buSzPts val="1800"/>
              <a:buFont typeface="Noto Sans Symbols"/>
              <a:buChar char="❖"/>
            </a:pPr>
            <a:r>
              <a:rPr lang="en-US" sz="1800">
                <a:solidFill>
                  <a:schemeClr val="lt1"/>
                </a:solidFill>
                <a:latin typeface="Bookman Old Style"/>
                <a:ea typeface="Bookman Old Style"/>
                <a:cs typeface="Bookman Old Style"/>
                <a:sym typeface="Bookman Old Style"/>
              </a:rPr>
              <a:t>To increase the weekend sales, we can release any special offers on the weekends.</a:t>
            </a:r>
            <a:endParaRPr/>
          </a:p>
          <a:p>
            <a:pPr indent="0" lvl="0" marL="0" marR="0" rtl="0" algn="l">
              <a:spcBef>
                <a:spcPts val="0"/>
              </a:spcBef>
              <a:spcAft>
                <a:spcPts val="0"/>
              </a:spcAft>
              <a:buNone/>
            </a:pPr>
            <a:r>
              <a:t/>
            </a:r>
            <a:endParaRPr sz="2000">
              <a:solidFill>
                <a:schemeClr val="lt1"/>
              </a:solidFill>
              <a:latin typeface="Libre Franklin"/>
              <a:ea typeface="Libre Franklin"/>
              <a:cs typeface="Libre Franklin"/>
              <a:sym typeface="Libre Franklin"/>
            </a:endParaRPr>
          </a:p>
        </p:txBody>
      </p:sp>
      <p:pic>
        <p:nvPicPr>
          <p:cNvPr id="179" name="Google Shape;179;p7"/>
          <p:cNvPicPr preferRelativeResize="0"/>
          <p:nvPr/>
        </p:nvPicPr>
        <p:blipFill rotWithShape="1">
          <a:blip r:embed="rId8">
            <a:alphaModFix/>
          </a:blip>
          <a:srcRect b="0" l="0" r="0" t="0"/>
          <a:stretch/>
        </p:blipFill>
        <p:spPr>
          <a:xfrm>
            <a:off x="10372726" y="57063"/>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descr="A picture containing screenshot, graphics, line, hanger" id="184" name="Google Shape;184;p8"/>
          <p:cNvPicPr preferRelativeResize="0"/>
          <p:nvPr>
            <p:ph idx="2" type="pic"/>
          </p:nvPr>
        </p:nvPicPr>
        <p:blipFill rotWithShape="1">
          <a:blip r:embed="rId3">
            <a:alphaModFix amt="35000"/>
          </a:blip>
          <a:srcRect b="0" l="0" r="0" t="0"/>
          <a:stretch/>
        </p:blipFill>
        <p:spPr>
          <a:xfrm>
            <a:off x="20" y="0"/>
            <a:ext cx="12191979" cy="6858000"/>
          </a:xfrm>
          <a:prstGeom prst="rect">
            <a:avLst/>
          </a:prstGeom>
          <a:solidFill>
            <a:schemeClr val="dk1"/>
          </a:solidFill>
          <a:ln>
            <a:noFill/>
          </a:ln>
        </p:spPr>
      </p:pic>
      <p:cxnSp>
        <p:nvCxnSpPr>
          <p:cNvPr id="185" name="Google Shape;185;p8"/>
          <p:cNvCxnSpPr/>
          <p:nvPr/>
        </p:nvCxnSpPr>
        <p:spPr>
          <a:xfrm>
            <a:off x="364836" y="782002"/>
            <a:ext cx="11679521" cy="0"/>
          </a:xfrm>
          <a:prstGeom prst="straightConnector1">
            <a:avLst/>
          </a:prstGeom>
          <a:noFill/>
          <a:ln cap="flat" cmpd="sng" w="12700">
            <a:solidFill>
              <a:schemeClr val="lt1"/>
            </a:solidFill>
            <a:prstDash val="solid"/>
            <a:round/>
            <a:headEnd len="sm" w="sm" type="none"/>
            <a:tailEnd len="sm" w="sm" type="none"/>
          </a:ln>
        </p:spPr>
      </p:cxnSp>
      <p:sp>
        <p:nvSpPr>
          <p:cNvPr id="186" name="Google Shape;186;p8"/>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txBox="1"/>
          <p:nvPr>
            <p:ph type="title"/>
          </p:nvPr>
        </p:nvSpPr>
        <p:spPr>
          <a:xfrm>
            <a:off x="242887" y="335387"/>
            <a:ext cx="11789489" cy="41295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EFEFE"/>
              </a:buClr>
              <a:buSzPct val="100000"/>
              <a:buFont typeface="Bookman Old Style"/>
              <a:buNone/>
            </a:pPr>
            <a:r>
              <a:rPr b="1" lang="en-US" sz="2500">
                <a:solidFill>
                  <a:srgbClr val="FEFEFE"/>
                </a:solidFill>
              </a:rPr>
              <a:t>2.</a:t>
            </a:r>
            <a:r>
              <a:rPr b="1" i="0" lang="en-US" sz="2500">
                <a:solidFill>
                  <a:srgbClr val="FEFEFE"/>
                </a:solidFill>
              </a:rPr>
              <a:t> Number of Orders with review score 5 and payment type as credit card</a:t>
            </a:r>
            <a:endParaRPr sz="3000">
              <a:solidFill>
                <a:srgbClr val="FEFEFE"/>
              </a:solidFill>
            </a:endParaRPr>
          </a:p>
        </p:txBody>
      </p:sp>
      <p:pic>
        <p:nvPicPr>
          <p:cNvPr id="188" name="Google Shape;188;p8"/>
          <p:cNvPicPr preferRelativeResize="0"/>
          <p:nvPr/>
        </p:nvPicPr>
        <p:blipFill rotWithShape="1">
          <a:blip r:embed="rId4">
            <a:alphaModFix/>
          </a:blip>
          <a:srcRect b="0" l="0" r="0" t="0"/>
          <a:stretch/>
        </p:blipFill>
        <p:spPr>
          <a:xfrm>
            <a:off x="5537078" y="845808"/>
            <a:ext cx="6538164" cy="2579383"/>
          </a:xfrm>
          <a:prstGeom prst="rect">
            <a:avLst/>
          </a:prstGeom>
          <a:noFill/>
          <a:ln>
            <a:noFill/>
          </a:ln>
        </p:spPr>
      </p:pic>
      <p:pic>
        <p:nvPicPr>
          <p:cNvPr id="189" name="Google Shape;189;p8"/>
          <p:cNvPicPr preferRelativeResize="0"/>
          <p:nvPr/>
        </p:nvPicPr>
        <p:blipFill rotWithShape="1">
          <a:blip r:embed="rId5">
            <a:alphaModFix/>
          </a:blip>
          <a:srcRect b="0" l="0" r="0" t="0"/>
          <a:stretch/>
        </p:blipFill>
        <p:spPr>
          <a:xfrm>
            <a:off x="5537077" y="3406220"/>
            <a:ext cx="6538164" cy="3005166"/>
          </a:xfrm>
          <a:prstGeom prst="rect">
            <a:avLst/>
          </a:prstGeom>
          <a:noFill/>
          <a:ln>
            <a:noFill/>
          </a:ln>
        </p:spPr>
      </p:pic>
      <p:sp>
        <p:nvSpPr>
          <p:cNvPr id="190" name="Google Shape;190;p8"/>
          <p:cNvSpPr txBox="1"/>
          <p:nvPr>
            <p:ph idx="1" type="body"/>
          </p:nvPr>
        </p:nvSpPr>
        <p:spPr>
          <a:xfrm>
            <a:off x="214313" y="1030397"/>
            <a:ext cx="4972797" cy="5365767"/>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1800"/>
              <a:buNone/>
            </a:pPr>
            <a:r>
              <a:rPr b="1" lang="en-US" sz="1800" u="sng">
                <a:solidFill>
                  <a:srgbClr val="FBBE75"/>
                </a:solidFill>
                <a:latin typeface="Bookman Old Style"/>
                <a:ea typeface="Bookman Old Style"/>
                <a:cs typeface="Bookman Old Style"/>
                <a:sym typeface="Bookman Old Style"/>
              </a:rPr>
              <a:t>Overview:</a:t>
            </a:r>
            <a:endParaRPr/>
          </a:p>
          <a:p>
            <a:pPr indent="0" lvl="0" marL="0" rtl="0" algn="l">
              <a:lnSpc>
                <a:spcPct val="100000"/>
              </a:lnSpc>
              <a:spcBef>
                <a:spcPts val="600"/>
              </a:spcBef>
              <a:spcAft>
                <a:spcPts val="0"/>
              </a:spcAft>
              <a:buSzPts val="1800"/>
              <a:buNone/>
            </a:pPr>
            <a:r>
              <a:t/>
            </a:r>
            <a:endParaRPr b="1" sz="1800" u="sng">
              <a:solidFill>
                <a:srgbClr val="FBBE75"/>
              </a:solidFill>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With a review score of </a:t>
            </a:r>
            <a:r>
              <a:rPr b="1" lang="en-US" sz="1800">
                <a:highlight>
                  <a:srgbClr val="000080"/>
                </a:highlight>
                <a:latin typeface="Bookman Old Style"/>
                <a:ea typeface="Bookman Old Style"/>
                <a:cs typeface="Bookman Old Style"/>
                <a:sym typeface="Bookman Old Style"/>
              </a:rPr>
              <a:t>5</a:t>
            </a:r>
            <a:r>
              <a:rPr lang="en-US" sz="1800">
                <a:latin typeface="Bookman Old Style"/>
                <a:ea typeface="Bookman Old Style"/>
                <a:cs typeface="Bookman Old Style"/>
                <a:sym typeface="Bookman Old Style"/>
              </a:rPr>
              <a:t> and payment type as a credit card, we have received </a:t>
            </a:r>
            <a:r>
              <a:rPr b="1" lang="en-US" sz="1800">
                <a:highlight>
                  <a:srgbClr val="000080"/>
                </a:highlight>
                <a:latin typeface="Bookman Old Style"/>
                <a:ea typeface="Bookman Old Style"/>
                <a:cs typeface="Bookman Old Style"/>
                <a:sym typeface="Bookman Old Style"/>
              </a:rPr>
              <a:t>44333</a:t>
            </a:r>
            <a:r>
              <a:rPr lang="en-US" sz="1800">
                <a:latin typeface="Bookman Old Style"/>
                <a:ea typeface="Bookman Old Style"/>
                <a:cs typeface="Bookman Old Style"/>
                <a:sym typeface="Bookman Old Style"/>
              </a:rPr>
              <a:t> orders.</a:t>
            </a:r>
            <a:endParaRPr/>
          </a:p>
          <a:p>
            <a:pPr indent="0" lvl="0" marL="0" rtl="0" algn="just">
              <a:lnSpc>
                <a:spcPct val="100000"/>
              </a:lnSpc>
              <a:spcBef>
                <a:spcPts val="600"/>
              </a:spcBef>
              <a:spcAft>
                <a:spcPts val="0"/>
              </a:spcAft>
              <a:buSzPts val="1800"/>
              <a:buNone/>
            </a:pPr>
            <a:r>
              <a:t/>
            </a:r>
            <a:endParaRPr sz="1800">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More orders have been placed via credit card payment than boleto, voucher, and debit card payment modes.</a:t>
            </a:r>
            <a:endParaRPr/>
          </a:p>
          <a:p>
            <a:pPr indent="0" lvl="0" marL="0" rtl="0" algn="just">
              <a:lnSpc>
                <a:spcPct val="100000"/>
              </a:lnSpc>
              <a:spcBef>
                <a:spcPts val="600"/>
              </a:spcBef>
              <a:spcAft>
                <a:spcPts val="0"/>
              </a:spcAft>
              <a:buSzPts val="1800"/>
              <a:buNone/>
            </a:pPr>
            <a:r>
              <a:t/>
            </a:r>
            <a:endParaRPr sz="1800">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More than 70% of sales were paid by Credit Card which is the main payment method in the market. However, payment using Boleto has slightly increased by 7% and a significant increase in using a debit card has been found.</a:t>
            </a:r>
            <a:endParaRPr/>
          </a:p>
          <a:p>
            <a:pPr indent="0" lvl="0" marL="0" rtl="0" algn="l">
              <a:lnSpc>
                <a:spcPct val="100000"/>
              </a:lnSpc>
              <a:spcBef>
                <a:spcPts val="600"/>
              </a:spcBef>
              <a:spcAft>
                <a:spcPts val="0"/>
              </a:spcAft>
              <a:buSzPts val="1800"/>
              <a:buNone/>
            </a:pPr>
            <a:r>
              <a:t/>
            </a:r>
            <a:endParaRPr>
              <a:solidFill>
                <a:srgbClr val="FEFEFE"/>
              </a:solidFill>
            </a:endParaRPr>
          </a:p>
        </p:txBody>
      </p:sp>
      <p:pic>
        <p:nvPicPr>
          <p:cNvPr id="191" name="Google Shape;191;p8"/>
          <p:cNvPicPr preferRelativeResize="0"/>
          <p:nvPr/>
        </p:nvPicPr>
        <p:blipFill rotWithShape="1">
          <a:blip r:embed="rId6">
            <a:alphaModFix/>
          </a:blip>
          <a:srcRect b="0" l="0" r="0" t="0"/>
          <a:stretch/>
        </p:blipFill>
        <p:spPr>
          <a:xfrm>
            <a:off x="10372726" y="-17412"/>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par>
                          <p:cTn fill="hold">
                            <p:stCondLst>
                              <p:cond delay="2003"/>
                            </p:stCondLst>
                            <p:childTnLst>
                              <p:par>
                                <p:cTn fill="hold" nodeType="after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par>
                          <p:cTn fill="hold">
                            <p:stCondLst>
                              <p:cond delay="2004"/>
                            </p:stCondLst>
                            <p:childTnLst>
                              <p:par>
                                <p:cTn fill="hold" nodeType="after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par>
                          <p:cTn fill="hold">
                            <p:stCondLst>
                              <p:cond delay="2005"/>
                            </p:stCondLst>
                            <p:childTnLst>
                              <p:par>
                                <p:cTn fill="hold" nodeType="after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par>
                          <p:cTn fill="hold">
                            <p:stCondLst>
                              <p:cond delay="2006"/>
                            </p:stCondLst>
                            <p:childTnLst>
                              <p:par>
                                <p:cTn fill="hold" nodeType="afterEffect" presetClass="entr" presetID="1"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childTnLst>
                                </p:cTn>
                              </p:par>
                            </p:childTnLst>
                          </p:cTn>
                        </p:par>
                        <p:par>
                          <p:cTn fill="hold">
                            <p:stCondLst>
                              <p:cond delay="2007"/>
                            </p:stCondLst>
                            <p:childTnLst>
                              <p:par>
                                <p:cTn fill="hold" nodeType="afterEffect" presetClass="entr" presetID="1"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descr="A picture containing screenshot, graphics, line, hanger" id="196" name="Google Shape;196;p9"/>
          <p:cNvPicPr preferRelativeResize="0"/>
          <p:nvPr>
            <p:ph idx="2" type="pic"/>
          </p:nvPr>
        </p:nvPicPr>
        <p:blipFill rotWithShape="1">
          <a:blip r:embed="rId3">
            <a:alphaModFix amt="35000"/>
          </a:blip>
          <a:srcRect b="0" l="0" r="0" t="0"/>
          <a:stretch/>
        </p:blipFill>
        <p:spPr>
          <a:xfrm>
            <a:off x="-19976" y="9504"/>
            <a:ext cx="12211976" cy="6848495"/>
          </a:xfrm>
          <a:prstGeom prst="rect">
            <a:avLst/>
          </a:prstGeom>
          <a:solidFill>
            <a:schemeClr val="dk1"/>
          </a:solidFill>
          <a:ln>
            <a:noFill/>
          </a:ln>
        </p:spPr>
      </p:pic>
      <p:cxnSp>
        <p:nvCxnSpPr>
          <p:cNvPr id="197" name="Google Shape;197;p9"/>
          <p:cNvCxnSpPr/>
          <p:nvPr/>
        </p:nvCxnSpPr>
        <p:spPr>
          <a:xfrm>
            <a:off x="236254" y="739138"/>
            <a:ext cx="11679521" cy="0"/>
          </a:xfrm>
          <a:prstGeom prst="straightConnector1">
            <a:avLst/>
          </a:prstGeom>
          <a:noFill/>
          <a:ln cap="flat" cmpd="sng" w="12700">
            <a:solidFill>
              <a:schemeClr val="lt1"/>
            </a:solidFill>
            <a:prstDash val="solid"/>
            <a:round/>
            <a:headEnd len="sm" w="sm" type="none"/>
            <a:tailEnd len="sm" w="sm" type="none"/>
          </a:ln>
        </p:spPr>
      </p:cxnSp>
      <p:sp>
        <p:nvSpPr>
          <p:cNvPr id="198" name="Google Shape;198;p9"/>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txBox="1"/>
          <p:nvPr/>
        </p:nvSpPr>
        <p:spPr>
          <a:xfrm>
            <a:off x="1" y="195248"/>
            <a:ext cx="12191980" cy="584934"/>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FEFEFE"/>
              </a:buClr>
              <a:buSzPts val="2800"/>
              <a:buFont typeface="Bookman Old Style"/>
              <a:buNone/>
            </a:pPr>
            <a:r>
              <a:rPr b="1" i="0" lang="en-US" sz="2800">
                <a:solidFill>
                  <a:srgbClr val="FEFEFE"/>
                </a:solidFill>
                <a:latin typeface="Bookman Old Style"/>
                <a:ea typeface="Bookman Old Style"/>
                <a:cs typeface="Bookman Old Style"/>
                <a:sym typeface="Bookman Old Style"/>
              </a:rPr>
              <a:t>3.</a:t>
            </a:r>
            <a:r>
              <a:rPr b="1" i="0" lang="en-US" sz="2800">
                <a:solidFill>
                  <a:srgbClr val="FFFFFF"/>
                </a:solidFill>
                <a:latin typeface="Bookman Old Style"/>
                <a:ea typeface="Bookman Old Style"/>
                <a:cs typeface="Bookman Old Style"/>
                <a:sym typeface="Bookman Old Style"/>
              </a:rPr>
              <a:t> Average number of days taken to deliver order for pet_shop</a:t>
            </a:r>
            <a:endParaRPr b="1" i="0" sz="2800">
              <a:solidFill>
                <a:srgbClr val="FEFEFE"/>
              </a:solidFill>
              <a:latin typeface="Bookman Old Style"/>
              <a:ea typeface="Bookman Old Style"/>
              <a:cs typeface="Bookman Old Style"/>
              <a:sym typeface="Bookman Old Style"/>
            </a:endParaRPr>
          </a:p>
        </p:txBody>
      </p:sp>
      <p:pic>
        <p:nvPicPr>
          <p:cNvPr id="200" name="Google Shape;200;p9"/>
          <p:cNvPicPr preferRelativeResize="0"/>
          <p:nvPr/>
        </p:nvPicPr>
        <p:blipFill rotWithShape="1">
          <a:blip r:embed="rId4">
            <a:alphaModFix/>
          </a:blip>
          <a:srcRect b="0" l="0" r="0" t="0"/>
          <a:stretch/>
        </p:blipFill>
        <p:spPr>
          <a:xfrm>
            <a:off x="7757732" y="781521"/>
            <a:ext cx="4322544" cy="2837362"/>
          </a:xfrm>
          <a:prstGeom prst="rect">
            <a:avLst/>
          </a:prstGeom>
          <a:noFill/>
          <a:ln>
            <a:noFill/>
          </a:ln>
        </p:spPr>
      </p:pic>
      <p:pic>
        <p:nvPicPr>
          <p:cNvPr id="201" name="Google Shape;201;p9"/>
          <p:cNvPicPr preferRelativeResize="0"/>
          <p:nvPr/>
        </p:nvPicPr>
        <p:blipFill rotWithShape="1">
          <a:blip r:embed="rId5">
            <a:alphaModFix/>
          </a:blip>
          <a:srcRect b="0" l="0" r="0" t="0"/>
          <a:stretch/>
        </p:blipFill>
        <p:spPr>
          <a:xfrm>
            <a:off x="7757732" y="3641544"/>
            <a:ext cx="4327632" cy="2738997"/>
          </a:xfrm>
          <a:prstGeom prst="rect">
            <a:avLst/>
          </a:prstGeom>
          <a:noFill/>
          <a:ln>
            <a:noFill/>
          </a:ln>
        </p:spPr>
      </p:pic>
      <p:pic>
        <p:nvPicPr>
          <p:cNvPr id="202" name="Google Shape;202;p9"/>
          <p:cNvPicPr preferRelativeResize="0"/>
          <p:nvPr/>
        </p:nvPicPr>
        <p:blipFill rotWithShape="1">
          <a:blip r:embed="rId6">
            <a:alphaModFix/>
          </a:blip>
          <a:srcRect b="0" l="0" r="0" t="0"/>
          <a:stretch/>
        </p:blipFill>
        <p:spPr>
          <a:xfrm>
            <a:off x="4897313" y="792228"/>
            <a:ext cx="2860410" cy="5588314"/>
          </a:xfrm>
          <a:prstGeom prst="rect">
            <a:avLst/>
          </a:prstGeom>
          <a:noFill/>
          <a:ln>
            <a:noFill/>
          </a:ln>
        </p:spPr>
      </p:pic>
      <p:sp>
        <p:nvSpPr>
          <p:cNvPr id="203" name="Google Shape;203;p9"/>
          <p:cNvSpPr txBox="1"/>
          <p:nvPr>
            <p:ph idx="1" type="body"/>
          </p:nvPr>
        </p:nvSpPr>
        <p:spPr>
          <a:xfrm>
            <a:off x="293423" y="792228"/>
            <a:ext cx="4436746" cy="5547779"/>
          </a:xfrm>
          <a:prstGeom prst="rect">
            <a:avLst/>
          </a:prstGeom>
          <a:noFill/>
          <a:ln>
            <a:noFill/>
          </a:ln>
        </p:spPr>
        <p:txBody>
          <a:bodyPr anchorCtr="0" anchor="t" bIns="45700" lIns="0" spcFirstLastPara="1" rIns="0" wrap="square" tIns="45700">
            <a:normAutofit fontScale="92500" lnSpcReduction="10000"/>
          </a:bodyPr>
          <a:lstStyle/>
          <a:p>
            <a:pPr indent="0" lvl="0" marL="0" rtl="0" algn="just">
              <a:lnSpc>
                <a:spcPct val="100000"/>
              </a:lnSpc>
              <a:spcBef>
                <a:spcPts val="0"/>
              </a:spcBef>
              <a:spcAft>
                <a:spcPts val="0"/>
              </a:spcAft>
              <a:buSzPct val="100000"/>
              <a:buNone/>
            </a:pPr>
            <a:r>
              <a:rPr b="1" lang="en-US" sz="2200" u="sng">
                <a:solidFill>
                  <a:srgbClr val="FBBE75"/>
                </a:solidFill>
                <a:latin typeface="Bookman Old Style"/>
                <a:ea typeface="Bookman Old Style"/>
                <a:cs typeface="Bookman Old Style"/>
                <a:sym typeface="Bookman Old Style"/>
              </a:rPr>
              <a:t>Overview:</a:t>
            </a:r>
            <a:endParaRPr/>
          </a:p>
          <a:p>
            <a:pPr indent="0" lvl="0" marL="0" rtl="0" algn="just">
              <a:lnSpc>
                <a:spcPct val="100000"/>
              </a:lnSpc>
              <a:spcBef>
                <a:spcPts val="600"/>
              </a:spcBef>
              <a:spcAft>
                <a:spcPts val="0"/>
              </a:spcAft>
              <a:buSzPct val="100000"/>
              <a:buNone/>
            </a:pPr>
            <a:r>
              <a:t/>
            </a:r>
            <a:endParaRPr b="1" sz="2200" u="sng">
              <a:solidFill>
                <a:srgbClr val="FBBE75"/>
              </a:solidFill>
              <a:latin typeface="Bookman Old Style"/>
              <a:ea typeface="Bookman Old Style"/>
              <a:cs typeface="Bookman Old Style"/>
              <a:sym typeface="Bookman Old Style"/>
            </a:endParaRPr>
          </a:p>
          <a:p>
            <a:pPr indent="-285750" lvl="0" marL="285750" rtl="0" algn="just">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11 days is the avg days taken to deliver the order for pet shop.</a:t>
            </a:r>
            <a:endParaRPr/>
          </a:p>
          <a:p>
            <a:pPr indent="-285750" lvl="0" marL="285750" rtl="0" algn="just">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21 days is the maximum days taken to deliver the order on an average.</a:t>
            </a:r>
            <a:endParaRPr/>
          </a:p>
          <a:p>
            <a:pPr indent="-285750" lvl="0" marL="285750" rtl="0" algn="just">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6 days is the minimum days taken to deliver the order.</a:t>
            </a:r>
            <a:endParaRPr/>
          </a:p>
          <a:p>
            <a:pPr indent="0" lvl="0" marL="0" rtl="0" algn="just">
              <a:lnSpc>
                <a:spcPct val="100000"/>
              </a:lnSpc>
              <a:spcBef>
                <a:spcPts val="600"/>
              </a:spcBef>
              <a:spcAft>
                <a:spcPts val="0"/>
              </a:spcAft>
              <a:buSzPct val="100000"/>
              <a:buNone/>
            </a:pPr>
            <a:r>
              <a:t/>
            </a:r>
            <a:endParaRPr>
              <a:latin typeface="Bookman Old Style"/>
              <a:ea typeface="Bookman Old Style"/>
              <a:cs typeface="Bookman Old Style"/>
              <a:sym typeface="Bookman Old Style"/>
            </a:endParaRPr>
          </a:p>
          <a:p>
            <a:pPr indent="0" lvl="0" marL="0" rtl="0" algn="just">
              <a:lnSpc>
                <a:spcPct val="110000"/>
              </a:lnSpc>
              <a:spcBef>
                <a:spcPts val="600"/>
              </a:spcBef>
              <a:spcAft>
                <a:spcPts val="0"/>
              </a:spcAft>
              <a:buSzPct val="100000"/>
              <a:buNone/>
            </a:pPr>
            <a:r>
              <a:rPr b="1" lang="en-US" sz="2200" u="sng">
                <a:solidFill>
                  <a:srgbClr val="FBBE75"/>
                </a:solidFill>
                <a:latin typeface="Bookman Old Style"/>
                <a:ea typeface="Bookman Old Style"/>
                <a:cs typeface="Bookman Old Style"/>
                <a:sym typeface="Bookman Old Style"/>
              </a:rPr>
              <a:t>Suggestion:</a:t>
            </a:r>
            <a:endParaRPr/>
          </a:p>
          <a:p>
            <a:pPr indent="0" lvl="0" marL="0" rtl="0" algn="just">
              <a:lnSpc>
                <a:spcPct val="110000"/>
              </a:lnSpc>
              <a:spcBef>
                <a:spcPts val="600"/>
              </a:spcBef>
              <a:spcAft>
                <a:spcPts val="0"/>
              </a:spcAft>
              <a:buSzPct val="100000"/>
              <a:buNone/>
            </a:pPr>
            <a:r>
              <a:t/>
            </a:r>
            <a:endParaRPr sz="2200" u="sng">
              <a:latin typeface="Bookman Old Style"/>
              <a:ea typeface="Bookman Old Style"/>
              <a:cs typeface="Bookman Old Style"/>
              <a:sym typeface="Bookman Old Style"/>
            </a:endParaRPr>
          </a:p>
          <a:p>
            <a:pPr indent="-285750" lvl="0" marL="285750" rtl="0" algn="just">
              <a:lnSpc>
                <a:spcPct val="11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We can work on faster delivery of the product by taking additional delivery measures</a:t>
            </a:r>
            <a:r>
              <a:rPr lang="en-US" sz="2400">
                <a:latin typeface="Bookman Old Style"/>
                <a:ea typeface="Bookman Old Style"/>
                <a:cs typeface="Bookman Old Style"/>
                <a:sym typeface="Bookman Old Style"/>
              </a:rPr>
              <a:t>.</a:t>
            </a:r>
            <a:endParaRPr/>
          </a:p>
          <a:p>
            <a:pPr indent="-285750" lvl="0" marL="285750" rtl="0" algn="just">
              <a:lnSpc>
                <a:spcPct val="11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Our focus should be on the products which are taking more average no. of days to be delivered.</a:t>
            </a:r>
            <a:endParaRPr/>
          </a:p>
          <a:p>
            <a:pPr indent="0" lvl="0" marL="0" rtl="0" algn="l">
              <a:lnSpc>
                <a:spcPct val="100000"/>
              </a:lnSpc>
              <a:spcBef>
                <a:spcPts val="600"/>
              </a:spcBef>
              <a:spcAft>
                <a:spcPts val="0"/>
              </a:spcAft>
              <a:buSzPct val="100000"/>
              <a:buNone/>
            </a:pPr>
            <a:r>
              <a:t/>
            </a:r>
            <a:endParaRPr sz="1800" u="sng">
              <a:latin typeface="Libre Franklin"/>
              <a:ea typeface="Libre Franklin"/>
              <a:cs typeface="Libre Franklin"/>
              <a:sym typeface="Libre Franklin"/>
            </a:endParaRPr>
          </a:p>
          <a:p>
            <a:pPr indent="0" lvl="0" marL="0" rtl="0" algn="l">
              <a:lnSpc>
                <a:spcPct val="100000"/>
              </a:lnSpc>
              <a:spcBef>
                <a:spcPts val="600"/>
              </a:spcBef>
              <a:spcAft>
                <a:spcPts val="0"/>
              </a:spcAft>
              <a:buSzPct val="100000"/>
              <a:buNone/>
            </a:pPr>
            <a:r>
              <a:t/>
            </a:r>
            <a:endParaRPr>
              <a:solidFill>
                <a:srgbClr val="FEFEFE"/>
              </a:solidFill>
            </a:endParaRPr>
          </a:p>
        </p:txBody>
      </p:sp>
      <p:pic>
        <p:nvPicPr>
          <p:cNvPr id="204" name="Google Shape;204;p9"/>
          <p:cNvPicPr preferRelativeResize="0"/>
          <p:nvPr/>
        </p:nvPicPr>
        <p:blipFill rotWithShape="1">
          <a:blip r:embed="rId7">
            <a:alphaModFix/>
          </a:blip>
          <a:srcRect b="0" l="0" r="0" t="0"/>
          <a:stretch/>
        </p:blipFill>
        <p:spPr>
          <a:xfrm>
            <a:off x="10372726" y="-2686"/>
            <a:ext cx="1758969" cy="45720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par>
                          <p:cTn fill="hold">
                            <p:stCondLst>
                              <p:cond delay="2003"/>
                            </p:stCondLst>
                            <p:childTnLst>
                              <p:par>
                                <p:cTn fill="hold" nodeType="after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par>
                          <p:cTn fill="hold">
                            <p:stCondLst>
                              <p:cond delay="2004"/>
                            </p:stCondLst>
                            <p:childTnLst>
                              <p:par>
                                <p:cTn fill="hold" nodeType="after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par>
                          <p:cTn fill="hold">
                            <p:stCondLst>
                              <p:cond delay="2005"/>
                            </p:stCondLst>
                            <p:childTnLst>
                              <p:par>
                                <p:cTn fill="hold" nodeType="after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par>
                          <p:cTn fill="hold">
                            <p:stCondLst>
                              <p:cond delay="2006"/>
                            </p:stCondLst>
                            <p:childTnLst>
                              <p:par>
                                <p:cTn fill="hold" nodeType="after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par>
                          <p:cTn fill="hold">
                            <p:stCondLst>
                              <p:cond delay="2007"/>
                            </p:stCondLst>
                            <p:childTnLst>
                              <p:par>
                                <p:cTn fill="hold" nodeType="after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par>
                          <p:cTn fill="hold">
                            <p:stCondLst>
                              <p:cond delay="2008"/>
                            </p:stCondLst>
                            <p:childTnLst>
                              <p:par>
                                <p:cTn fill="hold" nodeType="after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par>
                          <p:cTn fill="hold">
                            <p:stCondLst>
                              <p:cond delay="2009"/>
                            </p:stCondLst>
                            <p:childTnLst>
                              <p:par>
                                <p:cTn fill="hold" nodeType="after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par>
                          <p:cTn fill="hold">
                            <p:stCondLst>
                              <p:cond delay="2010"/>
                            </p:stCondLst>
                            <p:childTnLst>
                              <p:par>
                                <p:cTn fill="hold" nodeType="after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par>
                          <p:cTn fill="hold">
                            <p:stCondLst>
                              <p:cond delay="2011"/>
                            </p:stCondLst>
                            <p:childTnLst>
                              <p:par>
                                <p:cTn fill="hold" nodeType="after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2023-06-06T19:06:18Z</dcterms:created>
  <dc:creator>KALPANA PATTNAIK</dc:creator>
</cp:coreProperties>
</file>