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4" r:id="rId6"/>
    <p:sldId id="260" r:id="rId7"/>
    <p:sldId id="261" r:id="rId8"/>
    <p:sldId id="262" r:id="rId9"/>
    <p:sldId id="263" r:id="rId10"/>
  </p:sldIdLst>
  <p:sldSz cx="18288000" cy="10287000"/>
  <p:notesSz cx="6858000" cy="9144000"/>
  <p:embeddedFontLst>
    <p:embeddedFont>
      <p:font typeface="Corbel" panose="020B0503020204020204" pitchFamily="34" charset="0"/>
      <p:regular r:id="rId12"/>
      <p:bold r:id="rId13"/>
      <p:italic r:id="rId14"/>
      <p:boldItalic r:id="rId15"/>
    </p:embeddedFont>
    <p:embeddedFont>
      <p:font typeface="Noto Sans" panose="020B0502040504020204" pitchFamily="34" charset="0"/>
      <p:regular r:id="rId16"/>
      <p:bold r:id="rId17"/>
      <p:italic r:id="rId18"/>
      <p:boldItalic r:id="rId19"/>
    </p:embeddedFont>
    <p:embeddedFont>
      <p:font typeface="Sanchez" panose="020B0604020202020204" charset="0"/>
      <p:regular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8PN12JKIlkaiCwNuKbt9Maob7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A12538-6035-40AD-BD6D-600AAFC6F900}">
  <a:tblStyle styleId="{0FA12538-6035-40AD-BD6D-600AAFC6F90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75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17fe1c4100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g117fe1c410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2767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9"/>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1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1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1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1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1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8"/>
          <p:cNvSpPr>
            <a:spLocks noGrp="1"/>
          </p:cNvSpPr>
          <p:nvPr>
            <p:ph type="pic" idx="2"/>
          </p:nvPr>
        </p:nvSpPr>
        <p:spPr>
          <a:xfrm>
            <a:off x="1792288" y="612775"/>
            <a:ext cx="5486400" cy="4114800"/>
          </a:xfrm>
          <a:prstGeom prst="rect">
            <a:avLst/>
          </a:prstGeom>
          <a:noFill/>
          <a:ln>
            <a:noFill/>
          </a:ln>
        </p:spPr>
      </p:sp>
      <p:sp>
        <p:nvSpPr>
          <p:cNvPr id="64" name="Google Shape;64;p1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117fe1c4100_1_0"/>
          <p:cNvSpPr txBox="1"/>
          <p:nvPr/>
        </p:nvSpPr>
        <p:spPr>
          <a:xfrm>
            <a:off x="2171700" y="714025"/>
            <a:ext cx="12390300" cy="928200"/>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chemeClr val="lt1"/>
              </a:buClr>
              <a:buSzPts val="3600"/>
              <a:buFont typeface="Corbel"/>
              <a:buNone/>
            </a:pPr>
            <a:r>
              <a:rPr lang="en-US" sz="6700" b="0" i="0" u="none" strike="noStrike" cap="none">
                <a:solidFill>
                  <a:schemeClr val="dk1"/>
                </a:solidFill>
                <a:latin typeface="Sanchez"/>
                <a:ea typeface="Sanchez"/>
                <a:cs typeface="Sanchez"/>
                <a:sym typeface="Sanchez"/>
              </a:rPr>
              <a:t>GUIDELINES</a:t>
            </a:r>
            <a:endParaRPr sz="6700" b="0" i="0" u="none" strike="noStrike" cap="none">
              <a:solidFill>
                <a:schemeClr val="dk1"/>
              </a:solidFill>
              <a:latin typeface="Sanchez"/>
              <a:ea typeface="Sanchez"/>
              <a:cs typeface="Sanchez"/>
              <a:sym typeface="Sanchez"/>
            </a:endParaRPr>
          </a:p>
        </p:txBody>
      </p:sp>
      <p:sp>
        <p:nvSpPr>
          <p:cNvPr id="85" name="Google Shape;85;g117fe1c4100_1_0"/>
          <p:cNvSpPr txBox="1"/>
          <p:nvPr/>
        </p:nvSpPr>
        <p:spPr>
          <a:xfrm>
            <a:off x="1385887" y="3262100"/>
            <a:ext cx="15121800" cy="1856400"/>
          </a:xfrm>
          <a:prstGeom prst="rect">
            <a:avLst/>
          </a:prstGeom>
          <a:noFill/>
          <a:ln>
            <a:noFill/>
          </a:ln>
        </p:spPr>
        <p:txBody>
          <a:bodyPr spcFirstLastPara="1" wrap="square" lIns="0" tIns="0" rIns="0" bIns="0" anchor="t" anchorCtr="0">
            <a:spAutoFit/>
          </a:bodyPr>
          <a:lstStyle/>
          <a:p>
            <a:pPr marL="457200" marR="0" lvl="0" indent="-406400" algn="l" rtl="0">
              <a:lnSpc>
                <a:spcPct val="90000"/>
              </a:lnSpc>
              <a:spcBef>
                <a:spcPts val="0"/>
              </a:spcBef>
              <a:spcAft>
                <a:spcPts val="0"/>
              </a:spcAft>
              <a:buClr>
                <a:schemeClr val="dk1"/>
              </a:buClr>
              <a:buSzPts val="2800"/>
              <a:buFont typeface="Noto Sans"/>
              <a:buChar char="●"/>
            </a:pPr>
            <a:r>
              <a:rPr lang="en-US" sz="2800" b="0" i="0" u="none" strike="noStrike" cap="none">
                <a:solidFill>
                  <a:schemeClr val="dk1"/>
                </a:solidFill>
                <a:latin typeface="Sanchez"/>
                <a:ea typeface="Sanchez"/>
                <a:cs typeface="Sanchez"/>
                <a:sym typeface="Sanchez"/>
              </a:rPr>
              <a:t>You can increase/decrease points but the total slides should </a:t>
            </a:r>
            <a:r>
              <a:rPr lang="en-US" sz="2800" b="1" i="0" u="sng" strike="noStrike" cap="none">
                <a:solidFill>
                  <a:schemeClr val="dk1"/>
                </a:solidFill>
                <a:latin typeface="Sanchez"/>
                <a:ea typeface="Sanchez"/>
                <a:cs typeface="Sanchez"/>
                <a:sym typeface="Sanchez"/>
              </a:rPr>
              <a:t>not be more than 10.</a:t>
            </a:r>
            <a:endParaRPr sz="2800" b="0" i="0" u="none" strike="noStrike" cap="none">
              <a:solidFill>
                <a:srgbClr val="595959"/>
              </a:solidFill>
              <a:latin typeface="Sanchez"/>
              <a:ea typeface="Sanchez"/>
              <a:cs typeface="Sanchez"/>
              <a:sym typeface="Sanchez"/>
            </a:endParaRPr>
          </a:p>
          <a:p>
            <a:pPr marL="457200" marR="0" lvl="0" indent="-406400" algn="l" rtl="0">
              <a:lnSpc>
                <a:spcPct val="90000"/>
              </a:lnSpc>
              <a:spcBef>
                <a:spcPts val="1200"/>
              </a:spcBef>
              <a:spcAft>
                <a:spcPts val="0"/>
              </a:spcAft>
              <a:buClr>
                <a:schemeClr val="dk1"/>
              </a:buClr>
              <a:buSzPts val="2800"/>
              <a:buFont typeface="Sanchez"/>
              <a:buChar char="●"/>
            </a:pPr>
            <a:r>
              <a:rPr lang="en-US" sz="2800" b="0" i="0" u="none" strike="noStrike" cap="none">
                <a:solidFill>
                  <a:schemeClr val="dk1"/>
                </a:solidFill>
                <a:latin typeface="Sanchez"/>
                <a:ea typeface="Sanchez"/>
                <a:cs typeface="Sanchez"/>
                <a:sym typeface="Sanchez"/>
              </a:rPr>
              <a:t>Make your points expressible, no need to add heavy content.</a:t>
            </a:r>
            <a:endParaRPr sz="2800" b="0" i="0" u="none" strike="noStrike" cap="none">
              <a:solidFill>
                <a:schemeClr val="dk1"/>
              </a:solidFill>
              <a:latin typeface="Sanchez"/>
              <a:ea typeface="Sanchez"/>
              <a:cs typeface="Sanchez"/>
              <a:sym typeface="Sanchez"/>
            </a:endParaRPr>
          </a:p>
          <a:p>
            <a:pPr marL="457200" marR="0" lvl="0" indent="-406400" algn="just" rtl="0">
              <a:lnSpc>
                <a:spcPct val="115000"/>
              </a:lnSpc>
              <a:spcBef>
                <a:spcPts val="0"/>
              </a:spcBef>
              <a:spcAft>
                <a:spcPts val="0"/>
              </a:spcAft>
              <a:buClr>
                <a:schemeClr val="dk1"/>
              </a:buClr>
              <a:buSzPts val="2800"/>
              <a:buFont typeface="Sanchez"/>
              <a:buChar char="●"/>
            </a:pPr>
            <a:r>
              <a:rPr lang="en-US" sz="2800" b="0" i="0" u="none" strike="noStrike" cap="none">
                <a:solidFill>
                  <a:srgbClr val="20124D"/>
                </a:solidFill>
                <a:latin typeface="Sanchez"/>
                <a:ea typeface="Sanchez"/>
                <a:cs typeface="Sanchez"/>
                <a:sym typeface="Sanchez"/>
              </a:rPr>
              <a:t>In case of discrepancies, the decision made by the organising committee will be final and binding.</a:t>
            </a:r>
            <a:endParaRPr sz="2800" b="0" i="0" u="none" strike="noStrike" cap="none">
              <a:solidFill>
                <a:schemeClr val="dk1"/>
              </a:solidFill>
              <a:latin typeface="Sanchez"/>
              <a:ea typeface="Sanchez"/>
              <a:cs typeface="Sanchez"/>
              <a:sym typeface="Sanchez"/>
            </a:endParaRPr>
          </a:p>
        </p:txBody>
      </p:sp>
      <p:pic>
        <p:nvPicPr>
          <p:cNvPr id="86" name="Google Shape;86;g117fe1c4100_1_0"/>
          <p:cNvPicPr preferRelativeResize="0"/>
          <p:nvPr/>
        </p:nvPicPr>
        <p:blipFill rotWithShape="1">
          <a:blip r:embed="rId3">
            <a:alphaModFix/>
          </a:blip>
          <a:srcRect l="7302" t="43547" r="7072" b="43368"/>
          <a:stretch/>
        </p:blipFill>
        <p:spPr>
          <a:xfrm rot="-5400000">
            <a:off x="15796162" y="7731799"/>
            <a:ext cx="3955219" cy="627750"/>
          </a:xfrm>
          <a:prstGeom prst="rect">
            <a:avLst/>
          </a:prstGeom>
          <a:noFill/>
          <a:ln>
            <a:noFill/>
          </a:ln>
        </p:spPr>
      </p:pic>
      <p:cxnSp>
        <p:nvCxnSpPr>
          <p:cNvPr id="87" name="Google Shape;87;g117fe1c4100_1_0"/>
          <p:cNvCxnSpPr/>
          <p:nvPr/>
        </p:nvCxnSpPr>
        <p:spPr>
          <a:xfrm>
            <a:off x="17752909" y="243865"/>
            <a:ext cx="41700" cy="5540100"/>
          </a:xfrm>
          <a:prstGeom prst="straightConnector1">
            <a:avLst/>
          </a:prstGeom>
          <a:noFill/>
          <a:ln w="76200" cap="flat" cmpd="sng">
            <a:solidFill>
              <a:srgbClr val="FFFFFF"/>
            </a:solidFill>
            <a:prstDash val="solid"/>
            <a:round/>
            <a:headEnd type="none" w="sm" len="sm"/>
            <a:tailEnd type="none" w="sm" len="sm"/>
          </a:ln>
        </p:spPr>
      </p:cxnSp>
      <p:sp>
        <p:nvSpPr>
          <p:cNvPr id="88" name="Google Shape;88;g117fe1c4100_1_0"/>
          <p:cNvSpPr txBox="1"/>
          <p:nvPr/>
        </p:nvSpPr>
        <p:spPr>
          <a:xfrm>
            <a:off x="1385875" y="5783975"/>
            <a:ext cx="14690700" cy="2598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800"/>
              <a:buFont typeface="Arial"/>
              <a:buNone/>
            </a:pPr>
            <a:r>
              <a:rPr lang="en-US" sz="2800" b="1" i="0" u="none" strike="noStrike" cap="none">
                <a:solidFill>
                  <a:srgbClr val="20124D"/>
                </a:solidFill>
                <a:latin typeface="Sanchez"/>
                <a:ea typeface="Sanchez"/>
                <a:cs typeface="Sanchez"/>
                <a:sym typeface="Sanchez"/>
              </a:rPr>
              <a:t>Instructions to make a copy for online submission:</a:t>
            </a:r>
            <a:endParaRPr sz="2800" b="1" i="0" u="none" strike="noStrike" cap="none">
              <a:solidFill>
                <a:srgbClr val="20124D"/>
              </a:solidFill>
              <a:latin typeface="Sanchez"/>
              <a:ea typeface="Sanchez"/>
              <a:cs typeface="Sanchez"/>
              <a:sym typeface="Sanchez"/>
            </a:endParaRPr>
          </a:p>
          <a:p>
            <a:pPr marL="457200" marR="0" lvl="0" indent="-406400" algn="l" rtl="0">
              <a:lnSpc>
                <a:spcPct val="115000"/>
              </a:lnSpc>
              <a:spcBef>
                <a:spcPts val="0"/>
              </a:spcBef>
              <a:spcAft>
                <a:spcPts val="0"/>
              </a:spcAft>
              <a:buClr>
                <a:srgbClr val="20124D"/>
              </a:buClr>
              <a:buSzPts val="2800"/>
              <a:buFont typeface="Sanchez"/>
              <a:buChar char="●"/>
            </a:pPr>
            <a:r>
              <a:rPr lang="en-US" sz="2800" b="0" i="0" u="none" strike="noStrike" cap="none">
                <a:solidFill>
                  <a:srgbClr val="20124D"/>
                </a:solidFill>
                <a:latin typeface="Sanchez"/>
                <a:ea typeface="Sanchez"/>
                <a:cs typeface="Sanchez"/>
                <a:sym typeface="Sanchez"/>
              </a:rPr>
              <a:t>Go to File &gt; Make a Copy &gt; Entire Presentation</a:t>
            </a:r>
            <a:endParaRPr sz="2800" b="0" i="0" u="none" strike="noStrike" cap="none">
              <a:solidFill>
                <a:srgbClr val="20124D"/>
              </a:solidFill>
              <a:latin typeface="Sanchez"/>
              <a:ea typeface="Sanchez"/>
              <a:cs typeface="Sanchez"/>
              <a:sym typeface="Sanchez"/>
            </a:endParaRPr>
          </a:p>
          <a:p>
            <a:pPr marL="457200" marR="0" lvl="0" indent="-406400" algn="l" rtl="0">
              <a:lnSpc>
                <a:spcPct val="115000"/>
              </a:lnSpc>
              <a:spcBef>
                <a:spcPts val="0"/>
              </a:spcBef>
              <a:spcAft>
                <a:spcPts val="0"/>
              </a:spcAft>
              <a:buClr>
                <a:srgbClr val="20124D"/>
              </a:buClr>
              <a:buSzPts val="2800"/>
              <a:buFont typeface="Sanchez"/>
              <a:buChar char="●"/>
            </a:pPr>
            <a:r>
              <a:rPr lang="en-US" sz="2800" b="0" i="0" u="none" strike="noStrike" cap="none">
                <a:solidFill>
                  <a:srgbClr val="20124D"/>
                </a:solidFill>
                <a:latin typeface="Sanchez"/>
                <a:ea typeface="Sanchez"/>
                <a:cs typeface="Sanchez"/>
                <a:sym typeface="Sanchez"/>
              </a:rPr>
              <a:t>Save a copy of this file to your Drive </a:t>
            </a:r>
            <a:r>
              <a:rPr lang="en-US" sz="2800" b="0" i="1" u="none" strike="noStrike" cap="none">
                <a:solidFill>
                  <a:srgbClr val="20124D"/>
                </a:solidFill>
                <a:latin typeface="Sanchez"/>
                <a:ea typeface="Sanchez"/>
                <a:cs typeface="Sanchez"/>
                <a:sym typeface="Sanchez"/>
              </a:rPr>
              <a:t>(Do not request access to edit this file)</a:t>
            </a:r>
            <a:endParaRPr sz="2800" b="0" i="1" u="none" strike="noStrike" cap="none">
              <a:solidFill>
                <a:srgbClr val="20124D"/>
              </a:solidFill>
              <a:latin typeface="Sanchez"/>
              <a:ea typeface="Sanchez"/>
              <a:cs typeface="Sanchez"/>
              <a:sym typeface="Sanchez"/>
            </a:endParaRPr>
          </a:p>
          <a:p>
            <a:pPr marL="457200" marR="0" lvl="0" indent="-406400" algn="l" rtl="0">
              <a:lnSpc>
                <a:spcPct val="115000"/>
              </a:lnSpc>
              <a:spcBef>
                <a:spcPts val="0"/>
              </a:spcBef>
              <a:spcAft>
                <a:spcPts val="0"/>
              </a:spcAft>
              <a:buClr>
                <a:srgbClr val="20124D"/>
              </a:buClr>
              <a:buSzPts val="2800"/>
              <a:buFont typeface="Sanchez"/>
              <a:buChar char="●"/>
            </a:pPr>
            <a:r>
              <a:rPr lang="en-US" sz="2800" b="0" i="0" u="none" strike="noStrike" cap="none">
                <a:solidFill>
                  <a:srgbClr val="20124D"/>
                </a:solidFill>
                <a:latin typeface="Sanchez"/>
                <a:ea typeface="Sanchez"/>
                <a:cs typeface="Sanchez"/>
                <a:sym typeface="Sanchez"/>
              </a:rPr>
              <a:t>Populate all the slides with relevant information</a:t>
            </a:r>
            <a:endParaRPr sz="2800" b="0" i="0" u="none" strike="noStrike" cap="none">
              <a:solidFill>
                <a:srgbClr val="20124D"/>
              </a:solidFill>
              <a:latin typeface="Sanchez"/>
              <a:ea typeface="Sanchez"/>
              <a:cs typeface="Sanchez"/>
              <a:sym typeface="Sanchez"/>
            </a:endParaRPr>
          </a:p>
          <a:p>
            <a:pPr marL="457200" marR="0" lvl="0" indent="-406400" algn="l" rtl="0">
              <a:lnSpc>
                <a:spcPct val="115000"/>
              </a:lnSpc>
              <a:spcBef>
                <a:spcPts val="0"/>
              </a:spcBef>
              <a:spcAft>
                <a:spcPts val="0"/>
              </a:spcAft>
              <a:buClr>
                <a:srgbClr val="20124D"/>
              </a:buClr>
              <a:buSzPts val="2800"/>
              <a:buFont typeface="Sanchez"/>
              <a:buChar char="●"/>
            </a:pPr>
            <a:r>
              <a:rPr lang="en-US" sz="2800">
                <a:solidFill>
                  <a:srgbClr val="20124D"/>
                </a:solidFill>
                <a:latin typeface="Sanchez"/>
                <a:ea typeface="Sanchez"/>
                <a:cs typeface="Sanchez"/>
                <a:sym typeface="Sanchez"/>
              </a:rPr>
              <a:t>Submit the file with your idea on the google form</a:t>
            </a:r>
            <a:endParaRPr sz="2800" b="0" i="0" u="none" strike="noStrike" cap="none">
              <a:solidFill>
                <a:srgbClr val="000000"/>
              </a:solidFill>
              <a:latin typeface="Sanchez"/>
              <a:ea typeface="Sanchez"/>
              <a:cs typeface="Sanchez"/>
              <a:sym typeface="Sanchez"/>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p:nvPr/>
        </p:nvSpPr>
        <p:spPr>
          <a:xfrm>
            <a:off x="3245700" y="904875"/>
            <a:ext cx="11796600" cy="1031100"/>
          </a:xfrm>
          <a:prstGeom prst="rect">
            <a:avLst/>
          </a:prstGeom>
          <a:noFill/>
          <a:ln>
            <a:noFill/>
          </a:ln>
        </p:spPr>
        <p:txBody>
          <a:bodyPr spcFirstLastPara="1" wrap="square" lIns="0" tIns="0" rIns="0" bIns="0" anchor="t" anchorCtr="0">
            <a:spAutoFit/>
          </a:bodyPr>
          <a:lstStyle/>
          <a:p>
            <a:pPr marL="0" marR="0" lvl="0" indent="0" algn="ctr" rtl="0">
              <a:lnSpc>
                <a:spcPct val="140005"/>
              </a:lnSpc>
              <a:spcBef>
                <a:spcPts val="0"/>
              </a:spcBef>
              <a:spcAft>
                <a:spcPts val="0"/>
              </a:spcAft>
              <a:buClr>
                <a:srgbClr val="000000"/>
              </a:buClr>
              <a:buSzPts val="6699"/>
              <a:buFont typeface="Arial"/>
              <a:buNone/>
            </a:pPr>
            <a:r>
              <a:rPr lang="en-US" sz="6699" b="0" i="0" u="none" strike="noStrike" cap="none">
                <a:solidFill>
                  <a:srgbClr val="000000"/>
                </a:solidFill>
                <a:latin typeface="Sanchez"/>
                <a:ea typeface="Sanchez"/>
                <a:cs typeface="Sanchez"/>
                <a:sym typeface="Sanchez"/>
              </a:rPr>
              <a:t>Team Member Details</a:t>
            </a:r>
            <a:endParaRPr sz="1400" b="0" i="0" u="none" strike="noStrike" cap="none">
              <a:solidFill>
                <a:srgbClr val="000000"/>
              </a:solidFill>
              <a:latin typeface="Sanchez"/>
              <a:ea typeface="Sanchez"/>
              <a:cs typeface="Sanchez"/>
              <a:sym typeface="Sanchez"/>
            </a:endParaRPr>
          </a:p>
        </p:txBody>
      </p:sp>
      <p:cxnSp>
        <p:nvCxnSpPr>
          <p:cNvPr id="94" name="Google Shape;94;p2"/>
          <p:cNvCxnSpPr/>
          <p:nvPr/>
        </p:nvCxnSpPr>
        <p:spPr>
          <a:xfrm>
            <a:off x="17752909" y="243865"/>
            <a:ext cx="41700" cy="5540100"/>
          </a:xfrm>
          <a:prstGeom prst="straightConnector1">
            <a:avLst/>
          </a:prstGeom>
          <a:noFill/>
          <a:ln w="76200" cap="flat" cmpd="sng">
            <a:solidFill>
              <a:srgbClr val="FFFFFF"/>
            </a:solidFill>
            <a:prstDash val="solid"/>
            <a:round/>
            <a:headEnd type="none" w="sm" len="sm"/>
            <a:tailEnd type="none" w="sm" len="sm"/>
          </a:ln>
        </p:spPr>
      </p:cxnSp>
      <p:graphicFrame>
        <p:nvGraphicFramePr>
          <p:cNvPr id="95" name="Google Shape;95;p2"/>
          <p:cNvGraphicFramePr/>
          <p:nvPr>
            <p:extLst>
              <p:ext uri="{D42A27DB-BD31-4B8C-83A1-F6EECF244321}">
                <p14:modId xmlns:p14="http://schemas.microsoft.com/office/powerpoint/2010/main" val="3609598368"/>
              </p:ext>
            </p:extLst>
          </p:nvPr>
        </p:nvGraphicFramePr>
        <p:xfrm>
          <a:off x="1528799" y="3452351"/>
          <a:ext cx="15288751" cy="4648661"/>
        </p:xfrm>
        <a:graphic>
          <a:graphicData uri="http://schemas.openxmlformats.org/drawingml/2006/table">
            <a:tbl>
              <a:tblPr>
                <a:noFill/>
                <a:tableStyleId>{0FA12538-6035-40AD-BD6D-600AAFC6F900}</a:tableStyleId>
              </a:tblPr>
              <a:tblGrid>
                <a:gridCol w="3157501">
                  <a:extLst>
                    <a:ext uri="{9D8B030D-6E8A-4147-A177-3AD203B41FA5}">
                      <a16:colId xmlns:a16="http://schemas.microsoft.com/office/drawing/2014/main" val="20000"/>
                    </a:ext>
                  </a:extLst>
                </a:gridCol>
                <a:gridCol w="4230227">
                  <a:extLst>
                    <a:ext uri="{9D8B030D-6E8A-4147-A177-3AD203B41FA5}">
                      <a16:colId xmlns:a16="http://schemas.microsoft.com/office/drawing/2014/main" val="20001"/>
                    </a:ext>
                  </a:extLst>
                </a:gridCol>
                <a:gridCol w="3642186">
                  <a:extLst>
                    <a:ext uri="{9D8B030D-6E8A-4147-A177-3AD203B41FA5}">
                      <a16:colId xmlns:a16="http://schemas.microsoft.com/office/drawing/2014/main" val="20002"/>
                    </a:ext>
                  </a:extLst>
                </a:gridCol>
                <a:gridCol w="4258837">
                  <a:extLst>
                    <a:ext uri="{9D8B030D-6E8A-4147-A177-3AD203B41FA5}">
                      <a16:colId xmlns:a16="http://schemas.microsoft.com/office/drawing/2014/main" val="20003"/>
                    </a:ext>
                  </a:extLst>
                </a:gridCol>
              </a:tblGrid>
              <a:tr h="846336">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t>Team Name</a:t>
                      </a:r>
                      <a:endParaRPr sz="2200" b="1" u="none" strike="noStrike" cap="none"/>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tc gridSpan="3">
                  <a:txBody>
                    <a:bodyPr/>
                    <a:lstStyle/>
                    <a:p>
                      <a:pPr marL="0" marR="0" lvl="0" indent="0" algn="ctr" rtl="0">
                        <a:lnSpc>
                          <a:spcPct val="100000"/>
                        </a:lnSpc>
                        <a:spcBef>
                          <a:spcPts val="0"/>
                        </a:spcBef>
                        <a:spcAft>
                          <a:spcPts val="0"/>
                        </a:spcAft>
                        <a:buClr>
                          <a:srgbClr val="000000"/>
                        </a:buClr>
                        <a:buSzPts val="2200"/>
                        <a:buFont typeface="Arial"/>
                        <a:buNone/>
                      </a:pPr>
                      <a:r>
                        <a:rPr lang="en-IN" sz="2800" b="1" u="none" strike="noStrike" cap="none"/>
                        <a:t>Team TraffikTrak</a:t>
                      </a:r>
                      <a:endParaRPr sz="2800" b="1"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68990">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t>Team Members &gt;&gt;</a:t>
                      </a:r>
                      <a:endParaRPr sz="2200" b="1" u="none" strike="noStrike" cap="none"/>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1 (Leader)</a:t>
                      </a:r>
                      <a:endParaRPr sz="22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2</a:t>
                      </a:r>
                      <a:endParaRPr sz="22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t>3</a:t>
                      </a:r>
                      <a:endParaRPr sz="22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extLst>
                  <a:ext uri="{0D108BD9-81ED-4DB2-BD59-A6C34878D82A}">
                    <a16:rowId xmlns:a16="http://schemas.microsoft.com/office/drawing/2014/main" val="10001"/>
                  </a:ext>
                </a:extLst>
              </a:tr>
              <a:tr h="655066">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t>Name</a:t>
                      </a:r>
                      <a:endParaRPr sz="2200" b="1" u="none" strike="noStrike" cap="none"/>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a:t>Kalparatna Mahajan</a:t>
                      </a:r>
                      <a:endParaRPr sz="22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a:t>Virendra Bagul</a:t>
                      </a:r>
                      <a:endParaRPr sz="22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a:t>Mayur Badgujar</a:t>
                      </a:r>
                      <a:endParaRPr sz="22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extLst>
                  <a:ext uri="{0D108BD9-81ED-4DB2-BD59-A6C34878D82A}">
                    <a16:rowId xmlns:a16="http://schemas.microsoft.com/office/drawing/2014/main" val="10002"/>
                  </a:ext>
                </a:extLst>
              </a:tr>
              <a:tr h="1524540">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t>Institute Name</a:t>
                      </a:r>
                      <a:endParaRPr sz="2200" b="1" u="none" strike="noStrike" cap="none"/>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a:t>Shri Vile Parle Kelvani Mandals Institute of Technology Dhule</a:t>
                      </a:r>
                      <a:endParaRPr sz="22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2200"/>
                        <a:buFont typeface="Arial"/>
                        <a:buNone/>
                        <a:tabLst/>
                        <a:defRPr/>
                      </a:pPr>
                      <a:r>
                        <a:rPr lang="en-US" sz="2200" u="none" strike="noStrike" cap="none"/>
                        <a:t>Shri Vile Parle Kelvani Mandals Institute of Technology Dhule</a:t>
                      </a:r>
                    </a:p>
                    <a:p>
                      <a:pPr marL="0" marR="0" lvl="0" indent="0" algn="ctr" rtl="0">
                        <a:lnSpc>
                          <a:spcPct val="100000"/>
                        </a:lnSpc>
                        <a:spcBef>
                          <a:spcPts val="0"/>
                        </a:spcBef>
                        <a:spcAft>
                          <a:spcPts val="0"/>
                        </a:spcAft>
                        <a:buClr>
                          <a:srgbClr val="000000"/>
                        </a:buClr>
                        <a:buSzPts val="2200"/>
                        <a:buFont typeface="Arial"/>
                        <a:buNone/>
                      </a:pPr>
                      <a:endParaRPr sz="22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2200"/>
                        <a:buFont typeface="Arial"/>
                        <a:buNone/>
                        <a:tabLst/>
                        <a:defRPr/>
                      </a:pPr>
                      <a:r>
                        <a:rPr lang="en-US" sz="2200" u="none" strike="noStrike" cap="none"/>
                        <a:t>Shri Vile Parle Kelvani Mandals Institute of Technology Dhule</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extLst>
                  <a:ext uri="{0D108BD9-81ED-4DB2-BD59-A6C34878D82A}">
                    <a16:rowId xmlns:a16="http://schemas.microsoft.com/office/drawing/2014/main" val="10003"/>
                  </a:ext>
                </a:extLst>
              </a:tr>
              <a:tr h="853729">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t>Email</a:t>
                      </a:r>
                      <a:endParaRPr sz="2200" b="1" u="none" strike="noStrike" cap="none"/>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a:t>kalparatna223@gmail.com</a:t>
                      </a:r>
                      <a:endParaRPr sz="22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a:t>virendrabagul7@gmail.com</a:t>
                      </a:r>
                      <a:endParaRPr sz="22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a:t>mayurbadgujar873@gmail.com</a:t>
                      </a:r>
                      <a:endParaRPr sz="22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alpha val="25490"/>
                      </a:srgb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p:nvPr/>
        </p:nvSpPr>
        <p:spPr>
          <a:xfrm>
            <a:off x="1028700" y="914400"/>
            <a:ext cx="10626300" cy="10314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6700"/>
              <a:buFont typeface="Arial"/>
              <a:buNone/>
            </a:pPr>
            <a:r>
              <a:rPr lang="en-US" sz="6700" b="0" i="0" u="none" strike="noStrike" cap="none">
                <a:solidFill>
                  <a:srgbClr val="000000"/>
                </a:solidFill>
                <a:latin typeface="Sanchez"/>
                <a:ea typeface="Sanchez"/>
                <a:cs typeface="Sanchez"/>
                <a:sym typeface="Sanchez"/>
              </a:rPr>
              <a:t>Problem Statement</a:t>
            </a:r>
            <a:endParaRPr sz="1400" b="0" i="0" u="none" strike="noStrike" cap="none">
              <a:solidFill>
                <a:srgbClr val="000000"/>
              </a:solidFill>
              <a:latin typeface="Sanchez"/>
              <a:ea typeface="Sanchez"/>
              <a:cs typeface="Sanchez"/>
              <a:sym typeface="Sanchez"/>
            </a:endParaRPr>
          </a:p>
        </p:txBody>
      </p:sp>
      <p:sp>
        <p:nvSpPr>
          <p:cNvPr id="101" name="Google Shape;101;p3"/>
          <p:cNvSpPr txBox="1"/>
          <p:nvPr/>
        </p:nvSpPr>
        <p:spPr>
          <a:xfrm>
            <a:off x="1643063" y="3013915"/>
            <a:ext cx="14574412" cy="6278642"/>
          </a:xfrm>
          <a:prstGeom prst="rect">
            <a:avLst/>
          </a:prstGeom>
          <a:noFill/>
          <a:ln>
            <a:noFill/>
          </a:ln>
        </p:spPr>
        <p:txBody>
          <a:bodyPr spcFirstLastPara="1" wrap="square" lIns="0" tIns="0" rIns="0" bIns="0" anchor="t" anchorCtr="0">
            <a:spAutoFit/>
          </a:bodyPr>
          <a:lstStyle/>
          <a:p>
            <a:pPr marL="571500" indent="-571500" algn="l">
              <a:buFont typeface="Arial" panose="020B0604020202020204" pitchFamily="34" charset="0"/>
              <a:buChar char="•"/>
            </a:pPr>
            <a:r>
              <a:rPr lang="en-US" sz="3600" b="0" i="0">
                <a:solidFill>
                  <a:srgbClr val="1F1F1F"/>
                </a:solidFill>
                <a:effectLst/>
                <a:latin typeface="Sanchez" panose="020B0604020202020204" charset="0"/>
              </a:rPr>
              <a:t>Blind businesses and frustrated customers: that's the reality of poor customer flow management. Inefficient staffing, lost sales, and long lines are just the first hurdle. In today's world, concerns about crowded spaces and potential virus transmission add another layer of complexity. TraffikTrak cuts through the chaos with real-time customer flow insights, empowering businesses to optimize operations and customers to avoid crowds. Imagine businesses making data-driven decisions, and customers </a:t>
            </a:r>
            <a:r>
              <a:rPr lang="en-US" sz="3200" b="0" i="0">
                <a:solidFill>
                  <a:srgbClr val="1F1F1F"/>
                </a:solidFill>
                <a:effectLst/>
                <a:latin typeface="Sanchez" panose="020B0604020202020204" charset="0"/>
              </a:rPr>
              <a:t>confidently</a:t>
            </a:r>
            <a:r>
              <a:rPr lang="en-US" sz="3600" b="0" i="0">
                <a:solidFill>
                  <a:srgbClr val="1F1F1F"/>
                </a:solidFill>
                <a:effectLst/>
                <a:latin typeface="Sanchez" panose="020B0604020202020204" charset="0"/>
              </a:rPr>
              <a:t> choosing less crowded times. TraffikTrak's vision? Smarter businesses, happier customers, and a safer environment for all.</a:t>
            </a:r>
            <a:endParaRPr lang="en-US" sz="2800" b="0" i="0">
              <a:solidFill>
                <a:srgbClr val="1F1F1F"/>
              </a:solidFill>
              <a:effectLst/>
              <a:latin typeface="Sanchez" panose="020B0604020202020204" charset="0"/>
            </a:endParaRPr>
          </a:p>
        </p:txBody>
      </p:sp>
      <p:cxnSp>
        <p:nvCxnSpPr>
          <p:cNvPr id="102" name="Google Shape;102;p3"/>
          <p:cNvCxnSpPr/>
          <p:nvPr/>
        </p:nvCxnSpPr>
        <p:spPr>
          <a:xfrm>
            <a:off x="17752909" y="243865"/>
            <a:ext cx="41700" cy="5540100"/>
          </a:xfrm>
          <a:prstGeom prst="straightConnector1">
            <a:avLst/>
          </a:prstGeom>
          <a:noFill/>
          <a:ln w="76200" cap="flat" cmpd="sng">
            <a:solidFill>
              <a:srgbClr val="FFFFFF"/>
            </a:solidFill>
            <a:prstDash val="solid"/>
            <a:round/>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p:nvPr/>
        </p:nvSpPr>
        <p:spPr>
          <a:xfrm>
            <a:off x="1028700" y="914400"/>
            <a:ext cx="9354000" cy="24750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6700"/>
              <a:buFont typeface="Arial"/>
              <a:buNone/>
            </a:pPr>
            <a:r>
              <a:rPr lang="en-US" sz="6700" b="0" i="0" u="none" strike="noStrike" cap="none">
                <a:solidFill>
                  <a:srgbClr val="000000"/>
                </a:solidFill>
                <a:latin typeface="Sanchez"/>
                <a:ea typeface="Sanchez"/>
                <a:cs typeface="Sanchez"/>
                <a:sym typeface="Sanchez"/>
              </a:rPr>
              <a:t>Idea/Approach</a:t>
            </a:r>
            <a:endParaRPr sz="6700" b="0" i="0" u="none" strike="noStrike" cap="none">
              <a:solidFill>
                <a:srgbClr val="000000"/>
              </a:solidFill>
              <a:latin typeface="Sanchez"/>
              <a:ea typeface="Sanchez"/>
              <a:cs typeface="Sanchez"/>
              <a:sym typeface="Sanchez"/>
            </a:endParaRPr>
          </a:p>
          <a:p>
            <a:pPr marL="0" marR="0" lvl="0" indent="0" algn="l" rtl="0">
              <a:lnSpc>
                <a:spcPct val="140000"/>
              </a:lnSpc>
              <a:spcBef>
                <a:spcPts val="0"/>
              </a:spcBef>
              <a:spcAft>
                <a:spcPts val="0"/>
              </a:spcAft>
              <a:buClr>
                <a:srgbClr val="000000"/>
              </a:buClr>
              <a:buSzPts val="6700"/>
              <a:buFont typeface="Arial"/>
              <a:buNone/>
            </a:pPr>
            <a:endParaRPr sz="6700" b="0" i="0" u="none" strike="noStrike" cap="none">
              <a:solidFill>
                <a:srgbClr val="000000"/>
              </a:solidFill>
              <a:latin typeface="Arial"/>
              <a:ea typeface="Arial"/>
              <a:cs typeface="Arial"/>
              <a:sym typeface="Arial"/>
            </a:endParaRPr>
          </a:p>
        </p:txBody>
      </p:sp>
      <p:sp>
        <p:nvSpPr>
          <p:cNvPr id="108" name="Google Shape;108;p4"/>
          <p:cNvSpPr txBox="1"/>
          <p:nvPr/>
        </p:nvSpPr>
        <p:spPr>
          <a:xfrm>
            <a:off x="1328738" y="2783625"/>
            <a:ext cx="14803012" cy="5515356"/>
          </a:xfrm>
          <a:prstGeom prst="rect">
            <a:avLst/>
          </a:prstGeom>
          <a:noFill/>
          <a:ln>
            <a:noFill/>
          </a:ln>
        </p:spPr>
        <p:txBody>
          <a:bodyPr spcFirstLastPara="1" wrap="square" lIns="0" tIns="0" rIns="0" bIns="0" anchor="t" anchorCtr="0">
            <a:spAutoFit/>
          </a:bodyPr>
          <a:lstStyle/>
          <a:p>
            <a:pPr marL="457200" marR="0" lvl="0" indent="-406400" algn="l" rtl="0">
              <a:lnSpc>
                <a:spcPct val="140000"/>
              </a:lnSpc>
              <a:spcBef>
                <a:spcPts val="0"/>
              </a:spcBef>
              <a:spcAft>
                <a:spcPts val="0"/>
              </a:spcAft>
              <a:buClr>
                <a:srgbClr val="000000"/>
              </a:buClr>
              <a:buSzPts val="2800"/>
              <a:buFont typeface="Sanchez"/>
              <a:buChar char="●"/>
            </a:pPr>
            <a:r>
              <a:rPr lang="en-US" sz="3200" b="0" i="0">
                <a:solidFill>
                  <a:srgbClr val="0D0D0D"/>
                </a:solidFill>
                <a:effectLst/>
                <a:latin typeface="Calibri" panose="020F0502020204030204" pitchFamily="34" charset="0"/>
                <a:ea typeface="Calibri" panose="020F0502020204030204" pitchFamily="34" charset="0"/>
                <a:cs typeface="Calibri" panose="020F0502020204030204" pitchFamily="34" charset="0"/>
              </a:rPr>
              <a:t>TraffikTrak is a real-time people-tracking solution that utilizes computer vision and the OpenCV library. It counts individuals entering and leaving establishments through security cameras, with data storage facilitated by the Google Drive API. This allows for visualization on a user-friendly dashboard. The system aids in crowd management, empowering businesses to optimize operations and helping customers avoid crowded times. It provides valuable insights for decision-making, especially in the context of the COVID-19 pandemic we faced from 2019 to 2021. The solution is easily implementable, requiring only a security camera and a computer.</a:t>
            </a:r>
            <a:endParaRPr lang="en-US" sz="24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p:txBody>
      </p:sp>
      <p:cxnSp>
        <p:nvCxnSpPr>
          <p:cNvPr id="109" name="Google Shape;109;p4"/>
          <p:cNvCxnSpPr/>
          <p:nvPr/>
        </p:nvCxnSpPr>
        <p:spPr>
          <a:xfrm>
            <a:off x="17752909" y="243865"/>
            <a:ext cx="41700" cy="5540100"/>
          </a:xfrm>
          <a:prstGeom prst="straightConnector1">
            <a:avLst/>
          </a:prstGeom>
          <a:noFill/>
          <a:ln w="76200" cap="flat" cmpd="sng">
            <a:solidFill>
              <a:srgbClr val="FFFFFF"/>
            </a:solidFill>
            <a:prstDash val="solid"/>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49FF5DE-49BA-BC4C-AA0A-E15835D43824}"/>
              </a:ext>
            </a:extLst>
          </p:cNvPr>
          <p:cNvSpPr/>
          <p:nvPr/>
        </p:nvSpPr>
        <p:spPr>
          <a:xfrm>
            <a:off x="7103270" y="1989059"/>
            <a:ext cx="2857500" cy="89296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400"/>
              <a:t>Camera Feed Processing</a:t>
            </a:r>
          </a:p>
        </p:txBody>
      </p:sp>
      <p:sp>
        <p:nvSpPr>
          <p:cNvPr id="5" name="Rectangle: Rounded Corners 4">
            <a:extLst>
              <a:ext uri="{FF2B5EF4-FFF2-40B4-BE49-F238E27FC236}">
                <a16:creationId xmlns:a16="http://schemas.microsoft.com/office/drawing/2014/main" id="{FF370AAA-6897-3A4B-B329-01F21371A3B7}"/>
              </a:ext>
            </a:extLst>
          </p:cNvPr>
          <p:cNvSpPr/>
          <p:nvPr/>
        </p:nvSpPr>
        <p:spPr>
          <a:xfrm>
            <a:off x="4895851" y="4516318"/>
            <a:ext cx="2381250" cy="97750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400"/>
              <a:t>Data Storage</a:t>
            </a:r>
          </a:p>
          <a:p>
            <a:pPr algn="ctr"/>
            <a:r>
              <a:rPr lang="en-IN" sz="2400"/>
              <a:t>(CSV Files)</a:t>
            </a:r>
            <a:endParaRPr lang="en-IN"/>
          </a:p>
        </p:txBody>
      </p:sp>
      <p:sp>
        <p:nvSpPr>
          <p:cNvPr id="6" name="Rectangle: Rounded Corners 5">
            <a:extLst>
              <a:ext uri="{FF2B5EF4-FFF2-40B4-BE49-F238E27FC236}">
                <a16:creationId xmlns:a16="http://schemas.microsoft.com/office/drawing/2014/main" id="{A0DB959D-9EDF-5DA1-8C4A-6BB040DC7560}"/>
              </a:ext>
            </a:extLst>
          </p:cNvPr>
          <p:cNvSpPr/>
          <p:nvPr/>
        </p:nvSpPr>
        <p:spPr>
          <a:xfrm>
            <a:off x="7805739" y="816769"/>
            <a:ext cx="1452562" cy="52863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800"/>
              <a:t>Start</a:t>
            </a:r>
          </a:p>
        </p:txBody>
      </p:sp>
      <p:sp>
        <p:nvSpPr>
          <p:cNvPr id="8" name="Rectangle: Rounded Corners 7">
            <a:extLst>
              <a:ext uri="{FF2B5EF4-FFF2-40B4-BE49-F238E27FC236}">
                <a16:creationId xmlns:a16="http://schemas.microsoft.com/office/drawing/2014/main" id="{5C274DF4-4251-1178-986D-EDEAC81ED871}"/>
              </a:ext>
            </a:extLst>
          </p:cNvPr>
          <p:cNvSpPr/>
          <p:nvPr/>
        </p:nvSpPr>
        <p:spPr>
          <a:xfrm>
            <a:off x="7277101" y="6143826"/>
            <a:ext cx="2857500" cy="52863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400"/>
              <a:t>API Integration</a:t>
            </a:r>
            <a:endParaRPr lang="en-IN"/>
          </a:p>
        </p:txBody>
      </p:sp>
      <p:sp>
        <p:nvSpPr>
          <p:cNvPr id="9" name="Rectangle: Rounded Corners 8">
            <a:extLst>
              <a:ext uri="{FF2B5EF4-FFF2-40B4-BE49-F238E27FC236}">
                <a16:creationId xmlns:a16="http://schemas.microsoft.com/office/drawing/2014/main" id="{E459562A-4C79-F80F-A6F6-E1827F08B926}"/>
              </a:ext>
            </a:extLst>
          </p:cNvPr>
          <p:cNvSpPr/>
          <p:nvPr/>
        </p:nvSpPr>
        <p:spPr>
          <a:xfrm>
            <a:off x="7277101" y="7484467"/>
            <a:ext cx="2857500" cy="52863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400"/>
              <a:t>Data Presentation</a:t>
            </a:r>
            <a:endParaRPr lang="en-IN"/>
          </a:p>
        </p:txBody>
      </p:sp>
      <p:sp>
        <p:nvSpPr>
          <p:cNvPr id="10" name="Rectangle: Rounded Corners 9">
            <a:extLst>
              <a:ext uri="{FF2B5EF4-FFF2-40B4-BE49-F238E27FC236}">
                <a16:creationId xmlns:a16="http://schemas.microsoft.com/office/drawing/2014/main" id="{1561DE7F-3D90-0C4A-3C77-9B876AEFC235}"/>
              </a:ext>
            </a:extLst>
          </p:cNvPr>
          <p:cNvSpPr/>
          <p:nvPr/>
        </p:nvSpPr>
        <p:spPr>
          <a:xfrm>
            <a:off x="9791701" y="4983718"/>
            <a:ext cx="2857500" cy="52863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400"/>
              <a:t>Google Sheets</a:t>
            </a:r>
            <a:endParaRPr lang="en-IN"/>
          </a:p>
        </p:txBody>
      </p:sp>
      <p:sp>
        <p:nvSpPr>
          <p:cNvPr id="11" name="Rectangle: Rounded Corners 10">
            <a:extLst>
              <a:ext uri="{FF2B5EF4-FFF2-40B4-BE49-F238E27FC236}">
                <a16:creationId xmlns:a16="http://schemas.microsoft.com/office/drawing/2014/main" id="{2FBB9BB2-C479-062A-1D12-69B7716F457B}"/>
              </a:ext>
            </a:extLst>
          </p:cNvPr>
          <p:cNvSpPr/>
          <p:nvPr/>
        </p:nvSpPr>
        <p:spPr>
          <a:xfrm>
            <a:off x="7411046" y="8941594"/>
            <a:ext cx="2589610" cy="81200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400"/>
              <a:t>User Intereaction &amp; Data Insights</a:t>
            </a:r>
          </a:p>
        </p:txBody>
      </p:sp>
      <p:cxnSp>
        <p:nvCxnSpPr>
          <p:cNvPr id="15" name="Straight Arrow Connector 14">
            <a:extLst>
              <a:ext uri="{FF2B5EF4-FFF2-40B4-BE49-F238E27FC236}">
                <a16:creationId xmlns:a16="http://schemas.microsoft.com/office/drawing/2014/main" id="{D642A429-E7DD-7D96-45D9-8ACB6E4A30F1}"/>
              </a:ext>
            </a:extLst>
          </p:cNvPr>
          <p:cNvCxnSpPr>
            <a:stCxn id="6" idx="2"/>
          </p:cNvCxnSpPr>
          <p:nvPr/>
        </p:nvCxnSpPr>
        <p:spPr>
          <a:xfrm>
            <a:off x="8532020" y="1345406"/>
            <a:ext cx="0" cy="6186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4CBF0C10-1E09-56C3-A403-A0506758C2B6}"/>
              </a:ext>
            </a:extLst>
          </p:cNvPr>
          <p:cNvCxnSpPr>
            <a:cxnSpLocks/>
          </p:cNvCxnSpPr>
          <p:nvPr/>
        </p:nvCxnSpPr>
        <p:spPr>
          <a:xfrm flipH="1">
            <a:off x="6284991" y="3784599"/>
            <a:ext cx="1093630" cy="0"/>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E09E7EE4-BDAC-3996-8BE3-FCA84DE0FC32}"/>
              </a:ext>
            </a:extLst>
          </p:cNvPr>
          <p:cNvCxnSpPr>
            <a:cxnSpLocks/>
          </p:cNvCxnSpPr>
          <p:nvPr/>
        </p:nvCxnSpPr>
        <p:spPr>
          <a:xfrm>
            <a:off x="6284991" y="3771343"/>
            <a:ext cx="0" cy="7317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D8E52E40-DB41-0C5F-1BD2-D23AF46374FE}"/>
              </a:ext>
            </a:extLst>
          </p:cNvPr>
          <p:cNvCxnSpPr>
            <a:cxnSpLocks/>
            <a:stCxn id="3" idx="3"/>
          </p:cNvCxnSpPr>
          <p:nvPr/>
        </p:nvCxnSpPr>
        <p:spPr>
          <a:xfrm>
            <a:off x="9735820" y="3756422"/>
            <a:ext cx="1457802" cy="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6AC49B42-279C-86B7-0330-C7DD2DF14207}"/>
              </a:ext>
            </a:extLst>
          </p:cNvPr>
          <p:cNvCxnSpPr>
            <a:cxnSpLocks/>
          </p:cNvCxnSpPr>
          <p:nvPr/>
        </p:nvCxnSpPr>
        <p:spPr>
          <a:xfrm>
            <a:off x="11161872" y="3756422"/>
            <a:ext cx="0" cy="12272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Connector: Elbow 36">
            <a:extLst>
              <a:ext uri="{FF2B5EF4-FFF2-40B4-BE49-F238E27FC236}">
                <a16:creationId xmlns:a16="http://schemas.microsoft.com/office/drawing/2014/main" id="{FD2CDC2C-CD64-DC2B-522E-9D1D0503A99E}"/>
              </a:ext>
            </a:extLst>
          </p:cNvPr>
          <p:cNvCxnSpPr>
            <a:stCxn id="10" idx="2"/>
            <a:endCxn id="8" idx="3"/>
          </p:cNvCxnSpPr>
          <p:nvPr/>
        </p:nvCxnSpPr>
        <p:spPr>
          <a:xfrm rot="5400000">
            <a:off x="10229631" y="5417325"/>
            <a:ext cx="895790" cy="1085850"/>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D6128006-6C0E-6EF5-8805-0B8D30156070}"/>
              </a:ext>
            </a:extLst>
          </p:cNvPr>
          <p:cNvCxnSpPr>
            <a:stCxn id="8" idx="2"/>
            <a:endCxn id="9" idx="0"/>
          </p:cNvCxnSpPr>
          <p:nvPr/>
        </p:nvCxnSpPr>
        <p:spPr>
          <a:xfrm>
            <a:off x="8705851" y="6672463"/>
            <a:ext cx="0" cy="8120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A61C8D4D-F48D-EC43-52DB-B7E68C75F47E}"/>
              </a:ext>
            </a:extLst>
          </p:cNvPr>
          <p:cNvCxnSpPr>
            <a:cxnSpLocks/>
            <a:stCxn id="9" idx="2"/>
            <a:endCxn id="11" idx="0"/>
          </p:cNvCxnSpPr>
          <p:nvPr/>
        </p:nvCxnSpPr>
        <p:spPr>
          <a:xfrm>
            <a:off x="8705851" y="8013104"/>
            <a:ext cx="0" cy="9284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Rectangle: Rounded Corners 2">
            <a:extLst>
              <a:ext uri="{FF2B5EF4-FFF2-40B4-BE49-F238E27FC236}">
                <a16:creationId xmlns:a16="http://schemas.microsoft.com/office/drawing/2014/main" id="{A72FA228-9D9C-5B1A-A1F8-F6014700F2B4}"/>
              </a:ext>
            </a:extLst>
          </p:cNvPr>
          <p:cNvSpPr/>
          <p:nvPr/>
        </p:nvSpPr>
        <p:spPr>
          <a:xfrm>
            <a:off x="7328219" y="3447097"/>
            <a:ext cx="2407601" cy="6186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a:t>Detect Crowd</a:t>
            </a:r>
          </a:p>
        </p:txBody>
      </p:sp>
      <p:cxnSp>
        <p:nvCxnSpPr>
          <p:cNvPr id="26" name="Straight Arrow Connector 25">
            <a:extLst>
              <a:ext uri="{FF2B5EF4-FFF2-40B4-BE49-F238E27FC236}">
                <a16:creationId xmlns:a16="http://schemas.microsoft.com/office/drawing/2014/main" id="{10475000-BC6E-4C4F-B68C-0482C6E52352}"/>
              </a:ext>
            </a:extLst>
          </p:cNvPr>
          <p:cNvCxnSpPr>
            <a:cxnSpLocks/>
            <a:stCxn id="4" idx="2"/>
            <a:endCxn id="3" idx="0"/>
          </p:cNvCxnSpPr>
          <p:nvPr/>
        </p:nvCxnSpPr>
        <p:spPr>
          <a:xfrm>
            <a:off x="8532020" y="2882027"/>
            <a:ext cx="0" cy="5650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6" name="TextBox 45">
            <a:extLst>
              <a:ext uri="{FF2B5EF4-FFF2-40B4-BE49-F238E27FC236}">
                <a16:creationId xmlns:a16="http://schemas.microsoft.com/office/drawing/2014/main" id="{E6F47C57-8DBD-E03E-10B4-D0E80AA7A3EC}"/>
              </a:ext>
            </a:extLst>
          </p:cNvPr>
          <p:cNvSpPr txBox="1"/>
          <p:nvPr/>
        </p:nvSpPr>
        <p:spPr>
          <a:xfrm>
            <a:off x="928688" y="771188"/>
            <a:ext cx="3967163" cy="707886"/>
          </a:xfrm>
          <a:prstGeom prst="rect">
            <a:avLst/>
          </a:prstGeom>
          <a:noFill/>
        </p:spPr>
        <p:txBody>
          <a:bodyPr wrap="square" rtlCol="0">
            <a:spAutoFit/>
          </a:bodyPr>
          <a:lstStyle/>
          <a:p>
            <a:r>
              <a:rPr lang="en-IN" sz="4000" b="1"/>
              <a:t>Flow Diagram:</a:t>
            </a:r>
          </a:p>
        </p:txBody>
      </p:sp>
    </p:spTree>
    <p:extLst>
      <p:ext uri="{BB962C8B-B14F-4D97-AF65-F5344CB8AC3E}">
        <p14:creationId xmlns:p14="http://schemas.microsoft.com/office/powerpoint/2010/main" val="959396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p:nvPr/>
        </p:nvSpPr>
        <p:spPr>
          <a:xfrm>
            <a:off x="1028700" y="914400"/>
            <a:ext cx="7839300" cy="10314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6700"/>
              <a:buFont typeface="Arial"/>
              <a:buNone/>
            </a:pPr>
            <a:r>
              <a:rPr lang="en-US" sz="6700" b="0" i="0" u="none" strike="noStrike" cap="none">
                <a:solidFill>
                  <a:srgbClr val="000000"/>
                </a:solidFill>
                <a:latin typeface="Sanchez"/>
                <a:ea typeface="Sanchez"/>
                <a:cs typeface="Sanchez"/>
                <a:sym typeface="Sanchez"/>
              </a:rPr>
              <a:t>Tools/Items used</a:t>
            </a:r>
            <a:endParaRPr sz="1400" b="0" i="0" u="none" strike="noStrike" cap="none">
              <a:solidFill>
                <a:srgbClr val="000000"/>
              </a:solidFill>
              <a:latin typeface="Sanchez"/>
              <a:ea typeface="Sanchez"/>
              <a:cs typeface="Sanchez"/>
              <a:sym typeface="Sanchez"/>
            </a:endParaRPr>
          </a:p>
        </p:txBody>
      </p:sp>
      <p:sp>
        <p:nvSpPr>
          <p:cNvPr id="116" name="Google Shape;116;p5"/>
          <p:cNvSpPr txBox="1"/>
          <p:nvPr/>
        </p:nvSpPr>
        <p:spPr>
          <a:xfrm>
            <a:off x="13636544" y="1156336"/>
            <a:ext cx="2379900" cy="2154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4000"/>
              <a:buFont typeface="Arial"/>
              <a:buNone/>
            </a:pPr>
            <a:endParaRPr sz="1400" b="0" i="0" u="none" strike="noStrike" cap="none">
              <a:solidFill>
                <a:srgbClr val="000000"/>
              </a:solidFill>
              <a:latin typeface="Arial"/>
              <a:ea typeface="Arial"/>
              <a:cs typeface="Arial"/>
              <a:sym typeface="Arial"/>
            </a:endParaRPr>
          </a:p>
        </p:txBody>
      </p:sp>
      <p:cxnSp>
        <p:nvCxnSpPr>
          <p:cNvPr id="117" name="Google Shape;117;p5"/>
          <p:cNvCxnSpPr/>
          <p:nvPr/>
        </p:nvCxnSpPr>
        <p:spPr>
          <a:xfrm>
            <a:off x="17752909" y="243865"/>
            <a:ext cx="41700" cy="5540100"/>
          </a:xfrm>
          <a:prstGeom prst="straightConnector1">
            <a:avLst/>
          </a:prstGeom>
          <a:noFill/>
          <a:ln w="76200" cap="flat" cmpd="sng">
            <a:solidFill>
              <a:srgbClr val="FFFFFF"/>
            </a:solidFill>
            <a:prstDash val="solid"/>
            <a:round/>
            <a:headEnd type="none" w="sm" len="sm"/>
            <a:tailEnd type="none" w="sm" len="sm"/>
          </a:ln>
        </p:spPr>
      </p:cxnSp>
      <p:sp>
        <p:nvSpPr>
          <p:cNvPr id="2" name="TextBox 1">
            <a:extLst>
              <a:ext uri="{FF2B5EF4-FFF2-40B4-BE49-F238E27FC236}">
                <a16:creationId xmlns:a16="http://schemas.microsoft.com/office/drawing/2014/main" id="{38DACDEB-BA4A-36A0-014A-45B24E6A30FF}"/>
              </a:ext>
            </a:extLst>
          </p:cNvPr>
          <p:cNvSpPr txBox="1"/>
          <p:nvPr/>
        </p:nvSpPr>
        <p:spPr>
          <a:xfrm>
            <a:off x="1900237" y="2816959"/>
            <a:ext cx="8587951" cy="6555641"/>
          </a:xfrm>
          <a:prstGeom prst="rect">
            <a:avLst/>
          </a:prstGeom>
          <a:noFill/>
        </p:spPr>
        <p:txBody>
          <a:bodyPr wrap="square" rtlCol="0">
            <a:spAutoFit/>
          </a:bodyPr>
          <a:lstStyle/>
          <a:p>
            <a:pPr marL="457200" indent="-457200" algn="l">
              <a:buFont typeface="Wingdings" panose="05000000000000000000" pitchFamily="2" charset="2"/>
              <a:buChar char="q"/>
            </a:pPr>
            <a:r>
              <a:rPr lang="en-US" sz="2800" b="1" i="0">
                <a:solidFill>
                  <a:srgbClr val="374151"/>
                </a:solidFill>
                <a:effectLst/>
                <a:latin typeface="Calibri" panose="020F0502020204030204" pitchFamily="34" charset="0"/>
                <a:ea typeface="Calibri" panose="020F0502020204030204" pitchFamily="34" charset="0"/>
                <a:cs typeface="Calibri" panose="020F0502020204030204" pitchFamily="34" charset="0"/>
              </a:rPr>
              <a:t>Web Application (Dash):</a:t>
            </a:r>
          </a:p>
          <a:p>
            <a:pPr marL="514350" indent="-514350" algn="l">
              <a:buFont typeface="+mj-lt"/>
              <a:buAutoNum type="arabicPeriod"/>
            </a:pPr>
            <a:r>
              <a:rPr lang="en-US" sz="2800" b="0" i="0">
                <a:solidFill>
                  <a:srgbClr val="374151"/>
                </a:solidFill>
                <a:effectLst/>
                <a:latin typeface="Calibri" panose="020F0502020204030204" pitchFamily="34" charset="0"/>
                <a:ea typeface="Calibri" panose="020F0502020204030204" pitchFamily="34" charset="0"/>
                <a:cs typeface="Calibri" panose="020F0502020204030204" pitchFamily="34" charset="0"/>
              </a:rPr>
              <a:t>Language: </a:t>
            </a:r>
            <a:r>
              <a:rPr lang="en-US" sz="2800" b="0" i="1">
                <a:solidFill>
                  <a:srgbClr val="374151"/>
                </a:solidFill>
                <a:effectLst/>
                <a:latin typeface="Calibri" panose="020F0502020204030204" pitchFamily="34" charset="0"/>
                <a:ea typeface="Calibri" panose="020F0502020204030204" pitchFamily="34" charset="0"/>
                <a:cs typeface="Calibri" panose="020F0502020204030204" pitchFamily="34" charset="0"/>
              </a:rPr>
              <a:t>Python</a:t>
            </a:r>
          </a:p>
          <a:p>
            <a:pPr marL="514350" indent="-514350" algn="l">
              <a:buFont typeface="+mj-lt"/>
              <a:buAutoNum type="arabicPeriod"/>
            </a:pPr>
            <a:r>
              <a:rPr lang="en-US" sz="2800" b="0" i="0">
                <a:solidFill>
                  <a:srgbClr val="374151"/>
                </a:solidFill>
                <a:effectLst/>
                <a:latin typeface="Calibri" panose="020F0502020204030204" pitchFamily="34" charset="0"/>
                <a:ea typeface="Calibri" panose="020F0502020204030204" pitchFamily="34" charset="0"/>
                <a:cs typeface="Calibri" panose="020F0502020204030204" pitchFamily="34" charset="0"/>
              </a:rPr>
              <a:t>Frameworks: </a:t>
            </a:r>
            <a:r>
              <a:rPr lang="en-US" sz="2800" b="0" i="1">
                <a:solidFill>
                  <a:srgbClr val="374151"/>
                </a:solidFill>
                <a:effectLst/>
                <a:latin typeface="Calibri" panose="020F0502020204030204" pitchFamily="34" charset="0"/>
                <a:ea typeface="Calibri" panose="020F0502020204030204" pitchFamily="34" charset="0"/>
                <a:cs typeface="Calibri" panose="020F0502020204030204" pitchFamily="34" charset="0"/>
              </a:rPr>
              <a:t>Dash, Plotly (Express and Graph Objects), Pandas,, Flask</a:t>
            </a:r>
          </a:p>
          <a:p>
            <a:pPr marL="514350" indent="-514350" algn="l">
              <a:buFont typeface="+mj-lt"/>
              <a:buAutoNum type="arabicPeriod"/>
            </a:pPr>
            <a:r>
              <a:rPr lang="en-US" sz="2800" b="0" i="0">
                <a:solidFill>
                  <a:srgbClr val="374151"/>
                </a:solidFill>
                <a:effectLst/>
                <a:latin typeface="Calibri" panose="020F0502020204030204" pitchFamily="34" charset="0"/>
                <a:ea typeface="Calibri" panose="020F0502020204030204" pitchFamily="34" charset="0"/>
                <a:cs typeface="Calibri" panose="020F0502020204030204" pitchFamily="34" charset="0"/>
              </a:rPr>
              <a:t>Database: </a:t>
            </a:r>
            <a:r>
              <a:rPr lang="en-US" sz="2800" b="0" i="1">
                <a:solidFill>
                  <a:srgbClr val="374151"/>
                </a:solidFill>
                <a:effectLst/>
                <a:latin typeface="Calibri" panose="020F0502020204030204" pitchFamily="34" charset="0"/>
                <a:ea typeface="Calibri" panose="020F0502020204030204" pitchFamily="34" charset="0"/>
                <a:cs typeface="Calibri" panose="020F0502020204030204" pitchFamily="34" charset="0"/>
              </a:rPr>
              <a:t>Google Sheets API (gspread)</a:t>
            </a:r>
          </a:p>
          <a:p>
            <a:pPr marL="514350" indent="-514350" algn="l">
              <a:buFont typeface="+mj-lt"/>
              <a:buAutoNum type="arabicPeriod"/>
            </a:pPr>
            <a:r>
              <a:rPr lang="en-US" sz="2800" b="0" i="0">
                <a:solidFill>
                  <a:srgbClr val="374151"/>
                </a:solidFill>
                <a:effectLst/>
                <a:latin typeface="Calibri" panose="020F0502020204030204" pitchFamily="34" charset="0"/>
                <a:ea typeface="Calibri" panose="020F0502020204030204" pitchFamily="34" charset="0"/>
                <a:cs typeface="Calibri" panose="020F0502020204030204" pitchFamily="34" charset="0"/>
              </a:rPr>
              <a:t>Frontend: </a:t>
            </a:r>
            <a:r>
              <a:rPr lang="en-US" sz="2800" b="0" i="1">
                <a:solidFill>
                  <a:srgbClr val="374151"/>
                </a:solidFill>
                <a:effectLst/>
                <a:latin typeface="Calibri" panose="020F0502020204030204" pitchFamily="34" charset="0"/>
                <a:ea typeface="Calibri" panose="020F0502020204030204" pitchFamily="34" charset="0"/>
                <a:cs typeface="Calibri" panose="020F0502020204030204" pitchFamily="34" charset="0"/>
              </a:rPr>
              <a:t>HTML, CSS</a:t>
            </a:r>
          </a:p>
          <a:p>
            <a:pPr algn="l">
              <a:buFont typeface="+mj-lt"/>
              <a:buAutoNum type="arabicPeriod"/>
            </a:pPr>
            <a:endParaRPr lang="en-US" sz="2800" b="0" i="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algn="l">
              <a:buFont typeface="Wingdings" panose="05000000000000000000" pitchFamily="2" charset="2"/>
              <a:buChar char="q"/>
            </a:pPr>
            <a:r>
              <a:rPr lang="en-US" sz="2800" b="1" i="0">
                <a:solidFill>
                  <a:srgbClr val="374151"/>
                </a:solidFill>
                <a:effectLst/>
                <a:latin typeface="Calibri" panose="020F0502020204030204" pitchFamily="34" charset="0"/>
                <a:ea typeface="Calibri" panose="020F0502020204030204" pitchFamily="34" charset="0"/>
                <a:cs typeface="Calibri" panose="020F0502020204030204" pitchFamily="34" charset="0"/>
              </a:rPr>
              <a:t>Backend  Technology / Tools:</a:t>
            </a:r>
          </a:p>
          <a:p>
            <a:pPr algn="l">
              <a:buFont typeface="+mj-lt"/>
              <a:buAutoNum type="arabicPeriod"/>
            </a:pPr>
            <a:r>
              <a:rPr lang="en-US" sz="2800" b="0" i="0">
                <a:solidFill>
                  <a:srgbClr val="374151"/>
                </a:solidFill>
                <a:effectLst/>
                <a:latin typeface="Calibri" panose="020F0502020204030204" pitchFamily="34" charset="0"/>
                <a:ea typeface="Calibri" panose="020F0502020204030204" pitchFamily="34" charset="0"/>
                <a:cs typeface="Calibri" panose="020F0502020204030204" pitchFamily="34" charset="0"/>
              </a:rPr>
              <a:t>- Language: </a:t>
            </a:r>
            <a:r>
              <a:rPr lang="en-US" sz="2800" b="0" i="1">
                <a:solidFill>
                  <a:srgbClr val="374151"/>
                </a:solidFill>
                <a:effectLst/>
                <a:latin typeface="Calibri" panose="020F0502020204030204" pitchFamily="34" charset="0"/>
                <a:ea typeface="Calibri" panose="020F0502020204030204" pitchFamily="34" charset="0"/>
                <a:cs typeface="Calibri" panose="020F0502020204030204" pitchFamily="34" charset="0"/>
              </a:rPr>
              <a:t>Python</a:t>
            </a:r>
          </a:p>
          <a:p>
            <a:pPr algn="l">
              <a:buFont typeface="+mj-lt"/>
              <a:buAutoNum type="arabicPeriod"/>
            </a:pPr>
            <a:r>
              <a:rPr lang="en-US" sz="2800" b="0" i="0">
                <a:solidFill>
                  <a:srgbClr val="374151"/>
                </a:solidFill>
                <a:effectLst/>
                <a:latin typeface="Calibri" panose="020F0502020204030204" pitchFamily="34" charset="0"/>
                <a:ea typeface="Calibri" panose="020F0502020204030204" pitchFamily="34" charset="0"/>
                <a:cs typeface="Calibri" panose="020F0502020204030204" pitchFamily="34" charset="0"/>
              </a:rPr>
              <a:t>- Libraries: </a:t>
            </a:r>
            <a:r>
              <a:rPr lang="en-US" sz="2800" b="0" i="1">
                <a:solidFill>
                  <a:srgbClr val="374151"/>
                </a:solidFill>
                <a:effectLst/>
                <a:latin typeface="Calibri" panose="020F0502020204030204" pitchFamily="34" charset="0"/>
                <a:ea typeface="Calibri" panose="020F0502020204030204" pitchFamily="34" charset="0"/>
                <a:cs typeface="Calibri" panose="020F0502020204030204" pitchFamily="34" charset="0"/>
              </a:rPr>
              <a:t>OpenCV (cv2), CSV, gspread</a:t>
            </a:r>
          </a:p>
          <a:p>
            <a:pPr algn="l">
              <a:buFont typeface="+mj-lt"/>
              <a:buAutoNum type="arabicPeriod"/>
            </a:pPr>
            <a:r>
              <a:rPr lang="en-US" sz="2800" b="0" i="0">
                <a:solidFill>
                  <a:srgbClr val="374151"/>
                </a:solidFill>
                <a:effectLst/>
                <a:latin typeface="Calibri" panose="020F0502020204030204" pitchFamily="34" charset="0"/>
                <a:ea typeface="Calibri" panose="020F0502020204030204" pitchFamily="34" charset="0"/>
                <a:cs typeface="Calibri" panose="020F0502020204030204" pitchFamily="34" charset="0"/>
              </a:rPr>
              <a:t>- APIs: </a:t>
            </a:r>
            <a:r>
              <a:rPr lang="en-US" sz="2800" b="0" i="1">
                <a:solidFill>
                  <a:srgbClr val="374151"/>
                </a:solidFill>
                <a:effectLst/>
                <a:latin typeface="Calibri" panose="020F0502020204030204" pitchFamily="34" charset="0"/>
                <a:ea typeface="Calibri" panose="020F0502020204030204" pitchFamily="34" charset="0"/>
                <a:cs typeface="Calibri" panose="020F0502020204030204" pitchFamily="34" charset="0"/>
              </a:rPr>
              <a:t>Google Sheets API</a:t>
            </a:r>
          </a:p>
          <a:p>
            <a:pPr algn="l"/>
            <a:endParaRPr lang="en-US" sz="2800" b="1" i="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algn="l">
              <a:buFont typeface="Wingdings" panose="05000000000000000000" pitchFamily="2" charset="2"/>
              <a:buChar char="q"/>
            </a:pPr>
            <a:r>
              <a:rPr lang="en-US" sz="2800" b="1" i="0">
                <a:solidFill>
                  <a:srgbClr val="374151"/>
                </a:solidFill>
                <a:effectLst/>
                <a:latin typeface="Calibri" panose="020F0502020204030204" pitchFamily="34" charset="0"/>
                <a:ea typeface="Calibri" panose="020F0502020204030204" pitchFamily="34" charset="0"/>
                <a:cs typeface="Calibri" panose="020F0502020204030204" pitchFamily="34" charset="0"/>
              </a:rPr>
              <a:t>External Services:</a:t>
            </a:r>
          </a:p>
          <a:p>
            <a:pPr algn="l">
              <a:buFont typeface="+mj-lt"/>
              <a:buAutoNum type="arabicPeriod"/>
            </a:pPr>
            <a:r>
              <a:rPr lang="en-US" sz="2800" b="0" i="0">
                <a:solidFill>
                  <a:srgbClr val="374151"/>
                </a:solidFill>
                <a:effectLst/>
                <a:latin typeface="Calibri" panose="020F0502020204030204" pitchFamily="34" charset="0"/>
                <a:ea typeface="Calibri" panose="020F0502020204030204" pitchFamily="34" charset="0"/>
                <a:cs typeface="Calibri" panose="020F0502020204030204" pitchFamily="34" charset="0"/>
              </a:rPr>
              <a:t>- </a:t>
            </a:r>
            <a:r>
              <a:rPr lang="en-US" sz="2800" b="0" i="1">
                <a:solidFill>
                  <a:srgbClr val="374151"/>
                </a:solidFill>
                <a:effectLst/>
                <a:latin typeface="Calibri" panose="020F0502020204030204" pitchFamily="34" charset="0"/>
                <a:ea typeface="Calibri" panose="020F0502020204030204" pitchFamily="34" charset="0"/>
                <a:cs typeface="Calibri" panose="020F0502020204030204" pitchFamily="34" charset="0"/>
              </a:rPr>
              <a:t>Google Drive API</a:t>
            </a:r>
          </a:p>
          <a:p>
            <a:pPr algn="l">
              <a:buFont typeface="+mj-lt"/>
              <a:buAutoNum type="arabicPeriod"/>
            </a:pPr>
            <a:r>
              <a:rPr lang="en-US" sz="2800" b="0" i="0">
                <a:solidFill>
                  <a:srgbClr val="374151"/>
                </a:solidFill>
                <a:effectLst/>
                <a:latin typeface="Calibri" panose="020F0502020204030204" pitchFamily="34" charset="0"/>
                <a:ea typeface="Calibri" panose="020F0502020204030204" pitchFamily="34" charset="0"/>
                <a:cs typeface="Calibri" panose="020F0502020204030204" pitchFamily="34" charset="0"/>
              </a:rPr>
              <a:t>- </a:t>
            </a:r>
            <a:r>
              <a:rPr lang="en-US" sz="2800" b="0" i="1">
                <a:solidFill>
                  <a:srgbClr val="374151"/>
                </a:solidFill>
                <a:effectLst/>
                <a:latin typeface="Calibri" panose="020F0502020204030204" pitchFamily="34" charset="0"/>
                <a:ea typeface="Calibri" panose="020F0502020204030204" pitchFamily="34" charset="0"/>
                <a:cs typeface="Calibri" panose="020F0502020204030204" pitchFamily="34" charset="0"/>
              </a:rPr>
              <a:t>Google Sheets</a:t>
            </a:r>
            <a:endParaRPr lang="en-US" sz="2000" b="0" i="1">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Python (programming language) - Wikipedia">
            <a:extLst>
              <a:ext uri="{FF2B5EF4-FFF2-40B4-BE49-F238E27FC236}">
                <a16:creationId xmlns:a16="http://schemas.microsoft.com/office/drawing/2014/main" id="{3E862429-1095-94E9-8304-598305CA91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9616" y="6193975"/>
            <a:ext cx="847725" cy="9309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ML | Coding Help Wikia | Fandom">
            <a:extLst>
              <a:ext uri="{FF2B5EF4-FFF2-40B4-BE49-F238E27FC236}">
                <a16:creationId xmlns:a16="http://schemas.microsoft.com/office/drawing/2014/main" id="{4F9DBAE5-C5BD-1CCA-EAF7-D7D0E85922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384" r="22245"/>
          <a:stretch/>
        </p:blipFill>
        <p:spPr bwMode="auto">
          <a:xfrm>
            <a:off x="11367778" y="2803588"/>
            <a:ext cx="1037155" cy="9309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est CSS Course in Varanasi | CSS Training Institute in Varanasi">
            <a:extLst>
              <a:ext uri="{FF2B5EF4-FFF2-40B4-BE49-F238E27FC236}">
                <a16:creationId xmlns:a16="http://schemas.microsoft.com/office/drawing/2014/main" id="{3EEBA587-33ED-2711-D585-DD30B5FE7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88551" y="2728708"/>
            <a:ext cx="995455" cy="99545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oogle Drive API – Marketplace – Google Cloud console">
            <a:extLst>
              <a:ext uri="{FF2B5EF4-FFF2-40B4-BE49-F238E27FC236}">
                <a16:creationId xmlns:a16="http://schemas.microsoft.com/office/drawing/2014/main" id="{6812F133-55D6-D4B7-D971-AF7399FBD4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46616" y="8608829"/>
            <a:ext cx="930913" cy="93091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itHub - ucg8j/awesome-dash: A curated list of awesome Dash (plotly)  resources">
            <a:extLst>
              <a:ext uri="{FF2B5EF4-FFF2-40B4-BE49-F238E27FC236}">
                <a16:creationId xmlns:a16="http://schemas.microsoft.com/office/drawing/2014/main" id="{87493B81-F4A8-8D82-2A89-AD896290E8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26703" y="4348914"/>
            <a:ext cx="1917876" cy="66446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ntroduction - OpenCV Tutorial C++">
            <a:extLst>
              <a:ext uri="{FF2B5EF4-FFF2-40B4-BE49-F238E27FC236}">
                <a16:creationId xmlns:a16="http://schemas.microsoft.com/office/drawing/2014/main" id="{7A1B36B4-8FB5-5283-5A24-052BCD8CF9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56096" y="6049832"/>
            <a:ext cx="138099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lotly - Wikipedia">
            <a:extLst>
              <a:ext uri="{FF2B5EF4-FFF2-40B4-BE49-F238E27FC236}">
                <a16:creationId xmlns:a16="http://schemas.microsoft.com/office/drawing/2014/main" id="{51E4C986-A53C-3861-4EF7-2F4237B623CC}"/>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0641" r="9953"/>
          <a:stretch/>
        </p:blipFill>
        <p:spPr bwMode="auto">
          <a:xfrm>
            <a:off x="12913731" y="2728708"/>
            <a:ext cx="2413610" cy="100798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Google Sheets: Best practices to prepare your data for publishing in your  dashboard | Klipfolio">
            <a:extLst>
              <a:ext uri="{FF2B5EF4-FFF2-40B4-BE49-F238E27FC236}">
                <a16:creationId xmlns:a16="http://schemas.microsoft.com/office/drawing/2014/main" id="{2285CC37-BDAE-2FAB-0625-E54762F22C38}"/>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1658" r="21475"/>
          <a:stretch/>
        </p:blipFill>
        <p:spPr bwMode="auto">
          <a:xfrm>
            <a:off x="12165547" y="8232050"/>
            <a:ext cx="1652045" cy="15716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What is Flask? | Blog - BairesDev">
            <a:extLst>
              <a:ext uri="{FF2B5EF4-FFF2-40B4-BE49-F238E27FC236}">
                <a16:creationId xmlns:a16="http://schemas.microsoft.com/office/drawing/2014/main" id="{D4ECAD71-4874-13C7-27E8-36D06654F927}"/>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1927" r="22553"/>
          <a:stretch/>
        </p:blipFill>
        <p:spPr bwMode="auto">
          <a:xfrm>
            <a:off x="12404933" y="4098120"/>
            <a:ext cx="1148212" cy="12530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6"/>
          <p:cNvSpPr txBox="1"/>
          <p:nvPr/>
        </p:nvSpPr>
        <p:spPr>
          <a:xfrm>
            <a:off x="1028700" y="514350"/>
            <a:ext cx="5188200" cy="10314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6700"/>
              <a:buFont typeface="Arial"/>
              <a:buNone/>
            </a:pPr>
            <a:r>
              <a:rPr lang="en-US" sz="6700" b="0" i="0" u="none" strike="noStrike" cap="none">
                <a:solidFill>
                  <a:srgbClr val="000000"/>
                </a:solidFill>
                <a:latin typeface="Sanchez"/>
                <a:ea typeface="Sanchez"/>
                <a:cs typeface="Sanchez"/>
                <a:sym typeface="Sanchez"/>
              </a:rPr>
              <a:t>Use Cases</a:t>
            </a:r>
            <a:endParaRPr sz="1400" b="0" i="0" u="none" strike="noStrike" cap="none">
              <a:solidFill>
                <a:srgbClr val="000000"/>
              </a:solidFill>
              <a:latin typeface="Sanchez"/>
              <a:ea typeface="Sanchez"/>
              <a:cs typeface="Sanchez"/>
              <a:sym typeface="Sanchez"/>
            </a:endParaRPr>
          </a:p>
        </p:txBody>
      </p:sp>
      <p:sp>
        <p:nvSpPr>
          <p:cNvPr id="123" name="Google Shape;123;p6"/>
          <p:cNvSpPr txBox="1"/>
          <p:nvPr/>
        </p:nvSpPr>
        <p:spPr>
          <a:xfrm>
            <a:off x="2214720" y="2459592"/>
            <a:ext cx="14715968" cy="6647974"/>
          </a:xfrm>
          <a:prstGeom prst="rect">
            <a:avLst/>
          </a:prstGeom>
          <a:noFill/>
          <a:ln>
            <a:noFill/>
          </a:ln>
        </p:spPr>
        <p:txBody>
          <a:bodyPr spcFirstLastPara="1" wrap="square" lIns="0" tIns="0" rIns="0" bIns="0" anchor="t" anchorCtr="0">
            <a:spAutoFit/>
          </a:bodyPr>
          <a:lstStyle/>
          <a:p>
            <a:pPr marL="508000" marR="0" lvl="0" indent="-457200" algn="l" rtl="0">
              <a:lnSpc>
                <a:spcPct val="150000"/>
              </a:lnSpc>
              <a:spcBef>
                <a:spcPts val="0"/>
              </a:spcBef>
              <a:spcAft>
                <a:spcPts val="0"/>
              </a:spcAft>
              <a:buClr>
                <a:srgbClr val="0C0C0C"/>
              </a:buClr>
              <a:buSzPts val="2800"/>
              <a:buFont typeface="+mj-lt"/>
              <a:buAutoNum type="arabicPeriod"/>
            </a:pPr>
            <a:r>
              <a:rPr lang="en-US" sz="2400" b="0" i="0" u="none" strike="noStrike" cap="none">
                <a:solidFill>
                  <a:srgbClr val="0C0C0C"/>
                </a:solidFill>
                <a:latin typeface="Calibri" panose="020F0502020204030204" pitchFamily="34" charset="0"/>
                <a:ea typeface="Calibri" panose="020F0502020204030204" pitchFamily="34" charset="0"/>
                <a:cs typeface="Calibri" panose="020F0502020204030204" pitchFamily="34" charset="0"/>
                <a:sym typeface="Sanchez"/>
              </a:rPr>
              <a:t>Real-time Management: Enables businesses to manage customer flow in real-time, optimizing operations.</a:t>
            </a:r>
          </a:p>
          <a:p>
            <a:pPr marL="508000" marR="0" lvl="0" indent="-457200" algn="l" rtl="0">
              <a:lnSpc>
                <a:spcPct val="150000"/>
              </a:lnSpc>
              <a:spcBef>
                <a:spcPts val="0"/>
              </a:spcBef>
              <a:spcAft>
                <a:spcPts val="0"/>
              </a:spcAft>
              <a:buClr>
                <a:srgbClr val="0C0C0C"/>
              </a:buClr>
              <a:buSzPts val="2800"/>
              <a:buFont typeface="+mj-lt"/>
              <a:buAutoNum type="arabicPeriod"/>
            </a:pPr>
            <a:r>
              <a:rPr lang="en-US" sz="2400" b="0" i="0" u="none" strike="noStrike" cap="none">
                <a:solidFill>
                  <a:srgbClr val="0C0C0C"/>
                </a:solidFill>
                <a:latin typeface="Calibri" panose="020F0502020204030204" pitchFamily="34" charset="0"/>
                <a:ea typeface="Calibri" panose="020F0502020204030204" pitchFamily="34" charset="0"/>
                <a:cs typeface="Calibri" panose="020F0502020204030204" pitchFamily="34" charset="0"/>
                <a:sym typeface="Sanchez"/>
              </a:rPr>
              <a:t>Data-Driven Decisions: Provides valuable data insights for informed decision-making on staffing, hours, and more</a:t>
            </a:r>
          </a:p>
          <a:p>
            <a:pPr marL="508000" marR="0" lvl="0" indent="-457200" algn="l" rtl="0">
              <a:lnSpc>
                <a:spcPct val="150000"/>
              </a:lnSpc>
              <a:spcBef>
                <a:spcPts val="0"/>
              </a:spcBef>
              <a:spcAft>
                <a:spcPts val="0"/>
              </a:spcAft>
              <a:buClr>
                <a:srgbClr val="0C0C0C"/>
              </a:buClr>
              <a:buSzPts val="2800"/>
              <a:buFont typeface="+mj-lt"/>
              <a:buAutoNum type="arabicPeriod"/>
            </a:pPr>
            <a:r>
              <a:rPr lang="en-US" sz="2400" b="0" i="0" u="none" strike="noStrike" cap="none">
                <a:solidFill>
                  <a:srgbClr val="0C0C0C"/>
                </a:solidFill>
                <a:latin typeface="Calibri" panose="020F0502020204030204" pitchFamily="34" charset="0"/>
                <a:ea typeface="Calibri" panose="020F0502020204030204" pitchFamily="34" charset="0"/>
                <a:cs typeface="Calibri" panose="020F0502020204030204" pitchFamily="34" charset="0"/>
                <a:sym typeface="Sanchez"/>
              </a:rPr>
              <a:t>Customer Convenience: Empowers customers to choose optimal times, reducing wait times and enhancing experience.</a:t>
            </a:r>
          </a:p>
          <a:p>
            <a:pPr marL="508000" marR="0" lvl="0" indent="-457200" algn="l" rtl="0">
              <a:lnSpc>
                <a:spcPct val="150000"/>
              </a:lnSpc>
              <a:spcBef>
                <a:spcPts val="0"/>
              </a:spcBef>
              <a:spcAft>
                <a:spcPts val="0"/>
              </a:spcAft>
              <a:buClr>
                <a:srgbClr val="0C0C0C"/>
              </a:buClr>
              <a:buSzPts val="2800"/>
              <a:buFont typeface="+mj-lt"/>
              <a:buAutoNum type="arabicPeriod"/>
            </a:pPr>
            <a:r>
              <a:rPr lang="en-US" sz="2400" b="0" i="0" u="none" strike="noStrike" cap="none">
                <a:solidFill>
                  <a:srgbClr val="0C0C0C"/>
                </a:solidFill>
                <a:latin typeface="Calibri" panose="020F0502020204030204" pitchFamily="34" charset="0"/>
                <a:ea typeface="Calibri" panose="020F0502020204030204" pitchFamily="34" charset="0"/>
                <a:cs typeface="Calibri" panose="020F0502020204030204" pitchFamily="34" charset="0"/>
                <a:sym typeface="Sanchez"/>
              </a:rPr>
              <a:t>Crowd Avoidance and Safety: Helps customers avoid crowded spaces, promoting safety measures during health crises.</a:t>
            </a:r>
          </a:p>
          <a:p>
            <a:pPr marL="508000" marR="0" lvl="0" indent="-457200" algn="l" rtl="0">
              <a:lnSpc>
                <a:spcPct val="150000"/>
              </a:lnSpc>
              <a:spcBef>
                <a:spcPts val="0"/>
              </a:spcBef>
              <a:spcAft>
                <a:spcPts val="0"/>
              </a:spcAft>
              <a:buClr>
                <a:srgbClr val="0C0C0C"/>
              </a:buClr>
              <a:buSzPts val="2800"/>
              <a:buFont typeface="+mj-lt"/>
              <a:buAutoNum type="arabicPeriod"/>
            </a:pPr>
            <a:r>
              <a:rPr lang="en-US" sz="2400" b="0" i="0" u="none" strike="noStrike" cap="none">
                <a:solidFill>
                  <a:srgbClr val="0C0C0C"/>
                </a:solidFill>
                <a:latin typeface="Calibri" panose="020F0502020204030204" pitchFamily="34" charset="0"/>
                <a:ea typeface="Calibri" panose="020F0502020204030204" pitchFamily="34" charset="0"/>
                <a:cs typeface="Calibri" panose="020F0502020204030204" pitchFamily="34" charset="0"/>
                <a:sym typeface="Sanchez"/>
              </a:rPr>
              <a:t>Efficient Resource Allocation: Optimizes resource planning for staff and inventory based on customer traffic.</a:t>
            </a:r>
          </a:p>
          <a:p>
            <a:pPr marL="508000" marR="0" lvl="0" indent="-457200" algn="l" rtl="0">
              <a:lnSpc>
                <a:spcPct val="150000"/>
              </a:lnSpc>
              <a:spcBef>
                <a:spcPts val="0"/>
              </a:spcBef>
              <a:spcAft>
                <a:spcPts val="0"/>
              </a:spcAft>
              <a:buClr>
                <a:srgbClr val="0C0C0C"/>
              </a:buClr>
              <a:buSzPts val="2800"/>
              <a:buFont typeface="+mj-lt"/>
              <a:buAutoNum type="arabicPeriod"/>
            </a:pPr>
            <a:r>
              <a:rPr lang="en-US" sz="2400" b="0" i="0" u="none" strike="noStrike" cap="none">
                <a:solidFill>
                  <a:srgbClr val="0C0C0C"/>
                </a:solidFill>
                <a:latin typeface="Calibri" panose="020F0502020204030204" pitchFamily="34" charset="0"/>
                <a:ea typeface="Calibri" panose="020F0502020204030204" pitchFamily="34" charset="0"/>
                <a:cs typeface="Calibri" panose="020F0502020204030204" pitchFamily="34" charset="0"/>
                <a:sym typeface="Sanchez"/>
              </a:rPr>
              <a:t>Predictive Modeling: Suggests days with the least traffic, aiding users in choosing optimal visit times.</a:t>
            </a:r>
          </a:p>
          <a:p>
            <a:pPr marL="508000" marR="0" lvl="0" indent="-457200" algn="l" rtl="0">
              <a:lnSpc>
                <a:spcPct val="150000"/>
              </a:lnSpc>
              <a:spcBef>
                <a:spcPts val="0"/>
              </a:spcBef>
              <a:spcAft>
                <a:spcPts val="0"/>
              </a:spcAft>
              <a:buClr>
                <a:srgbClr val="0C0C0C"/>
              </a:buClr>
              <a:buSzPts val="2800"/>
              <a:buFont typeface="+mj-lt"/>
              <a:buAutoNum type="arabicPeriod"/>
            </a:pPr>
            <a:r>
              <a:rPr lang="en-US" sz="2400" b="0" i="0" u="none" strike="noStrike" cap="none">
                <a:solidFill>
                  <a:srgbClr val="0C0C0C"/>
                </a:solidFill>
                <a:latin typeface="Calibri" panose="020F0502020204030204" pitchFamily="34" charset="0"/>
                <a:ea typeface="Calibri" panose="020F0502020204030204" pitchFamily="34" charset="0"/>
                <a:cs typeface="Calibri" panose="020F0502020204030204" pitchFamily="34" charset="0"/>
                <a:sym typeface="Sanchez"/>
              </a:rPr>
              <a:t>Universal Accessibility: User-friendly for businesses and consumers, accessible with basic requirements.</a:t>
            </a:r>
          </a:p>
          <a:p>
            <a:pPr marL="508000" marR="0" lvl="0" indent="-457200" algn="l" rtl="0">
              <a:lnSpc>
                <a:spcPct val="150000"/>
              </a:lnSpc>
              <a:spcBef>
                <a:spcPts val="0"/>
              </a:spcBef>
              <a:spcAft>
                <a:spcPts val="0"/>
              </a:spcAft>
              <a:buClr>
                <a:srgbClr val="0C0C0C"/>
              </a:buClr>
              <a:buSzPts val="2800"/>
              <a:buFont typeface="+mj-lt"/>
              <a:buAutoNum type="arabicPeriod"/>
            </a:pPr>
            <a:r>
              <a:rPr lang="en-US" sz="2400" b="0" i="0" u="none" strike="noStrike" cap="none">
                <a:solidFill>
                  <a:srgbClr val="0C0C0C"/>
                </a:solidFill>
                <a:latin typeface="Calibri" panose="020F0502020204030204" pitchFamily="34" charset="0"/>
                <a:ea typeface="Calibri" panose="020F0502020204030204" pitchFamily="34" charset="0"/>
                <a:cs typeface="Calibri" panose="020F0502020204030204" pitchFamily="34" charset="0"/>
                <a:sym typeface="Sanchez"/>
              </a:rPr>
              <a:t>Historical Data for Planning: Stores historical data for trend analysis and future planning.</a:t>
            </a:r>
          </a:p>
          <a:p>
            <a:pPr marL="508000" marR="0" lvl="0" indent="-457200" algn="l" rtl="0">
              <a:lnSpc>
                <a:spcPct val="150000"/>
              </a:lnSpc>
              <a:spcBef>
                <a:spcPts val="0"/>
              </a:spcBef>
              <a:spcAft>
                <a:spcPts val="0"/>
              </a:spcAft>
              <a:buClr>
                <a:srgbClr val="0C0C0C"/>
              </a:buClr>
              <a:buSzPts val="2800"/>
              <a:buFont typeface="+mj-lt"/>
              <a:buAutoNum type="arabicPeriod"/>
            </a:pPr>
            <a:r>
              <a:rPr lang="en-US" sz="2400" b="0" i="0" u="none" strike="noStrike" cap="none">
                <a:solidFill>
                  <a:srgbClr val="0C0C0C"/>
                </a:solidFill>
                <a:latin typeface="Calibri" panose="020F0502020204030204" pitchFamily="34" charset="0"/>
                <a:ea typeface="Calibri" panose="020F0502020204030204" pitchFamily="34" charset="0"/>
                <a:cs typeface="Calibri" panose="020F0502020204030204" pitchFamily="34" charset="0"/>
                <a:sym typeface="Sanchez"/>
              </a:rPr>
              <a:t>Versatile Implementation: Applicable to various businesses beyond pandemics.</a:t>
            </a:r>
          </a:p>
          <a:p>
            <a:pPr marL="508000" marR="0" lvl="0" indent="-457200" algn="l" rtl="0">
              <a:lnSpc>
                <a:spcPct val="150000"/>
              </a:lnSpc>
              <a:spcBef>
                <a:spcPts val="0"/>
              </a:spcBef>
              <a:spcAft>
                <a:spcPts val="0"/>
              </a:spcAft>
              <a:buClr>
                <a:srgbClr val="0C0C0C"/>
              </a:buClr>
              <a:buSzPts val="2800"/>
              <a:buFont typeface="+mj-lt"/>
              <a:buAutoNum type="arabicPeriod"/>
            </a:pPr>
            <a:r>
              <a:rPr lang="en-US" sz="2400" b="0" i="0" u="none" strike="noStrike" cap="none">
                <a:solidFill>
                  <a:srgbClr val="0C0C0C"/>
                </a:solidFill>
                <a:latin typeface="Calibri" panose="020F0502020204030204" pitchFamily="34" charset="0"/>
                <a:ea typeface="Calibri" panose="020F0502020204030204" pitchFamily="34" charset="0"/>
                <a:cs typeface="Calibri" panose="020F0502020204030204" pitchFamily="34" charset="0"/>
                <a:sym typeface="Sanchez"/>
              </a:rPr>
              <a:t>Integration with Google Drive API: Utilizes Google Drive API for data storage, enhancing accessibility and security.</a:t>
            </a:r>
          </a:p>
        </p:txBody>
      </p:sp>
      <p:sp>
        <p:nvSpPr>
          <p:cNvPr id="124" name="Google Shape;124;p6"/>
          <p:cNvSpPr txBox="1"/>
          <p:nvPr/>
        </p:nvSpPr>
        <p:spPr>
          <a:xfrm>
            <a:off x="13636544" y="1156336"/>
            <a:ext cx="2379900" cy="2154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4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7"/>
          <p:cNvSpPr txBox="1"/>
          <p:nvPr/>
        </p:nvSpPr>
        <p:spPr>
          <a:xfrm>
            <a:off x="258787" y="748991"/>
            <a:ext cx="16506900" cy="830997"/>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chemeClr val="lt1"/>
              </a:buClr>
              <a:buSzPts val="3600"/>
              <a:buFont typeface="Corbel"/>
              <a:buNone/>
            </a:pPr>
            <a:r>
              <a:rPr lang="en-US" sz="6000" b="0" i="0" u="none" strike="noStrike" cap="none">
                <a:solidFill>
                  <a:schemeClr val="dk1"/>
                </a:solidFill>
                <a:latin typeface="Sanchez"/>
                <a:ea typeface="Sanchez"/>
                <a:cs typeface="Sanchez"/>
                <a:sym typeface="Sanchez"/>
              </a:rPr>
              <a:t>Potential Problems which could be Faced</a:t>
            </a:r>
            <a:endParaRPr sz="6000" b="0" i="0" u="none" strike="noStrike" cap="none">
              <a:solidFill>
                <a:schemeClr val="dk1"/>
              </a:solidFill>
              <a:latin typeface="Sanchez"/>
              <a:ea typeface="Sanchez"/>
              <a:cs typeface="Sanchez"/>
              <a:sym typeface="Sanchez"/>
            </a:endParaRPr>
          </a:p>
        </p:txBody>
      </p:sp>
      <p:sp>
        <p:nvSpPr>
          <p:cNvPr id="130" name="Google Shape;130;p7"/>
          <p:cNvSpPr txBox="1"/>
          <p:nvPr/>
        </p:nvSpPr>
        <p:spPr>
          <a:xfrm>
            <a:off x="1704975" y="2833484"/>
            <a:ext cx="14878050" cy="5318379"/>
          </a:xfrm>
          <a:prstGeom prst="rect">
            <a:avLst/>
          </a:prstGeom>
          <a:noFill/>
          <a:ln>
            <a:noFill/>
          </a:ln>
        </p:spPr>
        <p:txBody>
          <a:bodyPr spcFirstLastPara="1" wrap="square" lIns="0" tIns="0" rIns="0" bIns="0" anchor="t" anchorCtr="0">
            <a:spAutoFit/>
          </a:bodyPr>
          <a:lstStyle/>
          <a:p>
            <a:pPr marL="50800" marR="0" lvl="0" algn="l" rtl="0">
              <a:lnSpc>
                <a:spcPct val="90000"/>
              </a:lnSpc>
              <a:spcBef>
                <a:spcPts val="0"/>
              </a:spcBef>
              <a:spcAft>
                <a:spcPts val="0"/>
              </a:spcAft>
              <a:buClr>
                <a:schemeClr val="dk1"/>
              </a:buClr>
              <a:buSzPts val="2800"/>
            </a:pPr>
            <a:r>
              <a:rPr lang="en-US" sz="2400" b="1"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rPr>
              <a:t>Q: What potential problems could be faced in implementing TraffikTrak?</a:t>
            </a:r>
          </a:p>
          <a:p>
            <a:pPr marL="457200" marR="0" lvl="0" indent="-406400" algn="l" rtl="0">
              <a:lnSpc>
                <a:spcPct val="90000"/>
              </a:lnSpc>
              <a:spcBef>
                <a:spcPts val="0"/>
              </a:spcBef>
              <a:spcAft>
                <a:spcPts val="0"/>
              </a:spcAft>
              <a:buClr>
                <a:schemeClr val="dk1"/>
              </a:buClr>
              <a:buSzPts val="2800"/>
              <a:buFont typeface="Sanchez"/>
              <a:buChar char="●"/>
            </a:pPr>
            <a:endPar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endParaRPr>
          </a:p>
          <a:p>
            <a:pPr marL="50800" marR="0" lvl="0" algn="l" rtl="0">
              <a:lnSpc>
                <a:spcPct val="90000"/>
              </a:lnSpc>
              <a:spcBef>
                <a:spcPts val="0"/>
              </a:spcBef>
              <a:spcAft>
                <a:spcPts val="0"/>
              </a:spcAft>
              <a:buClr>
                <a:schemeClr val="dk1"/>
              </a:buClr>
              <a:buSzPts val="2800"/>
            </a:pPr>
            <a:r>
              <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rPr>
              <a:t>A: One potential problem could be the privacy concerns associated with people-tracking through security cameras. </a:t>
            </a:r>
          </a:p>
          <a:p>
            <a:pPr marL="50800" marR="0" lvl="0" algn="l" rtl="0">
              <a:lnSpc>
                <a:spcPct val="90000"/>
              </a:lnSpc>
              <a:spcBef>
                <a:spcPts val="0"/>
              </a:spcBef>
              <a:spcAft>
                <a:spcPts val="0"/>
              </a:spcAft>
              <a:buClr>
                <a:schemeClr val="dk1"/>
              </a:buClr>
              <a:buSzPts val="2800"/>
            </a:pPr>
            <a:endPar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endParaRPr>
          </a:p>
          <a:p>
            <a:pPr marL="50800" marR="0" lvl="0" algn="l" rtl="0">
              <a:lnSpc>
                <a:spcPct val="90000"/>
              </a:lnSpc>
              <a:spcBef>
                <a:spcPts val="0"/>
              </a:spcBef>
              <a:spcAft>
                <a:spcPts val="0"/>
              </a:spcAft>
              <a:buClr>
                <a:schemeClr val="dk1"/>
              </a:buClr>
              <a:buSzPts val="2800"/>
            </a:pPr>
            <a:r>
              <a:rPr lang="en-US" sz="2400" b="1"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rPr>
              <a:t>Q: How would you solve the privacy concerns?</a:t>
            </a:r>
          </a:p>
          <a:p>
            <a:pPr marL="457200" marR="0" lvl="0" indent="-406400" algn="l" rtl="0">
              <a:lnSpc>
                <a:spcPct val="90000"/>
              </a:lnSpc>
              <a:spcBef>
                <a:spcPts val="0"/>
              </a:spcBef>
              <a:spcAft>
                <a:spcPts val="0"/>
              </a:spcAft>
              <a:buClr>
                <a:schemeClr val="dk1"/>
              </a:buClr>
              <a:buSzPts val="2800"/>
              <a:buFont typeface="Sanchez"/>
              <a:buChar char="●"/>
            </a:pPr>
            <a:endPar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endParaRPr>
          </a:p>
          <a:p>
            <a:pPr marL="50800" marR="0" lvl="0" algn="l" rtl="0">
              <a:lnSpc>
                <a:spcPct val="90000"/>
              </a:lnSpc>
              <a:spcBef>
                <a:spcPts val="0"/>
              </a:spcBef>
              <a:spcAft>
                <a:spcPts val="0"/>
              </a:spcAft>
              <a:buClr>
                <a:schemeClr val="dk1"/>
              </a:buClr>
              <a:buSzPts val="2800"/>
            </a:pPr>
            <a:r>
              <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rPr>
              <a:t>A: To address privacy concerns, TraffikTrak would implement strict data anonymization measures. The system would only focus on counting the number of people entering and leaving, without capturing or storing any personally identifiable information. Additionally, clear privacy policies would be communicated to users and establishments utilizing the system.</a:t>
            </a:r>
          </a:p>
          <a:p>
            <a:pPr marL="50800" marR="0" lvl="0" algn="l" rtl="0">
              <a:lnSpc>
                <a:spcPct val="90000"/>
              </a:lnSpc>
              <a:spcBef>
                <a:spcPts val="0"/>
              </a:spcBef>
              <a:spcAft>
                <a:spcPts val="0"/>
              </a:spcAft>
              <a:buClr>
                <a:schemeClr val="dk1"/>
              </a:buClr>
              <a:buSzPts val="2800"/>
            </a:pPr>
            <a:endPar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endParaRPr>
          </a:p>
          <a:p>
            <a:pPr marL="50800" marR="0" lvl="0" algn="l" rtl="0">
              <a:lnSpc>
                <a:spcPct val="90000"/>
              </a:lnSpc>
              <a:spcBef>
                <a:spcPts val="0"/>
              </a:spcBef>
              <a:spcAft>
                <a:spcPts val="0"/>
              </a:spcAft>
              <a:buClr>
                <a:schemeClr val="dk1"/>
              </a:buClr>
              <a:buSzPts val="2800"/>
            </a:pPr>
            <a:r>
              <a:rPr lang="en-US" sz="2400" b="1"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rPr>
              <a:t>Q: Are there potential challenges related to system integration with existing infrastructure?</a:t>
            </a:r>
          </a:p>
          <a:p>
            <a:pPr marL="50800" marR="0" lvl="0" algn="l" rtl="0">
              <a:lnSpc>
                <a:spcPct val="90000"/>
              </a:lnSpc>
              <a:spcBef>
                <a:spcPts val="0"/>
              </a:spcBef>
              <a:spcAft>
                <a:spcPts val="0"/>
              </a:spcAft>
              <a:buClr>
                <a:schemeClr val="dk1"/>
              </a:buClr>
              <a:buSzPts val="2800"/>
            </a:pPr>
            <a:endPar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endParaRPr>
          </a:p>
          <a:p>
            <a:pPr marL="50800" marR="0" lvl="0" algn="l" rtl="0">
              <a:lnSpc>
                <a:spcPct val="90000"/>
              </a:lnSpc>
              <a:spcBef>
                <a:spcPts val="0"/>
              </a:spcBef>
              <a:spcAft>
                <a:spcPts val="0"/>
              </a:spcAft>
              <a:buClr>
                <a:schemeClr val="dk1"/>
              </a:buClr>
              <a:buSzPts val="2800"/>
            </a:pPr>
            <a:r>
              <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rPr>
              <a:t>A: Yes, integrating TraffikTrak with existing infrastructure might pose challenges, such as compatibility issues with different camera systems and data storage solutions.</a:t>
            </a:r>
          </a:p>
          <a:p>
            <a:pPr marL="457200" marR="0" lvl="0" indent="-406400" algn="l" rtl="0">
              <a:lnSpc>
                <a:spcPct val="90000"/>
              </a:lnSpc>
              <a:spcBef>
                <a:spcPts val="0"/>
              </a:spcBef>
              <a:spcAft>
                <a:spcPts val="0"/>
              </a:spcAft>
              <a:buClr>
                <a:schemeClr val="dk1"/>
              </a:buClr>
              <a:buSzPts val="2800"/>
              <a:buFont typeface="Sanchez"/>
              <a:buChar char="●"/>
            </a:pPr>
            <a:endPar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endParaRPr>
          </a:p>
        </p:txBody>
      </p:sp>
      <p:cxnSp>
        <p:nvCxnSpPr>
          <p:cNvPr id="131" name="Google Shape;131;p7"/>
          <p:cNvCxnSpPr/>
          <p:nvPr/>
        </p:nvCxnSpPr>
        <p:spPr>
          <a:xfrm>
            <a:off x="17752909" y="243865"/>
            <a:ext cx="41700" cy="5540100"/>
          </a:xfrm>
          <a:prstGeom prst="straightConnector1">
            <a:avLst/>
          </a:prstGeom>
          <a:noFill/>
          <a:ln w="76200" cap="flat" cmpd="sng">
            <a:solidFill>
              <a:srgbClr val="FFFFFF"/>
            </a:solidFill>
            <a:prstDash val="solid"/>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7"/>
          <p:cNvSpPr txBox="1"/>
          <p:nvPr/>
        </p:nvSpPr>
        <p:spPr>
          <a:xfrm>
            <a:off x="258787" y="748991"/>
            <a:ext cx="16506900" cy="1661993"/>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chemeClr val="lt1"/>
              </a:buClr>
              <a:buSzPts val="3600"/>
              <a:buFont typeface="Corbel"/>
              <a:buNone/>
            </a:pPr>
            <a:r>
              <a:rPr lang="en-US" sz="6000" b="0" i="0" u="none" strike="noStrike" cap="none">
                <a:solidFill>
                  <a:schemeClr val="dk1"/>
                </a:solidFill>
                <a:latin typeface="Sanchez"/>
                <a:ea typeface="Sanchez"/>
                <a:cs typeface="Sanchez"/>
                <a:sym typeface="Sanchez"/>
              </a:rPr>
              <a:t>Potential Problems which could be Faced</a:t>
            </a:r>
          </a:p>
          <a:p>
            <a:pPr marL="0" marR="0" lvl="0" indent="0" algn="ctr" rtl="0">
              <a:lnSpc>
                <a:spcPct val="90000"/>
              </a:lnSpc>
              <a:spcBef>
                <a:spcPts val="0"/>
              </a:spcBef>
              <a:spcAft>
                <a:spcPts val="0"/>
              </a:spcAft>
              <a:buClr>
                <a:schemeClr val="lt1"/>
              </a:buClr>
              <a:buSzPts val="3600"/>
              <a:buFont typeface="Corbel"/>
              <a:buNone/>
            </a:pPr>
            <a:r>
              <a:rPr lang="en-IN" sz="6000" b="0" i="0">
                <a:solidFill>
                  <a:srgbClr val="202124"/>
                </a:solidFill>
                <a:effectLst/>
                <a:latin typeface="Sanchez" panose="020B0604020202020204" charset="0"/>
              </a:rPr>
              <a:t>(continue</a:t>
            </a:r>
            <a:r>
              <a:rPr lang="en-US" sz="4800">
                <a:solidFill>
                  <a:schemeClr val="dk1"/>
                </a:solidFill>
                <a:latin typeface="Sanchez" panose="020B0604020202020204" charset="0"/>
                <a:ea typeface="Sanchez"/>
                <a:cs typeface="Sanchez"/>
                <a:sym typeface="Sanchez"/>
              </a:rPr>
              <a:t>…</a:t>
            </a:r>
            <a:r>
              <a:rPr lang="en-US" sz="6000">
                <a:solidFill>
                  <a:schemeClr val="dk1"/>
                </a:solidFill>
                <a:latin typeface="Sanchez" panose="020B0604020202020204" charset="0"/>
                <a:ea typeface="Sanchez"/>
                <a:cs typeface="Sanchez"/>
                <a:sym typeface="Sanchez"/>
              </a:rPr>
              <a:t>)</a:t>
            </a:r>
            <a:endParaRPr sz="4800" b="0" i="0" u="none" strike="noStrike" cap="none">
              <a:solidFill>
                <a:schemeClr val="dk1"/>
              </a:solidFill>
              <a:latin typeface="Sanchez" panose="020B0604020202020204" charset="0"/>
              <a:ea typeface="Sanchez"/>
              <a:cs typeface="Sanchez"/>
              <a:sym typeface="Sanchez"/>
            </a:endParaRPr>
          </a:p>
        </p:txBody>
      </p:sp>
      <p:sp>
        <p:nvSpPr>
          <p:cNvPr id="130" name="Google Shape;130;p7"/>
          <p:cNvSpPr txBox="1"/>
          <p:nvPr/>
        </p:nvSpPr>
        <p:spPr>
          <a:xfrm>
            <a:off x="1552575" y="3013915"/>
            <a:ext cx="14878050" cy="5318379"/>
          </a:xfrm>
          <a:prstGeom prst="rect">
            <a:avLst/>
          </a:prstGeom>
          <a:noFill/>
          <a:ln>
            <a:noFill/>
          </a:ln>
        </p:spPr>
        <p:txBody>
          <a:bodyPr spcFirstLastPara="1" wrap="square" lIns="0" tIns="0" rIns="0" bIns="0" anchor="t" anchorCtr="0">
            <a:spAutoFit/>
          </a:bodyPr>
          <a:lstStyle/>
          <a:p>
            <a:pPr marL="50800" marR="0" lvl="0" algn="l" rtl="0">
              <a:lnSpc>
                <a:spcPct val="90000"/>
              </a:lnSpc>
              <a:spcBef>
                <a:spcPts val="0"/>
              </a:spcBef>
              <a:spcAft>
                <a:spcPts val="0"/>
              </a:spcAft>
              <a:buClr>
                <a:schemeClr val="dk1"/>
              </a:buClr>
              <a:buSzPts val="2800"/>
            </a:pPr>
            <a:endPar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endParaRPr>
          </a:p>
          <a:p>
            <a:pPr marL="50800" marR="0" lvl="0" algn="l" rtl="0">
              <a:lnSpc>
                <a:spcPct val="90000"/>
              </a:lnSpc>
              <a:spcBef>
                <a:spcPts val="0"/>
              </a:spcBef>
              <a:spcAft>
                <a:spcPts val="0"/>
              </a:spcAft>
              <a:buClr>
                <a:schemeClr val="dk1"/>
              </a:buClr>
              <a:buSzPts val="2800"/>
            </a:pPr>
            <a:r>
              <a:rPr lang="en-US" sz="2400" b="1"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rPr>
              <a:t>Q: What would be the preferred solution for system integration challenges?</a:t>
            </a:r>
          </a:p>
          <a:p>
            <a:pPr marL="50800" marR="0" lvl="0" algn="l" rtl="0">
              <a:lnSpc>
                <a:spcPct val="90000"/>
              </a:lnSpc>
              <a:spcBef>
                <a:spcPts val="0"/>
              </a:spcBef>
              <a:spcAft>
                <a:spcPts val="0"/>
              </a:spcAft>
              <a:buClr>
                <a:schemeClr val="dk1"/>
              </a:buClr>
              <a:buSzPts val="2800"/>
            </a:pPr>
            <a:endPar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endParaRPr>
          </a:p>
          <a:p>
            <a:pPr marL="50800" marR="0" lvl="0" algn="l" rtl="0">
              <a:lnSpc>
                <a:spcPct val="90000"/>
              </a:lnSpc>
              <a:spcBef>
                <a:spcPts val="0"/>
              </a:spcBef>
              <a:spcAft>
                <a:spcPts val="0"/>
              </a:spcAft>
              <a:buClr>
                <a:schemeClr val="dk1"/>
              </a:buClr>
              <a:buSzPts val="2800"/>
            </a:pPr>
            <a:r>
              <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rPr>
              <a:t>A: The preferred solution would involve developing flexible APIs and protocols to ensure compatibility with various camera systems and databases. Additionally, providing comprehensive documentation and support for integration would be crucial to facilitate a smooth implementation process.</a:t>
            </a:r>
          </a:p>
          <a:p>
            <a:pPr marL="50800" marR="0" lvl="0" algn="l" rtl="0">
              <a:lnSpc>
                <a:spcPct val="90000"/>
              </a:lnSpc>
              <a:spcBef>
                <a:spcPts val="0"/>
              </a:spcBef>
              <a:spcAft>
                <a:spcPts val="0"/>
              </a:spcAft>
              <a:buClr>
                <a:schemeClr val="dk1"/>
              </a:buClr>
              <a:buSzPts val="2800"/>
            </a:pPr>
            <a:endPar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endParaRPr>
          </a:p>
          <a:p>
            <a:pPr marL="50800" marR="0" lvl="0" algn="l" rtl="0">
              <a:lnSpc>
                <a:spcPct val="90000"/>
              </a:lnSpc>
              <a:spcBef>
                <a:spcPts val="0"/>
              </a:spcBef>
              <a:spcAft>
                <a:spcPts val="0"/>
              </a:spcAft>
              <a:buClr>
                <a:schemeClr val="dk1"/>
              </a:buClr>
              <a:buSzPts val="2800"/>
            </a:pPr>
            <a:r>
              <a:rPr lang="en-US" sz="2400" b="1"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rPr>
              <a:t>Q: Are there considerations for potential inaccuracies in people counting?</a:t>
            </a:r>
          </a:p>
          <a:p>
            <a:pPr marL="50800" marR="0" lvl="0" algn="l" rtl="0">
              <a:lnSpc>
                <a:spcPct val="90000"/>
              </a:lnSpc>
              <a:spcBef>
                <a:spcPts val="0"/>
              </a:spcBef>
              <a:spcAft>
                <a:spcPts val="0"/>
              </a:spcAft>
              <a:buClr>
                <a:schemeClr val="dk1"/>
              </a:buClr>
              <a:buSzPts val="2800"/>
            </a:pPr>
            <a:endPar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endParaRPr>
          </a:p>
          <a:p>
            <a:pPr marL="50800" marR="0" lvl="0" algn="l" rtl="0">
              <a:lnSpc>
                <a:spcPct val="90000"/>
              </a:lnSpc>
              <a:spcBef>
                <a:spcPts val="0"/>
              </a:spcBef>
              <a:spcAft>
                <a:spcPts val="0"/>
              </a:spcAft>
              <a:buClr>
                <a:schemeClr val="dk1"/>
              </a:buClr>
              <a:buSzPts val="2800"/>
            </a:pPr>
            <a:r>
              <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rPr>
              <a:t>A: Yes, factors like varying lighting conditions and occlusions might lead to inaccuracies in people counting.</a:t>
            </a:r>
          </a:p>
          <a:p>
            <a:pPr marL="50800" marR="0" lvl="0" algn="l" rtl="0">
              <a:lnSpc>
                <a:spcPct val="90000"/>
              </a:lnSpc>
              <a:spcBef>
                <a:spcPts val="0"/>
              </a:spcBef>
              <a:spcAft>
                <a:spcPts val="0"/>
              </a:spcAft>
              <a:buClr>
                <a:schemeClr val="dk1"/>
              </a:buClr>
              <a:buSzPts val="2800"/>
            </a:pPr>
            <a:endParaRPr lang="en-US" sz="2400" b="1"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endParaRPr>
          </a:p>
          <a:p>
            <a:pPr marL="50800" marR="0" lvl="0" algn="l" rtl="0">
              <a:lnSpc>
                <a:spcPct val="90000"/>
              </a:lnSpc>
              <a:spcBef>
                <a:spcPts val="0"/>
              </a:spcBef>
              <a:spcAft>
                <a:spcPts val="0"/>
              </a:spcAft>
              <a:buClr>
                <a:schemeClr val="dk1"/>
              </a:buClr>
              <a:buSzPts val="2800"/>
            </a:pPr>
            <a:r>
              <a:rPr lang="en-US" sz="2400" b="1"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rPr>
              <a:t>Q: How would you address inaccuracies in people counting?</a:t>
            </a:r>
          </a:p>
          <a:p>
            <a:pPr marL="457200" marR="0" lvl="0" indent="-406400" algn="l" rtl="0">
              <a:lnSpc>
                <a:spcPct val="90000"/>
              </a:lnSpc>
              <a:spcBef>
                <a:spcPts val="0"/>
              </a:spcBef>
              <a:spcAft>
                <a:spcPts val="0"/>
              </a:spcAft>
              <a:buClr>
                <a:schemeClr val="dk1"/>
              </a:buClr>
              <a:buSzPts val="2800"/>
              <a:buFont typeface="Sanchez"/>
              <a:buChar char="●"/>
            </a:pPr>
            <a:endPar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endParaRPr>
          </a:p>
          <a:p>
            <a:pPr marL="50800" marR="0" lvl="0" algn="l" rtl="0">
              <a:lnSpc>
                <a:spcPct val="90000"/>
              </a:lnSpc>
              <a:spcBef>
                <a:spcPts val="0"/>
              </a:spcBef>
              <a:spcAft>
                <a:spcPts val="0"/>
              </a:spcAft>
              <a:buClr>
                <a:schemeClr val="dk1"/>
              </a:buClr>
              <a:buSzPts val="2800"/>
            </a:pPr>
            <a:r>
              <a:rPr lang="en-US"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Sanchez"/>
              </a:rPr>
              <a:t>A: TraffikTrak would incorporate advanced algorithms and machine learning models to enhance accuracy, accounting for different environmental conditions. Regular system calibration and updates would also be implemented to improve counting precision over time.</a:t>
            </a:r>
            <a:endParaRPr lang="en-US" sz="24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Sanchez"/>
            </a:endParaRPr>
          </a:p>
        </p:txBody>
      </p:sp>
      <p:cxnSp>
        <p:nvCxnSpPr>
          <p:cNvPr id="131" name="Google Shape;131;p7"/>
          <p:cNvCxnSpPr/>
          <p:nvPr/>
        </p:nvCxnSpPr>
        <p:spPr>
          <a:xfrm>
            <a:off x="17752909" y="243865"/>
            <a:ext cx="41700" cy="5540100"/>
          </a:xfrm>
          <a:prstGeom prst="straightConnector1">
            <a:avLst/>
          </a:prstGeom>
          <a:noFill/>
          <a:ln w="76200" cap="flat" cmpd="sng">
            <a:solidFill>
              <a:srgbClr val="FFFFFF"/>
            </a:solidFill>
            <a:prstDash val="solid"/>
            <a:round/>
            <a:headEnd type="none" w="sm" len="sm"/>
            <a:tailEnd type="none" w="sm" len="sm"/>
          </a:ln>
        </p:spPr>
      </p:cxnSp>
    </p:spTree>
    <p:extLst>
      <p:ext uri="{BB962C8B-B14F-4D97-AF65-F5344CB8AC3E}">
        <p14:creationId xmlns:p14="http://schemas.microsoft.com/office/powerpoint/2010/main" val="335981943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920</Words>
  <Application>Microsoft Office PowerPoint</Application>
  <PresentationFormat>Custom</PresentationFormat>
  <Paragraphs>94</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Sanchez</vt:lpstr>
      <vt:lpstr>Corbel</vt:lpstr>
      <vt:lpstr>Arial</vt:lpstr>
      <vt:lpstr>Noto Sans</vt:lpstr>
      <vt:lpstr>Wingdings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Kalparatna Mahajan</cp:lastModifiedBy>
  <cp:revision>12</cp:revision>
  <dcterms:created xsi:type="dcterms:W3CDTF">2006-08-16T00:00:00Z</dcterms:created>
  <dcterms:modified xsi:type="dcterms:W3CDTF">2024-02-09T16:57:18Z</dcterms:modified>
</cp:coreProperties>
</file>