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5"/>
  </p:notesMasterIdLst>
  <p:handoutMasterIdLst>
    <p:handoutMasterId r:id="rId16"/>
  </p:handoutMasterIdLst>
  <p:sldIdLst>
    <p:sldId id="257" r:id="rId5"/>
    <p:sldId id="264" r:id="rId6"/>
    <p:sldId id="256" r:id="rId7"/>
    <p:sldId id="258" r:id="rId8"/>
    <p:sldId id="259" r:id="rId9"/>
    <p:sldId id="260" r:id="rId10"/>
    <p:sldId id="261" r:id="rId11"/>
    <p:sldId id="262" r:id="rId12"/>
    <p:sldId id="26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ames\Downloads\HR%20Data%20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Male</a:t>
            </a:r>
            <a:r>
              <a:rPr lang="en-US" baseline="0"/>
              <a:t> to Female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Sheet1!$E$3:$E$4</c:f>
              <c:strCache>
                <c:ptCount val="2"/>
                <c:pt idx="0">
                  <c:v>Male</c:v>
                </c:pt>
                <c:pt idx="1">
                  <c:v>Female</c:v>
                </c:pt>
              </c:strCache>
            </c:strRef>
          </c:cat>
          <c:val>
            <c:numRef>
              <c:f>Sheet1!$F$3:$F$4</c:f>
              <c:numCache>
                <c:formatCode>General</c:formatCode>
                <c:ptCount val="2"/>
                <c:pt idx="0">
                  <c:v>882</c:v>
                </c:pt>
                <c:pt idx="1">
                  <c:v>588</c:v>
                </c:pt>
              </c:numCache>
            </c:numRef>
          </c:val>
          <c:extLst>
            <c:ext xmlns:c16="http://schemas.microsoft.com/office/drawing/2014/chart" uri="{C3380CC4-5D6E-409C-BE32-E72D297353CC}">
              <c16:uniqueId val="{00000000-4E60-42A1-8D36-D0CEA45C4D2C}"/>
            </c:ext>
          </c:extLst>
        </c:ser>
        <c:dLbls>
          <c:dLblPos val="ctr"/>
          <c:showLegendKey val="0"/>
          <c:showVal val="1"/>
          <c:showCatName val="0"/>
          <c:showSerName val="0"/>
          <c:showPercent val="0"/>
          <c:showBubbleSize val="0"/>
        </c:dLbls>
        <c:gapWidth val="150"/>
        <c:overlap val="100"/>
        <c:axId val="389304544"/>
        <c:axId val="389304904"/>
      </c:barChart>
      <c:catAx>
        <c:axId val="389304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304904"/>
        <c:crosses val="autoZero"/>
        <c:auto val="1"/>
        <c:lblAlgn val="ctr"/>
        <c:lblOffset val="100"/>
        <c:noMultiLvlLbl val="0"/>
      </c:catAx>
      <c:valAx>
        <c:axId val="389304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304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a:glow rad="63500">
        <a:schemeClr val="accent1">
          <a:satMod val="175000"/>
          <a:alpha val="40000"/>
        </a:schemeClr>
      </a:glow>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9072746226995246E-2"/>
          <c:y val="0.11865526126615533"/>
          <c:w val="0.89158236171587102"/>
          <c:h val="0.70178986784364861"/>
        </c:manualLayout>
      </c:layout>
      <c:barChart>
        <c:barDir val="col"/>
        <c:grouping val="clustered"/>
        <c:varyColors val="0"/>
        <c:ser>
          <c:idx val="0"/>
          <c:order val="0"/>
          <c:tx>
            <c:strRef>
              <c:f>Sheet2!$B$4</c:f>
              <c:strCache>
                <c:ptCount val="1"/>
                <c:pt idx="0">
                  <c:v>Gender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Sheet2!$C$4:$H$4</c:f>
              <c:numCache>
                <c:formatCode>General</c:formatCode>
                <c:ptCount val="6"/>
                <c:pt idx="0">
                  <c:v>0</c:v>
                </c:pt>
                <c:pt idx="1">
                  <c:v>0</c:v>
                </c:pt>
                <c:pt idx="2">
                  <c:v>0</c:v>
                </c:pt>
                <c:pt idx="3">
                  <c:v>0</c:v>
                </c:pt>
              </c:numCache>
            </c:numRef>
          </c:val>
          <c:extLst>
            <c:ext xmlns:c16="http://schemas.microsoft.com/office/drawing/2014/chart" uri="{C3380CC4-5D6E-409C-BE32-E72D297353CC}">
              <c16:uniqueId val="{00000000-1DC4-4585-A29C-488C28D35DB8}"/>
            </c:ext>
          </c:extLst>
        </c:ser>
        <c:ser>
          <c:idx val="1"/>
          <c:order val="1"/>
          <c:tx>
            <c:strRef>
              <c:f>Sheet2!$B$5</c:f>
              <c:strCache>
                <c:ptCount val="1"/>
                <c:pt idx="0">
                  <c:v>Male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Sheet2!$C$5:$H$5</c:f>
              <c:numCache>
                <c:formatCode>General</c:formatCode>
                <c:ptCount val="6"/>
                <c:pt idx="0">
                  <c:v>882</c:v>
                </c:pt>
                <c:pt idx="1">
                  <c:v>0</c:v>
                </c:pt>
                <c:pt idx="2">
                  <c:v>6380.5078999999996</c:v>
                </c:pt>
              </c:numCache>
            </c:numRef>
          </c:val>
          <c:extLst>
            <c:ext xmlns:c16="http://schemas.microsoft.com/office/drawing/2014/chart" uri="{C3380CC4-5D6E-409C-BE32-E72D297353CC}">
              <c16:uniqueId val="{00000001-1DC4-4585-A29C-488C28D35DB8}"/>
            </c:ext>
          </c:extLst>
        </c:ser>
        <c:ser>
          <c:idx val="2"/>
          <c:order val="2"/>
          <c:tx>
            <c:strRef>
              <c:f>Sheet2!$B$6</c:f>
              <c:strCache>
                <c:ptCount val="1"/>
                <c:pt idx="0">
                  <c:v>Female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Sheet2!$C$6:$H$6</c:f>
              <c:numCache>
                <c:formatCode>General</c:formatCode>
                <c:ptCount val="6"/>
                <c:pt idx="0">
                  <c:v>0</c:v>
                </c:pt>
                <c:pt idx="1">
                  <c:v>588</c:v>
                </c:pt>
                <c:pt idx="3">
                  <c:v>6686.5663000000004</c:v>
                </c:pt>
              </c:numCache>
            </c:numRef>
          </c:val>
          <c:extLst>
            <c:ext xmlns:c16="http://schemas.microsoft.com/office/drawing/2014/chart" uri="{C3380CC4-5D6E-409C-BE32-E72D297353CC}">
              <c16:uniqueId val="{00000002-1DC4-4585-A29C-488C28D35DB8}"/>
            </c:ext>
          </c:extLst>
        </c:ser>
        <c:dLbls>
          <c:dLblPos val="outEnd"/>
          <c:showLegendKey val="0"/>
          <c:showVal val="1"/>
          <c:showCatName val="0"/>
          <c:showSerName val="0"/>
          <c:showPercent val="0"/>
          <c:showBubbleSize val="0"/>
        </c:dLbls>
        <c:gapWidth val="219"/>
        <c:overlap val="-27"/>
        <c:axId val="503831280"/>
        <c:axId val="503829480"/>
      </c:barChart>
      <c:catAx>
        <c:axId val="5038312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829480"/>
        <c:crosses val="autoZero"/>
        <c:auto val="1"/>
        <c:lblAlgn val="ctr"/>
        <c:lblOffset val="100"/>
        <c:noMultiLvlLbl val="0"/>
      </c:catAx>
      <c:valAx>
        <c:axId val="503829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8312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glow rad="63500">
        <a:schemeClr val="accent6">
          <a:satMod val="175000"/>
          <a:alpha val="40000"/>
        </a:schemeClr>
      </a:glow>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Sheet1!$D$3</c:f>
              <c:strCache>
                <c:ptCount val="1"/>
                <c:pt idx="0">
                  <c:v>Employee 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Sheet1!$A$4:$C$9</c:f>
              <c:multiLvlStrCache>
                <c:ptCount val="6"/>
                <c:lvl>
                  <c:pt idx="0">
                    <c:v>Male</c:v>
                  </c:pt>
                  <c:pt idx="1">
                    <c:v>Female</c:v>
                  </c:pt>
                  <c:pt idx="2">
                    <c:v>Male</c:v>
                  </c:pt>
                  <c:pt idx="3">
                    <c:v>Female</c:v>
                  </c:pt>
                  <c:pt idx="4">
                    <c:v>Male</c:v>
                  </c:pt>
                  <c:pt idx="5">
                    <c:v>Female</c:v>
                  </c:pt>
                </c:lvl>
                <c:lvl>
                  <c:pt idx="0">
                    <c:v>R&amp;D</c:v>
                  </c:pt>
                  <c:pt idx="1">
                    <c:v>R&amp;D</c:v>
                  </c:pt>
                  <c:pt idx="2">
                    <c:v>Sales</c:v>
                  </c:pt>
                  <c:pt idx="3">
                    <c:v>Sales</c:v>
                  </c:pt>
                  <c:pt idx="4">
                    <c:v>HR</c:v>
                  </c:pt>
                  <c:pt idx="5">
                    <c:v>HR</c:v>
                  </c:pt>
                </c:lvl>
              </c:multiLvlStrCache>
            </c:multiLvlStrRef>
          </c:cat>
          <c:val>
            <c:numRef>
              <c:f>Sheet1!$D$4:$D$9</c:f>
              <c:numCache>
                <c:formatCode>General</c:formatCode>
                <c:ptCount val="6"/>
                <c:pt idx="0">
                  <c:v>582</c:v>
                </c:pt>
                <c:pt idx="1">
                  <c:v>379</c:v>
                </c:pt>
                <c:pt idx="2">
                  <c:v>257</c:v>
                </c:pt>
                <c:pt idx="3">
                  <c:v>189</c:v>
                </c:pt>
                <c:pt idx="4">
                  <c:v>43</c:v>
                </c:pt>
                <c:pt idx="5">
                  <c:v>20</c:v>
                </c:pt>
              </c:numCache>
            </c:numRef>
          </c:val>
          <c:extLst>
            <c:ext xmlns:c16="http://schemas.microsoft.com/office/drawing/2014/chart" uri="{C3380CC4-5D6E-409C-BE32-E72D297353CC}">
              <c16:uniqueId val="{00000000-43B5-472F-AF40-F5B1A59E837F}"/>
            </c:ext>
          </c:extLst>
        </c:ser>
        <c:dLbls>
          <c:dLblPos val="outEnd"/>
          <c:showLegendKey val="0"/>
          <c:showVal val="1"/>
          <c:showCatName val="0"/>
          <c:showSerName val="0"/>
          <c:showPercent val="0"/>
          <c:showBubbleSize val="0"/>
        </c:dLbls>
        <c:gapWidth val="100"/>
        <c:overlap val="-24"/>
        <c:axId val="369551568"/>
        <c:axId val="369552288"/>
        <c:extLst>
          <c:ext xmlns:c15="http://schemas.microsoft.com/office/drawing/2012/chart" uri="{02D57815-91ED-43cb-92C2-25804820EDAC}">
            <c15:filteredBarSeries>
              <c15:ser>
                <c:idx val="1"/>
                <c:order val="1"/>
                <c:tx>
                  <c:strRef>
                    <c:extLst>
                      <c:ext uri="{02D57815-91ED-43cb-92C2-25804820EDAC}">
                        <c15:formulaRef>
                          <c15:sqref>Sheet1!$E$3</c15:sqref>
                        </c15:formulaRef>
                      </c:ext>
                    </c:extLst>
                    <c:strCache>
                      <c:ptCount val="1"/>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extLst>
                      <c:ext uri="{02D57815-91ED-43cb-92C2-25804820EDAC}">
                        <c15:formulaRef>
                          <c15:sqref>Sheet1!$A$4:$C$9</c15:sqref>
                        </c15:formulaRef>
                      </c:ext>
                    </c:extLst>
                    <c:multiLvlStrCache>
                      <c:ptCount val="6"/>
                      <c:lvl>
                        <c:pt idx="0">
                          <c:v>Male</c:v>
                        </c:pt>
                        <c:pt idx="1">
                          <c:v>Female</c:v>
                        </c:pt>
                        <c:pt idx="2">
                          <c:v>Male</c:v>
                        </c:pt>
                        <c:pt idx="3">
                          <c:v>Female</c:v>
                        </c:pt>
                        <c:pt idx="4">
                          <c:v>Male</c:v>
                        </c:pt>
                        <c:pt idx="5">
                          <c:v>Female</c:v>
                        </c:pt>
                      </c:lvl>
                      <c:lvl>
                        <c:pt idx="0">
                          <c:v>R&amp;D</c:v>
                        </c:pt>
                        <c:pt idx="1">
                          <c:v>R&amp;D</c:v>
                        </c:pt>
                        <c:pt idx="2">
                          <c:v>Sales</c:v>
                        </c:pt>
                        <c:pt idx="3">
                          <c:v>Sales</c:v>
                        </c:pt>
                        <c:pt idx="4">
                          <c:v>HR</c:v>
                        </c:pt>
                        <c:pt idx="5">
                          <c:v>HR</c:v>
                        </c:pt>
                      </c:lvl>
                    </c:multiLvlStrCache>
                  </c:multiLvlStrRef>
                </c:cat>
                <c:val>
                  <c:numRef>
                    <c:extLst>
                      <c:ext uri="{02D57815-91ED-43cb-92C2-25804820EDAC}">
                        <c15:formulaRef>
                          <c15:sqref>Sheet1!$E$4:$E$9</c15:sqref>
                        </c15:formulaRef>
                      </c:ext>
                    </c:extLst>
                    <c:numCache>
                      <c:formatCode>General</c:formatCode>
                      <c:ptCount val="6"/>
                    </c:numCache>
                  </c:numRef>
                </c:val>
                <c:extLst>
                  <c:ext xmlns:c16="http://schemas.microsoft.com/office/drawing/2014/chart" uri="{C3380CC4-5D6E-409C-BE32-E72D297353CC}">
                    <c16:uniqueId val="{00000001-43B5-472F-AF40-F5B1A59E837F}"/>
                  </c:ext>
                </c:extLst>
              </c15:ser>
            </c15:filteredBarSeries>
          </c:ext>
        </c:extLst>
      </c:barChart>
      <c:catAx>
        <c:axId val="36955156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552288"/>
        <c:crosses val="autoZero"/>
        <c:auto val="1"/>
        <c:lblAlgn val="ctr"/>
        <c:lblOffset val="100"/>
        <c:noMultiLvlLbl val="0"/>
      </c:catAx>
      <c:valAx>
        <c:axId val="369552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551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 4 Data.csv]Question 4 Data!PivotTable42</c:name>
    <c:fmtId val="16"/>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1"/>
          <c:showCatName val="0"/>
          <c:showSerName val="0"/>
          <c:showPercent val="0"/>
          <c:showBubbleSize val="0"/>
          <c:extLst>
            <c:ext xmlns:c15="http://schemas.microsoft.com/office/drawing/2012/chart" uri="{CE6537A1-D6FC-4f65-9D91-7224C49458BB}"/>
          </c:extLst>
        </c:dLbl>
      </c:pivotFmt>
      <c:pivotFmt>
        <c:idx val="8"/>
        <c:dLbl>
          <c:idx val="0"/>
          <c:showLegendKey val="0"/>
          <c:showVal val="1"/>
          <c:showCatName val="0"/>
          <c:showSerName val="0"/>
          <c:showPercent val="0"/>
          <c:showBubbleSize val="0"/>
          <c:extLst>
            <c:ext xmlns:c15="http://schemas.microsoft.com/office/drawing/2012/chart" uri="{CE6537A1-D6FC-4f65-9D91-7224C49458BB}"/>
          </c:extLst>
        </c:dLbl>
      </c:pivotFmt>
      <c:pivotFmt>
        <c:idx val="9"/>
        <c:dLbl>
          <c:idx val="0"/>
          <c:showLegendKey val="0"/>
          <c:showVal val="1"/>
          <c:showCatName val="0"/>
          <c:showSerName val="0"/>
          <c:showPercent val="0"/>
          <c:showBubbleSize val="0"/>
          <c:extLst>
            <c:ext xmlns:c15="http://schemas.microsoft.com/office/drawing/2012/chart" uri="{CE6537A1-D6FC-4f65-9D91-7224C49458BB}"/>
          </c:extLst>
        </c:dLbl>
      </c:pivotFmt>
      <c:pivotFmt>
        <c:idx val="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
        <c:dLbl>
          <c:idx val="0"/>
          <c:showLegendKey val="0"/>
          <c:showVal val="1"/>
          <c:showCatName val="0"/>
          <c:showSerName val="0"/>
          <c:showPercent val="0"/>
          <c:showBubbleSize val="0"/>
          <c:extLst>
            <c:ext xmlns:c15="http://schemas.microsoft.com/office/drawing/2012/chart" uri="{CE6537A1-D6FC-4f65-9D91-7224C49458BB}"/>
          </c:extLst>
        </c:dLbl>
      </c:pivotFmt>
      <c:pivotFmt>
        <c:idx val="18"/>
        <c:dLbl>
          <c:idx val="0"/>
          <c:showLegendKey val="0"/>
          <c:showVal val="1"/>
          <c:showCatName val="0"/>
          <c:showSerName val="0"/>
          <c:showPercent val="0"/>
          <c:showBubbleSize val="0"/>
          <c:extLst>
            <c:ext xmlns:c15="http://schemas.microsoft.com/office/drawing/2012/chart" uri="{CE6537A1-D6FC-4f65-9D91-7224C49458BB}"/>
          </c:extLst>
        </c:dLbl>
      </c:pivotFmt>
      <c:pivotFmt>
        <c:idx val="19"/>
        <c:dLbl>
          <c:idx val="0"/>
          <c:showLegendKey val="0"/>
          <c:showVal val="1"/>
          <c:showCatName val="0"/>
          <c:showSerName val="0"/>
          <c:showPercent val="0"/>
          <c:showBubbleSize val="0"/>
          <c:extLst>
            <c:ext xmlns:c15="http://schemas.microsoft.com/office/drawing/2012/chart" uri="{CE6537A1-D6FC-4f65-9D91-7224C49458BB}"/>
          </c:extLst>
        </c:dLbl>
      </c:pivotFmt>
      <c:pivotFmt>
        <c:idx val="20"/>
        <c:dLbl>
          <c:idx val="0"/>
          <c:showLegendKey val="0"/>
          <c:showVal val="1"/>
          <c:showCatName val="0"/>
          <c:showSerName val="0"/>
          <c:showPercent val="0"/>
          <c:showBubbleSize val="0"/>
          <c:extLst>
            <c:ext xmlns:c15="http://schemas.microsoft.com/office/drawing/2012/chart" uri="{CE6537A1-D6FC-4f65-9D91-7224C49458BB}"/>
          </c:extLst>
        </c:dLbl>
      </c:pivotFmt>
      <c:pivotFmt>
        <c:idx val="21"/>
        <c:dLbl>
          <c:idx val="0"/>
          <c:showLegendKey val="0"/>
          <c:showVal val="1"/>
          <c:showCatName val="0"/>
          <c:showSerName val="0"/>
          <c:showPercent val="0"/>
          <c:showBubbleSize val="0"/>
          <c:extLst>
            <c:ext xmlns:c15="http://schemas.microsoft.com/office/drawing/2012/chart" uri="{CE6537A1-D6FC-4f65-9D91-7224C49458BB}"/>
          </c:extLst>
        </c:dLbl>
      </c:pivotFmt>
      <c:pivotFmt>
        <c:idx val="22"/>
        <c:dLbl>
          <c:idx val="0"/>
          <c:showLegendKey val="0"/>
          <c:showVal val="1"/>
          <c:showCatName val="0"/>
          <c:showSerName val="0"/>
          <c:showPercent val="0"/>
          <c:showBubbleSize val="0"/>
          <c:extLst>
            <c:ext xmlns:c15="http://schemas.microsoft.com/office/drawing/2012/chart" uri="{CE6537A1-D6FC-4f65-9D91-7224C49458BB}"/>
          </c:extLst>
        </c:dLbl>
      </c:pivotFmt>
      <c:pivotFmt>
        <c:idx val="23"/>
        <c:dLbl>
          <c:idx val="0"/>
          <c:showLegendKey val="0"/>
          <c:showVal val="1"/>
          <c:showCatName val="0"/>
          <c:showSerName val="0"/>
          <c:showPercent val="0"/>
          <c:showBubbleSize val="0"/>
          <c:extLst>
            <c:ext xmlns:c15="http://schemas.microsoft.com/office/drawing/2012/chart" uri="{CE6537A1-D6FC-4f65-9D91-7224C49458BB}"/>
          </c:extLst>
        </c:dLbl>
      </c:pivotFmt>
      <c:pivotFmt>
        <c:idx val="24"/>
        <c:dLbl>
          <c:idx val="0"/>
          <c:showLegendKey val="0"/>
          <c:showVal val="1"/>
          <c:showCatName val="0"/>
          <c:showSerName val="0"/>
          <c:showPercent val="0"/>
          <c:showBubbleSize val="0"/>
          <c:extLst>
            <c:ext xmlns:c15="http://schemas.microsoft.com/office/drawing/2012/chart" uri="{CE6537A1-D6FC-4f65-9D91-7224C49458BB}"/>
          </c:extLst>
        </c:dLbl>
      </c:pivotFmt>
      <c:pivotFmt>
        <c:idx val="25"/>
        <c:dLbl>
          <c:idx val="0"/>
          <c:showLegendKey val="0"/>
          <c:showVal val="1"/>
          <c:showCatName val="0"/>
          <c:showSerName val="0"/>
          <c:showPercent val="0"/>
          <c:showBubbleSize val="0"/>
          <c:extLst>
            <c:ext xmlns:c15="http://schemas.microsoft.com/office/drawing/2012/chart" uri="{CE6537A1-D6FC-4f65-9D91-7224C49458BB}"/>
          </c:extLst>
        </c:dLbl>
      </c:pivotFmt>
      <c:pivotFmt>
        <c:idx val="26"/>
        <c:dLbl>
          <c:idx val="0"/>
          <c:showLegendKey val="0"/>
          <c:showVal val="1"/>
          <c:showCatName val="0"/>
          <c:showSerName val="0"/>
          <c:showPercent val="0"/>
          <c:showBubbleSize val="0"/>
          <c:extLst>
            <c:ext xmlns:c15="http://schemas.microsoft.com/office/drawing/2012/chart" uri="{CE6537A1-D6FC-4f65-9D91-7224C49458BB}"/>
          </c:extLst>
        </c:dLbl>
      </c:pivotFmt>
      <c:pivotFmt>
        <c:idx val="27"/>
        <c:dLbl>
          <c:idx val="0"/>
          <c:showLegendKey val="0"/>
          <c:showVal val="1"/>
          <c:showCatName val="0"/>
          <c:showSerName val="0"/>
          <c:showPercent val="0"/>
          <c:showBubbleSize val="0"/>
          <c:extLst>
            <c:ext xmlns:c15="http://schemas.microsoft.com/office/drawing/2012/chart" uri="{CE6537A1-D6FC-4f65-9D91-7224C49458BB}"/>
          </c:extLst>
        </c:dLbl>
      </c:pivotFmt>
      <c:pivotFmt>
        <c:idx val="28"/>
        <c:dLbl>
          <c:idx val="0"/>
          <c:showLegendKey val="0"/>
          <c:showVal val="1"/>
          <c:showCatName val="0"/>
          <c:showSerName val="0"/>
          <c:showPercent val="0"/>
          <c:showBubbleSize val="0"/>
          <c:extLst>
            <c:ext xmlns:c15="http://schemas.microsoft.com/office/drawing/2012/chart" uri="{CE6537A1-D6FC-4f65-9D91-7224C49458BB}"/>
          </c:extLst>
        </c:dLbl>
      </c:pivotFmt>
      <c:pivotFmt>
        <c:idx val="29"/>
        <c:dLbl>
          <c:idx val="0"/>
          <c:showLegendKey val="0"/>
          <c:showVal val="1"/>
          <c:showCatName val="0"/>
          <c:showSerName val="0"/>
          <c:showPercent val="0"/>
          <c:showBubbleSize val="0"/>
          <c:extLst>
            <c:ext xmlns:c15="http://schemas.microsoft.com/office/drawing/2012/chart" uri="{CE6537A1-D6FC-4f65-9D91-7224C49458BB}"/>
          </c:extLst>
        </c:dLbl>
      </c:pivotFmt>
      <c:pivotFmt>
        <c:idx val="30"/>
        <c:dLbl>
          <c:idx val="0"/>
          <c:showLegendKey val="0"/>
          <c:showVal val="1"/>
          <c:showCatName val="0"/>
          <c:showSerName val="0"/>
          <c:showPercent val="0"/>
          <c:showBubbleSize val="0"/>
          <c:extLst>
            <c:ext xmlns:c15="http://schemas.microsoft.com/office/drawing/2012/chart" uri="{CE6537A1-D6FC-4f65-9D91-7224C49458BB}"/>
          </c:extLst>
        </c:dLbl>
      </c:pivotFmt>
      <c:pivotFmt>
        <c:idx val="31"/>
        <c:dLbl>
          <c:idx val="0"/>
          <c:showLegendKey val="0"/>
          <c:showVal val="1"/>
          <c:showCatName val="0"/>
          <c:showSerName val="0"/>
          <c:showPercent val="0"/>
          <c:showBubbleSize val="0"/>
          <c:extLst>
            <c:ext xmlns:c15="http://schemas.microsoft.com/office/drawing/2012/chart" uri="{CE6537A1-D6FC-4f65-9D91-7224C49458BB}"/>
          </c:extLst>
        </c:dLbl>
      </c:pivotFmt>
      <c:pivotFmt>
        <c:idx val="32"/>
        <c:dLbl>
          <c:idx val="0"/>
          <c:showLegendKey val="0"/>
          <c:showVal val="1"/>
          <c:showCatName val="0"/>
          <c:showSerName val="0"/>
          <c:showPercent val="0"/>
          <c:showBubbleSize val="0"/>
          <c:extLst>
            <c:ext xmlns:c15="http://schemas.microsoft.com/office/drawing/2012/chart" uri="{CE6537A1-D6FC-4f65-9D91-7224C49458BB}"/>
          </c:extLst>
        </c:dLbl>
      </c:pivotFmt>
      <c:pivotFmt>
        <c:idx val="33"/>
        <c:dLbl>
          <c:idx val="0"/>
          <c:showLegendKey val="0"/>
          <c:showVal val="1"/>
          <c:showCatName val="0"/>
          <c:showSerName val="0"/>
          <c:showPercent val="0"/>
          <c:showBubbleSize val="0"/>
          <c:extLst>
            <c:ext xmlns:c15="http://schemas.microsoft.com/office/drawing/2012/chart" uri="{CE6537A1-D6FC-4f65-9D91-7224C49458BB}"/>
          </c:extLst>
        </c:dLbl>
      </c:pivotFmt>
      <c:pivotFmt>
        <c:idx val="34"/>
        <c:dLbl>
          <c:idx val="0"/>
          <c:showLegendKey val="0"/>
          <c:showVal val="1"/>
          <c:showCatName val="0"/>
          <c:showSerName val="0"/>
          <c:showPercent val="0"/>
          <c:showBubbleSize val="0"/>
          <c:extLst>
            <c:ext xmlns:c15="http://schemas.microsoft.com/office/drawing/2012/chart" uri="{CE6537A1-D6FC-4f65-9D91-7224C49458BB}"/>
          </c:extLst>
        </c:dLbl>
      </c:pivotFmt>
      <c:pivotFmt>
        <c:idx val="35"/>
        <c:dLbl>
          <c:idx val="0"/>
          <c:showLegendKey val="0"/>
          <c:showVal val="1"/>
          <c:showCatName val="0"/>
          <c:showSerName val="0"/>
          <c:showPercent val="0"/>
          <c:showBubbleSize val="0"/>
          <c:extLst>
            <c:ext xmlns:c15="http://schemas.microsoft.com/office/drawing/2012/chart" uri="{CE6537A1-D6FC-4f65-9D91-7224C49458BB}"/>
          </c:extLst>
        </c:dLbl>
      </c:pivotFmt>
      <c:pivotFmt>
        <c:idx val="36"/>
        <c:dLbl>
          <c:idx val="0"/>
          <c:showLegendKey val="0"/>
          <c:showVal val="1"/>
          <c:showCatName val="0"/>
          <c:showSerName val="0"/>
          <c:showPercent val="0"/>
          <c:showBubbleSize val="0"/>
          <c:extLst>
            <c:ext xmlns:c15="http://schemas.microsoft.com/office/drawing/2012/chart" uri="{CE6537A1-D6FC-4f65-9D91-7224C49458BB}"/>
          </c:extLst>
        </c:dLbl>
      </c:pivotFmt>
      <c:pivotFmt>
        <c:idx val="37"/>
        <c:dLbl>
          <c:idx val="0"/>
          <c:showLegendKey val="0"/>
          <c:showVal val="1"/>
          <c:showCatName val="0"/>
          <c:showSerName val="0"/>
          <c:showPercent val="0"/>
          <c:showBubbleSize val="0"/>
          <c:extLst>
            <c:ext xmlns:c15="http://schemas.microsoft.com/office/drawing/2012/chart" uri="{CE6537A1-D6FC-4f65-9D91-7224C49458BB}"/>
          </c:extLst>
        </c:dLbl>
      </c:pivotFmt>
      <c:pivotFmt>
        <c:idx val="38"/>
        <c:dLbl>
          <c:idx val="0"/>
          <c:showLegendKey val="0"/>
          <c:showVal val="1"/>
          <c:showCatName val="0"/>
          <c:showSerName val="0"/>
          <c:showPercent val="0"/>
          <c:showBubbleSize val="0"/>
          <c:extLst>
            <c:ext xmlns:c15="http://schemas.microsoft.com/office/drawing/2012/chart" uri="{CE6537A1-D6FC-4f65-9D91-7224C49458BB}"/>
          </c:extLst>
        </c:dLbl>
      </c:pivotFmt>
      <c:pivotFmt>
        <c:idx val="39"/>
        <c:dLbl>
          <c:idx val="0"/>
          <c:showLegendKey val="0"/>
          <c:showVal val="1"/>
          <c:showCatName val="0"/>
          <c:showSerName val="0"/>
          <c:showPercent val="0"/>
          <c:showBubbleSize val="0"/>
          <c:extLst>
            <c:ext xmlns:c15="http://schemas.microsoft.com/office/drawing/2012/chart" uri="{CE6537A1-D6FC-4f65-9D91-7224C49458BB}"/>
          </c:extLst>
        </c:dLbl>
      </c:pivotFmt>
      <c:pivotFmt>
        <c:idx val="40"/>
        <c:dLbl>
          <c:idx val="0"/>
          <c:showLegendKey val="0"/>
          <c:showVal val="1"/>
          <c:showCatName val="0"/>
          <c:showSerName val="0"/>
          <c:showPercent val="0"/>
          <c:showBubbleSize val="0"/>
          <c:extLst>
            <c:ext xmlns:c15="http://schemas.microsoft.com/office/drawing/2012/chart" uri="{CE6537A1-D6FC-4f65-9D91-7224C49458BB}"/>
          </c:extLst>
        </c:dLbl>
      </c:pivotFmt>
      <c:pivotFmt>
        <c:idx val="41"/>
        <c:dLbl>
          <c:idx val="0"/>
          <c:showLegendKey val="0"/>
          <c:showVal val="1"/>
          <c:showCatName val="0"/>
          <c:showSerName val="0"/>
          <c:showPercent val="0"/>
          <c:showBubbleSize val="0"/>
          <c:extLst>
            <c:ext xmlns:c15="http://schemas.microsoft.com/office/drawing/2012/chart" uri="{CE6537A1-D6FC-4f65-9D91-7224C49458BB}"/>
          </c:extLst>
        </c:dLbl>
      </c:pivotFmt>
      <c:pivotFmt>
        <c:idx val="42"/>
        <c:dLbl>
          <c:idx val="0"/>
          <c:showLegendKey val="0"/>
          <c:showVal val="1"/>
          <c:showCatName val="0"/>
          <c:showSerName val="0"/>
          <c:showPercent val="0"/>
          <c:showBubbleSize val="0"/>
          <c:extLst>
            <c:ext xmlns:c15="http://schemas.microsoft.com/office/drawing/2012/chart" uri="{CE6537A1-D6FC-4f65-9D91-7224C49458BB}"/>
          </c:extLst>
        </c:dLbl>
      </c:pivotFmt>
      <c:pivotFmt>
        <c:idx val="43"/>
        <c:dLbl>
          <c:idx val="0"/>
          <c:showLegendKey val="0"/>
          <c:showVal val="1"/>
          <c:showCatName val="0"/>
          <c:showSerName val="0"/>
          <c:showPercent val="0"/>
          <c:showBubbleSize val="0"/>
          <c:extLst>
            <c:ext xmlns:c15="http://schemas.microsoft.com/office/drawing/2012/chart" uri="{CE6537A1-D6FC-4f65-9D91-7224C49458BB}"/>
          </c:extLst>
        </c:dLbl>
      </c:pivotFmt>
      <c:pivotFmt>
        <c:idx val="44"/>
        <c:dLbl>
          <c:idx val="0"/>
          <c:showLegendKey val="0"/>
          <c:showVal val="1"/>
          <c:showCatName val="0"/>
          <c:showSerName val="0"/>
          <c:showPercent val="0"/>
          <c:showBubbleSize val="0"/>
          <c:extLst>
            <c:ext xmlns:c15="http://schemas.microsoft.com/office/drawing/2012/chart" uri="{CE6537A1-D6FC-4f65-9D91-7224C49458BB}"/>
          </c:extLst>
        </c:dLbl>
      </c:pivotFmt>
      <c:pivotFmt>
        <c:idx val="45"/>
        <c:dLbl>
          <c:idx val="0"/>
          <c:showLegendKey val="0"/>
          <c:showVal val="1"/>
          <c:showCatName val="0"/>
          <c:showSerName val="0"/>
          <c:showPercent val="0"/>
          <c:showBubbleSize val="0"/>
          <c:extLst>
            <c:ext xmlns:c15="http://schemas.microsoft.com/office/drawing/2012/chart" uri="{CE6537A1-D6FC-4f65-9D91-7224C49458BB}"/>
          </c:extLst>
        </c:dLbl>
      </c:pivotFmt>
      <c:pivotFmt>
        <c:idx val="46"/>
        <c:dLbl>
          <c:idx val="0"/>
          <c:showLegendKey val="0"/>
          <c:showVal val="1"/>
          <c:showCatName val="0"/>
          <c:showSerName val="0"/>
          <c:showPercent val="0"/>
          <c:showBubbleSize val="0"/>
          <c:extLst>
            <c:ext xmlns:c15="http://schemas.microsoft.com/office/drawing/2012/chart" uri="{CE6537A1-D6FC-4f65-9D91-7224C49458BB}"/>
          </c:extLst>
        </c:dLbl>
      </c:pivotFmt>
      <c:pivotFmt>
        <c:idx val="47"/>
        <c:dLbl>
          <c:idx val="0"/>
          <c:showLegendKey val="0"/>
          <c:showVal val="1"/>
          <c:showCatName val="0"/>
          <c:showSerName val="0"/>
          <c:showPercent val="0"/>
          <c:showBubbleSize val="0"/>
          <c:extLst>
            <c:ext xmlns:c15="http://schemas.microsoft.com/office/drawing/2012/chart" uri="{CE6537A1-D6FC-4f65-9D91-7224C49458BB}"/>
          </c:extLst>
        </c:dLbl>
      </c:pivotFmt>
      <c:pivotFmt>
        <c:idx val="48"/>
        <c:dLbl>
          <c:idx val="0"/>
          <c:showLegendKey val="0"/>
          <c:showVal val="1"/>
          <c:showCatName val="0"/>
          <c:showSerName val="0"/>
          <c:showPercent val="0"/>
          <c:showBubbleSize val="0"/>
          <c:extLst>
            <c:ext xmlns:c15="http://schemas.microsoft.com/office/drawing/2012/chart" uri="{CE6537A1-D6FC-4f65-9D91-7224C49458BB}"/>
          </c:extLst>
        </c:dLbl>
      </c:pivotFmt>
      <c:pivotFmt>
        <c:idx val="49"/>
        <c:dLbl>
          <c:idx val="0"/>
          <c:showLegendKey val="0"/>
          <c:showVal val="1"/>
          <c:showCatName val="0"/>
          <c:showSerName val="0"/>
          <c:showPercent val="0"/>
          <c:showBubbleSize val="0"/>
          <c:extLst>
            <c:ext xmlns:c15="http://schemas.microsoft.com/office/drawing/2012/chart" uri="{CE6537A1-D6FC-4f65-9D91-7224C49458BB}"/>
          </c:extLst>
        </c:dLbl>
      </c:pivotFmt>
      <c:pivotFmt>
        <c:idx val="50"/>
        <c:dLbl>
          <c:idx val="0"/>
          <c:showLegendKey val="0"/>
          <c:showVal val="1"/>
          <c:showCatName val="0"/>
          <c:showSerName val="0"/>
          <c:showPercent val="0"/>
          <c:showBubbleSize val="0"/>
          <c:extLst>
            <c:ext xmlns:c15="http://schemas.microsoft.com/office/drawing/2012/chart" uri="{CE6537A1-D6FC-4f65-9D91-7224C49458BB}"/>
          </c:extLst>
        </c:dLbl>
      </c:pivotFmt>
      <c:pivotFmt>
        <c:idx val="51"/>
        <c:dLbl>
          <c:idx val="0"/>
          <c:showLegendKey val="0"/>
          <c:showVal val="1"/>
          <c:showCatName val="0"/>
          <c:showSerName val="0"/>
          <c:showPercent val="0"/>
          <c:showBubbleSize val="0"/>
          <c:extLst>
            <c:ext xmlns:c15="http://schemas.microsoft.com/office/drawing/2012/chart" uri="{CE6537A1-D6FC-4f65-9D91-7224C49458BB}"/>
          </c:extLst>
        </c:dLbl>
      </c:pivotFmt>
      <c:pivotFmt>
        <c:idx val="52"/>
        <c:dLbl>
          <c:idx val="0"/>
          <c:showLegendKey val="0"/>
          <c:showVal val="1"/>
          <c:showCatName val="0"/>
          <c:showSerName val="0"/>
          <c:showPercent val="0"/>
          <c:showBubbleSize val="0"/>
          <c:extLst>
            <c:ext xmlns:c15="http://schemas.microsoft.com/office/drawing/2012/chart" uri="{CE6537A1-D6FC-4f65-9D91-7224C49458BB}"/>
          </c:extLst>
        </c:dLbl>
      </c:pivotFmt>
      <c:pivotFmt>
        <c:idx val="53"/>
        <c:dLbl>
          <c:idx val="0"/>
          <c:showLegendKey val="0"/>
          <c:showVal val="1"/>
          <c:showCatName val="0"/>
          <c:showSerName val="0"/>
          <c:showPercent val="0"/>
          <c:showBubbleSize val="0"/>
          <c:extLst>
            <c:ext xmlns:c15="http://schemas.microsoft.com/office/drawing/2012/chart" uri="{CE6537A1-D6FC-4f65-9D91-7224C49458BB}"/>
          </c:extLst>
        </c:dLbl>
      </c:pivotFmt>
      <c:pivotFmt>
        <c:idx val="54"/>
        <c:dLbl>
          <c:idx val="0"/>
          <c:showLegendKey val="0"/>
          <c:showVal val="1"/>
          <c:showCatName val="0"/>
          <c:showSerName val="0"/>
          <c:showPercent val="0"/>
          <c:showBubbleSize val="0"/>
          <c:extLst>
            <c:ext xmlns:c15="http://schemas.microsoft.com/office/drawing/2012/chart" uri="{CE6537A1-D6FC-4f65-9D91-7224C49458BB}"/>
          </c:extLst>
        </c:dLbl>
      </c:pivotFmt>
      <c:pivotFmt>
        <c:idx val="55"/>
        <c:dLbl>
          <c:idx val="0"/>
          <c:showLegendKey val="0"/>
          <c:showVal val="1"/>
          <c:showCatName val="0"/>
          <c:showSerName val="0"/>
          <c:showPercent val="0"/>
          <c:showBubbleSize val="0"/>
          <c:extLst>
            <c:ext xmlns:c15="http://schemas.microsoft.com/office/drawing/2012/chart" uri="{CE6537A1-D6FC-4f65-9D91-7224C49458BB}"/>
          </c:extLst>
        </c:dLbl>
      </c:pivotFmt>
      <c:pivotFmt>
        <c:idx val="56"/>
        <c:dLbl>
          <c:idx val="0"/>
          <c:showLegendKey val="0"/>
          <c:showVal val="1"/>
          <c:showCatName val="0"/>
          <c:showSerName val="0"/>
          <c:showPercent val="0"/>
          <c:showBubbleSize val="0"/>
          <c:extLst>
            <c:ext xmlns:c15="http://schemas.microsoft.com/office/drawing/2012/chart" uri="{CE6537A1-D6FC-4f65-9D91-7224C49458BB}"/>
          </c:extLst>
        </c:dLbl>
      </c:pivotFmt>
      <c:pivotFmt>
        <c:idx val="57"/>
        <c:dLbl>
          <c:idx val="0"/>
          <c:showLegendKey val="0"/>
          <c:showVal val="1"/>
          <c:showCatName val="0"/>
          <c:showSerName val="0"/>
          <c:showPercent val="0"/>
          <c:showBubbleSize val="0"/>
          <c:extLst>
            <c:ext xmlns:c15="http://schemas.microsoft.com/office/drawing/2012/chart" uri="{CE6537A1-D6FC-4f65-9D91-7224C49458BB}"/>
          </c:extLst>
        </c:dLbl>
      </c:pivotFmt>
      <c:pivotFmt>
        <c:idx val="58"/>
        <c:dLbl>
          <c:idx val="0"/>
          <c:showLegendKey val="0"/>
          <c:showVal val="1"/>
          <c:showCatName val="0"/>
          <c:showSerName val="0"/>
          <c:showPercent val="0"/>
          <c:showBubbleSize val="0"/>
          <c:extLst>
            <c:ext xmlns:c15="http://schemas.microsoft.com/office/drawing/2012/chart" uri="{CE6537A1-D6FC-4f65-9D91-7224C49458BB}"/>
          </c:extLst>
        </c:dLbl>
      </c:pivotFmt>
      <c:pivotFmt>
        <c:idx val="59"/>
        <c:dLbl>
          <c:idx val="0"/>
          <c:showLegendKey val="0"/>
          <c:showVal val="1"/>
          <c:showCatName val="0"/>
          <c:showSerName val="0"/>
          <c:showPercent val="0"/>
          <c:showBubbleSize val="0"/>
          <c:extLst>
            <c:ext xmlns:c15="http://schemas.microsoft.com/office/drawing/2012/chart" uri="{CE6537A1-D6FC-4f65-9D91-7224C49458BB}"/>
          </c:extLst>
        </c:dLbl>
      </c:pivotFmt>
      <c:pivotFmt>
        <c:idx val="60"/>
        <c:dLbl>
          <c:idx val="0"/>
          <c:showLegendKey val="0"/>
          <c:showVal val="1"/>
          <c:showCatName val="0"/>
          <c:showSerName val="0"/>
          <c:showPercent val="0"/>
          <c:showBubbleSize val="0"/>
          <c:extLst>
            <c:ext xmlns:c15="http://schemas.microsoft.com/office/drawing/2012/chart" uri="{CE6537A1-D6FC-4f65-9D91-7224C49458BB}"/>
          </c:extLst>
        </c:dLbl>
      </c:pivotFmt>
      <c:pivotFmt>
        <c:idx val="61"/>
        <c:dLbl>
          <c:idx val="0"/>
          <c:showLegendKey val="0"/>
          <c:showVal val="1"/>
          <c:showCatName val="0"/>
          <c:showSerName val="0"/>
          <c:showPercent val="0"/>
          <c:showBubbleSize val="0"/>
          <c:extLst>
            <c:ext xmlns:c15="http://schemas.microsoft.com/office/drawing/2012/chart" uri="{CE6537A1-D6FC-4f65-9D91-7224C49458BB}"/>
          </c:extLst>
        </c:dLbl>
      </c:pivotFmt>
      <c:pivotFmt>
        <c:idx val="62"/>
        <c:dLbl>
          <c:idx val="0"/>
          <c:showLegendKey val="0"/>
          <c:showVal val="1"/>
          <c:showCatName val="0"/>
          <c:showSerName val="0"/>
          <c:showPercent val="0"/>
          <c:showBubbleSize val="0"/>
          <c:extLst>
            <c:ext xmlns:c15="http://schemas.microsoft.com/office/drawing/2012/chart" uri="{CE6537A1-D6FC-4f65-9D91-7224C49458BB}"/>
          </c:extLst>
        </c:dLbl>
      </c:pivotFmt>
      <c:pivotFmt>
        <c:idx val="63"/>
        <c:dLbl>
          <c:idx val="0"/>
          <c:showLegendKey val="0"/>
          <c:showVal val="1"/>
          <c:showCatName val="0"/>
          <c:showSerName val="0"/>
          <c:showPercent val="0"/>
          <c:showBubbleSize val="0"/>
          <c:extLst>
            <c:ext xmlns:c15="http://schemas.microsoft.com/office/drawing/2012/chart" uri="{CE6537A1-D6FC-4f65-9D91-7224C49458BB}"/>
          </c:extLst>
        </c:dLbl>
      </c:pivotFmt>
      <c:pivotFmt>
        <c:idx val="64"/>
        <c:dLbl>
          <c:idx val="0"/>
          <c:showLegendKey val="0"/>
          <c:showVal val="1"/>
          <c:showCatName val="0"/>
          <c:showSerName val="0"/>
          <c:showPercent val="0"/>
          <c:showBubbleSize val="0"/>
          <c:extLst>
            <c:ext xmlns:c15="http://schemas.microsoft.com/office/drawing/2012/chart" uri="{CE6537A1-D6FC-4f65-9D91-7224C49458BB}"/>
          </c:extLst>
        </c:dLbl>
      </c:pivotFmt>
      <c:pivotFmt>
        <c:idx val="65"/>
        <c:dLbl>
          <c:idx val="0"/>
          <c:showLegendKey val="0"/>
          <c:showVal val="1"/>
          <c:showCatName val="0"/>
          <c:showSerName val="0"/>
          <c:showPercent val="0"/>
          <c:showBubbleSize val="0"/>
          <c:extLst>
            <c:ext xmlns:c15="http://schemas.microsoft.com/office/drawing/2012/chart" uri="{CE6537A1-D6FC-4f65-9D91-7224C49458BB}"/>
          </c:extLst>
        </c:dLbl>
      </c:pivotFmt>
      <c:pivotFmt>
        <c:idx val="66"/>
        <c:dLbl>
          <c:idx val="0"/>
          <c:showLegendKey val="0"/>
          <c:showVal val="1"/>
          <c:showCatName val="0"/>
          <c:showSerName val="0"/>
          <c:showPercent val="0"/>
          <c:showBubbleSize val="0"/>
          <c:extLst>
            <c:ext xmlns:c15="http://schemas.microsoft.com/office/drawing/2012/chart" uri="{CE6537A1-D6FC-4f65-9D91-7224C49458BB}"/>
          </c:extLst>
        </c:dLbl>
      </c:pivotFmt>
      <c:pivotFmt>
        <c:idx val="67"/>
        <c:dLbl>
          <c:idx val="0"/>
          <c:showLegendKey val="0"/>
          <c:showVal val="1"/>
          <c:showCatName val="0"/>
          <c:showSerName val="0"/>
          <c:showPercent val="0"/>
          <c:showBubbleSize val="0"/>
          <c:extLst>
            <c:ext xmlns:c15="http://schemas.microsoft.com/office/drawing/2012/chart" uri="{CE6537A1-D6FC-4f65-9D91-7224C49458BB}"/>
          </c:extLst>
        </c:dLbl>
      </c:pivotFmt>
      <c:pivotFmt>
        <c:idx val="68"/>
        <c:dLbl>
          <c:idx val="0"/>
          <c:showLegendKey val="0"/>
          <c:showVal val="1"/>
          <c:showCatName val="0"/>
          <c:showSerName val="0"/>
          <c:showPercent val="0"/>
          <c:showBubbleSize val="0"/>
          <c:extLst>
            <c:ext xmlns:c15="http://schemas.microsoft.com/office/drawing/2012/chart" uri="{CE6537A1-D6FC-4f65-9D91-7224C49458BB}"/>
          </c:extLst>
        </c:dLbl>
      </c:pivotFmt>
      <c:pivotFmt>
        <c:idx val="69"/>
        <c:dLbl>
          <c:idx val="0"/>
          <c:showLegendKey val="0"/>
          <c:showVal val="1"/>
          <c:showCatName val="0"/>
          <c:showSerName val="0"/>
          <c:showPercent val="0"/>
          <c:showBubbleSize val="0"/>
          <c:extLst>
            <c:ext xmlns:c15="http://schemas.microsoft.com/office/drawing/2012/chart" uri="{CE6537A1-D6FC-4f65-9D91-7224C49458BB}"/>
          </c:extLst>
        </c:dLbl>
      </c:pivotFmt>
      <c:pivotFmt>
        <c:idx val="70"/>
        <c:dLbl>
          <c:idx val="0"/>
          <c:showLegendKey val="0"/>
          <c:showVal val="1"/>
          <c:showCatName val="0"/>
          <c:showSerName val="0"/>
          <c:showPercent val="0"/>
          <c:showBubbleSize val="0"/>
          <c:extLst>
            <c:ext xmlns:c15="http://schemas.microsoft.com/office/drawing/2012/chart" uri="{CE6537A1-D6FC-4f65-9D91-7224C49458BB}"/>
          </c:extLst>
        </c:dLbl>
      </c:pivotFmt>
      <c:pivotFmt>
        <c:idx val="71"/>
        <c:dLbl>
          <c:idx val="0"/>
          <c:showLegendKey val="0"/>
          <c:showVal val="1"/>
          <c:showCatName val="0"/>
          <c:showSerName val="0"/>
          <c:showPercent val="0"/>
          <c:showBubbleSize val="0"/>
          <c:extLst>
            <c:ext xmlns:c15="http://schemas.microsoft.com/office/drawing/2012/chart" uri="{CE6537A1-D6FC-4f65-9D91-7224C49458BB}"/>
          </c:extLst>
        </c:dLbl>
      </c:pivotFmt>
      <c:pivotFmt>
        <c:idx val="72"/>
        <c:dLbl>
          <c:idx val="0"/>
          <c:showLegendKey val="0"/>
          <c:showVal val="1"/>
          <c:showCatName val="0"/>
          <c:showSerName val="0"/>
          <c:showPercent val="0"/>
          <c:showBubbleSize val="0"/>
          <c:extLst>
            <c:ext xmlns:c15="http://schemas.microsoft.com/office/drawing/2012/chart" uri="{CE6537A1-D6FC-4f65-9D91-7224C49458BB}"/>
          </c:extLst>
        </c:dLbl>
      </c:pivotFmt>
      <c:pivotFmt>
        <c:idx val="73"/>
        <c:dLbl>
          <c:idx val="0"/>
          <c:showLegendKey val="0"/>
          <c:showVal val="1"/>
          <c:showCatName val="0"/>
          <c:showSerName val="0"/>
          <c:showPercent val="0"/>
          <c:showBubbleSize val="0"/>
          <c:extLst>
            <c:ext xmlns:c15="http://schemas.microsoft.com/office/drawing/2012/chart" uri="{CE6537A1-D6FC-4f65-9D91-7224C49458BB}"/>
          </c:extLst>
        </c:dLbl>
      </c:pivotFmt>
      <c:pivotFmt>
        <c:idx val="74"/>
        <c:dLbl>
          <c:idx val="0"/>
          <c:showLegendKey val="0"/>
          <c:showVal val="1"/>
          <c:showCatName val="0"/>
          <c:showSerName val="0"/>
          <c:showPercent val="0"/>
          <c:showBubbleSize val="0"/>
          <c:extLst>
            <c:ext xmlns:c15="http://schemas.microsoft.com/office/drawing/2012/chart" uri="{CE6537A1-D6FC-4f65-9D91-7224C49458BB}"/>
          </c:extLst>
        </c:dLbl>
      </c:pivotFmt>
      <c:pivotFmt>
        <c:idx val="75"/>
        <c:dLbl>
          <c:idx val="0"/>
          <c:showLegendKey val="0"/>
          <c:showVal val="1"/>
          <c:showCatName val="0"/>
          <c:showSerName val="0"/>
          <c:showPercent val="0"/>
          <c:showBubbleSize val="0"/>
          <c:extLst>
            <c:ext xmlns:c15="http://schemas.microsoft.com/office/drawing/2012/chart" uri="{CE6537A1-D6FC-4f65-9D91-7224C49458BB}"/>
          </c:extLst>
        </c:dLbl>
      </c:pivotFmt>
      <c:pivotFmt>
        <c:idx val="76"/>
        <c:dLbl>
          <c:idx val="0"/>
          <c:showLegendKey val="0"/>
          <c:showVal val="1"/>
          <c:showCatName val="0"/>
          <c:showSerName val="0"/>
          <c:showPercent val="0"/>
          <c:showBubbleSize val="0"/>
          <c:extLst>
            <c:ext xmlns:c15="http://schemas.microsoft.com/office/drawing/2012/chart" uri="{CE6537A1-D6FC-4f65-9D91-7224C49458BB}"/>
          </c:extLst>
        </c:dLbl>
      </c:pivotFmt>
      <c:pivotFmt>
        <c:idx val="77"/>
        <c:dLbl>
          <c:idx val="0"/>
          <c:showLegendKey val="0"/>
          <c:showVal val="1"/>
          <c:showCatName val="0"/>
          <c:showSerName val="0"/>
          <c:showPercent val="0"/>
          <c:showBubbleSize val="0"/>
          <c:extLst>
            <c:ext xmlns:c15="http://schemas.microsoft.com/office/drawing/2012/chart" uri="{CE6537A1-D6FC-4f65-9D91-7224C49458BB}"/>
          </c:extLst>
        </c:dLbl>
      </c:pivotFmt>
      <c:pivotFmt>
        <c:idx val="78"/>
        <c:dLbl>
          <c:idx val="0"/>
          <c:showLegendKey val="0"/>
          <c:showVal val="1"/>
          <c:showCatName val="0"/>
          <c:showSerName val="0"/>
          <c:showPercent val="0"/>
          <c:showBubbleSize val="0"/>
          <c:extLst>
            <c:ext xmlns:c15="http://schemas.microsoft.com/office/drawing/2012/chart" uri="{CE6537A1-D6FC-4f65-9D91-7224C49458BB}"/>
          </c:extLst>
        </c:dLbl>
      </c:pivotFmt>
      <c:pivotFmt>
        <c:idx val="79"/>
        <c:dLbl>
          <c:idx val="0"/>
          <c:showLegendKey val="0"/>
          <c:showVal val="1"/>
          <c:showCatName val="0"/>
          <c:showSerName val="0"/>
          <c:showPercent val="0"/>
          <c:showBubbleSize val="0"/>
          <c:extLst>
            <c:ext xmlns:c15="http://schemas.microsoft.com/office/drawing/2012/chart" uri="{CE6537A1-D6FC-4f65-9D91-7224C49458BB}"/>
          </c:extLst>
        </c:dLbl>
      </c:pivotFmt>
      <c:pivotFmt>
        <c:idx val="80"/>
        <c:dLbl>
          <c:idx val="0"/>
          <c:showLegendKey val="0"/>
          <c:showVal val="1"/>
          <c:showCatName val="0"/>
          <c:showSerName val="0"/>
          <c:showPercent val="0"/>
          <c:showBubbleSize val="0"/>
          <c:extLst>
            <c:ext xmlns:c15="http://schemas.microsoft.com/office/drawing/2012/chart" uri="{CE6537A1-D6FC-4f65-9D91-7224C49458BB}"/>
          </c:extLst>
        </c:dLbl>
      </c:pivotFmt>
      <c:pivotFmt>
        <c:idx val="81"/>
        <c:dLbl>
          <c:idx val="0"/>
          <c:showLegendKey val="0"/>
          <c:showVal val="1"/>
          <c:showCatName val="0"/>
          <c:showSerName val="0"/>
          <c:showPercent val="0"/>
          <c:showBubbleSize val="0"/>
          <c:extLst>
            <c:ext xmlns:c15="http://schemas.microsoft.com/office/drawing/2012/chart" uri="{CE6537A1-D6FC-4f65-9D91-7224C49458BB}"/>
          </c:extLst>
        </c:dLbl>
      </c:pivotFmt>
      <c:pivotFmt>
        <c:idx val="82"/>
        <c:dLbl>
          <c:idx val="0"/>
          <c:showLegendKey val="0"/>
          <c:showVal val="1"/>
          <c:showCatName val="0"/>
          <c:showSerName val="0"/>
          <c:showPercent val="0"/>
          <c:showBubbleSize val="0"/>
          <c:extLst>
            <c:ext xmlns:c15="http://schemas.microsoft.com/office/drawing/2012/chart" uri="{CE6537A1-D6FC-4f65-9D91-7224C49458BB}"/>
          </c:extLst>
        </c:dLbl>
      </c:pivotFmt>
      <c:pivotFmt>
        <c:idx val="83"/>
        <c:dLbl>
          <c:idx val="0"/>
          <c:showLegendKey val="0"/>
          <c:showVal val="1"/>
          <c:showCatName val="0"/>
          <c:showSerName val="0"/>
          <c:showPercent val="0"/>
          <c:showBubbleSize val="0"/>
          <c:extLst>
            <c:ext xmlns:c15="http://schemas.microsoft.com/office/drawing/2012/chart" uri="{CE6537A1-D6FC-4f65-9D91-7224C49458BB}"/>
          </c:extLst>
        </c:dLbl>
      </c:pivotFmt>
      <c:pivotFmt>
        <c:idx val="84"/>
        <c:dLbl>
          <c:idx val="0"/>
          <c:showLegendKey val="0"/>
          <c:showVal val="1"/>
          <c:showCatName val="0"/>
          <c:showSerName val="0"/>
          <c:showPercent val="0"/>
          <c:showBubbleSize val="0"/>
          <c:extLst>
            <c:ext xmlns:c15="http://schemas.microsoft.com/office/drawing/2012/chart" uri="{CE6537A1-D6FC-4f65-9D91-7224C49458BB}"/>
          </c:extLst>
        </c:dLbl>
      </c:pivotFmt>
      <c:pivotFmt>
        <c:idx val="85"/>
        <c:dLbl>
          <c:idx val="0"/>
          <c:showLegendKey val="0"/>
          <c:showVal val="1"/>
          <c:showCatName val="0"/>
          <c:showSerName val="0"/>
          <c:showPercent val="0"/>
          <c:showBubbleSize val="0"/>
          <c:extLst>
            <c:ext xmlns:c15="http://schemas.microsoft.com/office/drawing/2012/chart" uri="{CE6537A1-D6FC-4f65-9D91-7224C49458BB}"/>
          </c:extLst>
        </c:dLbl>
      </c:pivotFmt>
      <c:pivotFmt>
        <c:idx val="86"/>
        <c:dLbl>
          <c:idx val="0"/>
          <c:showLegendKey val="0"/>
          <c:showVal val="1"/>
          <c:showCatName val="0"/>
          <c:showSerName val="0"/>
          <c:showPercent val="0"/>
          <c:showBubbleSize val="0"/>
          <c:extLst>
            <c:ext xmlns:c15="http://schemas.microsoft.com/office/drawing/2012/chart" uri="{CE6537A1-D6FC-4f65-9D91-7224C49458BB}"/>
          </c:extLst>
        </c:dLbl>
      </c:pivotFmt>
      <c:pivotFmt>
        <c:idx val="87"/>
        <c:dLbl>
          <c:idx val="0"/>
          <c:showLegendKey val="0"/>
          <c:showVal val="1"/>
          <c:showCatName val="0"/>
          <c:showSerName val="0"/>
          <c:showPercent val="0"/>
          <c:showBubbleSize val="0"/>
          <c:extLst>
            <c:ext xmlns:c15="http://schemas.microsoft.com/office/drawing/2012/chart" uri="{CE6537A1-D6FC-4f65-9D91-7224C49458BB}"/>
          </c:extLst>
        </c:dLbl>
      </c:pivotFmt>
      <c:pivotFmt>
        <c:idx val="8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5"/>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6"/>
        <c:spPr>
          <a:solidFill>
            <a:schemeClr val="accent1"/>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7"/>
        <c:spPr>
          <a:solidFill>
            <a:schemeClr val="accent1"/>
          </a:solidFill>
          <a:ln>
            <a:noFill/>
          </a:ln>
          <a:effectLst/>
        </c:spPr>
        <c:marker>
          <c:symbol val="triangle"/>
          <c:size val="6"/>
          <c:spPr>
            <a:solidFill>
              <a:schemeClr val="accent3"/>
            </a:solidFill>
            <a:ln w="9525">
              <a:solidFill>
                <a:schemeClr val="accent3"/>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8"/>
        <c:spPr>
          <a:solidFill>
            <a:schemeClr val="accent1"/>
          </a:solidFill>
          <a:ln>
            <a:noFill/>
          </a:ln>
          <a:effectLst/>
        </c:spPr>
        <c:marker>
          <c:symbol val="x"/>
          <c:size val="6"/>
          <c:spPr>
            <a:noFill/>
            <a:ln w="9525">
              <a:solidFill>
                <a:schemeClr val="accent4"/>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9"/>
        <c:spPr>
          <a:solidFill>
            <a:schemeClr val="accent1"/>
          </a:solidFill>
          <a:ln>
            <a:noFill/>
          </a:ln>
          <a:effectLst/>
        </c:spPr>
        <c:marker>
          <c:symbol val="star"/>
          <c:size val="6"/>
          <c:spPr>
            <a:noFill/>
            <a:ln w="9525">
              <a:solidFill>
                <a:schemeClr val="accent5"/>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0"/>
        <c:spPr>
          <a:solidFill>
            <a:schemeClr val="accent1"/>
          </a:solidFill>
          <a:ln>
            <a:noFill/>
          </a:ln>
          <a:effectLst/>
        </c:spPr>
        <c:marker>
          <c:symbol val="circle"/>
          <c:size val="6"/>
          <c:spPr>
            <a:solidFill>
              <a:schemeClr val="accent6"/>
            </a:solidFill>
            <a:ln w="9525">
              <a:solidFill>
                <a:schemeClr val="accent6"/>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 4 Data'!$G$26:$G$27</c:f>
              <c:strCache>
                <c:ptCount val="1"/>
                <c:pt idx="0">
                  <c:v>Human Resources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'Question 4 Data'!$F$28:$F$30</c:f>
              <c:strCache>
                <c:ptCount val="2"/>
                <c:pt idx="0">
                  <c:v>Female</c:v>
                </c:pt>
                <c:pt idx="1">
                  <c:v>Male</c:v>
                </c:pt>
              </c:strCache>
            </c:strRef>
          </c:cat>
          <c:val>
            <c:numRef>
              <c:f>'Question 4 Data'!$G$28:$G$30</c:f>
              <c:numCache>
                <c:formatCode>General</c:formatCode>
                <c:ptCount val="2"/>
                <c:pt idx="0">
                  <c:v>8877.5714285714294</c:v>
                </c:pt>
                <c:pt idx="1">
                  <c:v>7030.181818181818</c:v>
                </c:pt>
              </c:numCache>
            </c:numRef>
          </c:val>
          <c:extLst>
            <c:ext xmlns:c16="http://schemas.microsoft.com/office/drawing/2014/chart" uri="{C3380CC4-5D6E-409C-BE32-E72D297353CC}">
              <c16:uniqueId val="{00000000-40F4-45E7-87E6-5538C4EA4351}"/>
            </c:ext>
          </c:extLst>
        </c:ser>
        <c:ser>
          <c:idx val="1"/>
          <c:order val="1"/>
          <c:tx>
            <c:strRef>
              <c:f>'Question 4 Data'!$H$26:$H$27</c:f>
              <c:strCache>
                <c:ptCount val="1"/>
                <c:pt idx="0">
                  <c:v>Life Sciences</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'Question 4 Data'!$F$28:$F$30</c:f>
              <c:strCache>
                <c:ptCount val="2"/>
                <c:pt idx="0">
                  <c:v>Female</c:v>
                </c:pt>
                <c:pt idx="1">
                  <c:v>Male</c:v>
                </c:pt>
              </c:strCache>
            </c:strRef>
          </c:cat>
          <c:val>
            <c:numRef>
              <c:f>'Question 4 Data'!$H$28:$H$30</c:f>
              <c:numCache>
                <c:formatCode>General</c:formatCode>
                <c:ptCount val="2"/>
                <c:pt idx="0">
                  <c:v>7978.913210869564</c:v>
                </c:pt>
                <c:pt idx="1">
                  <c:v>9592.6218542372881</c:v>
                </c:pt>
              </c:numCache>
            </c:numRef>
          </c:val>
          <c:extLst>
            <c:ext xmlns:c16="http://schemas.microsoft.com/office/drawing/2014/chart" uri="{C3380CC4-5D6E-409C-BE32-E72D297353CC}">
              <c16:uniqueId val="{00000001-40F4-45E7-87E6-5538C4EA4351}"/>
            </c:ext>
          </c:extLst>
        </c:ser>
        <c:ser>
          <c:idx val="2"/>
          <c:order val="2"/>
          <c:tx>
            <c:strRef>
              <c:f>'Question 4 Data'!$I$26:$I$27</c:f>
              <c:strCache>
                <c:ptCount val="1"/>
                <c:pt idx="0">
                  <c:v>Marketing</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'Question 4 Data'!$F$28:$F$30</c:f>
              <c:strCache>
                <c:ptCount val="2"/>
                <c:pt idx="0">
                  <c:v>Female</c:v>
                </c:pt>
                <c:pt idx="1">
                  <c:v>Male</c:v>
                </c:pt>
              </c:strCache>
            </c:strRef>
          </c:cat>
          <c:val>
            <c:numRef>
              <c:f>'Question 4 Data'!$I$28:$I$30</c:f>
              <c:numCache>
                <c:formatCode>General</c:formatCode>
                <c:ptCount val="2"/>
                <c:pt idx="0">
                  <c:v>9134.0221875000007</c:v>
                </c:pt>
                <c:pt idx="1">
                  <c:v>9315.6592100000016</c:v>
                </c:pt>
              </c:numCache>
            </c:numRef>
          </c:val>
          <c:extLst>
            <c:ext xmlns:c16="http://schemas.microsoft.com/office/drawing/2014/chart" uri="{C3380CC4-5D6E-409C-BE32-E72D297353CC}">
              <c16:uniqueId val="{00000002-40F4-45E7-87E6-5538C4EA4351}"/>
            </c:ext>
          </c:extLst>
        </c:ser>
        <c:ser>
          <c:idx val="3"/>
          <c:order val="3"/>
          <c:tx>
            <c:strRef>
              <c:f>'Question 4 Data'!$J$26:$J$27</c:f>
              <c:strCache>
                <c:ptCount val="1"/>
                <c:pt idx="0">
                  <c:v>Medical</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'Question 4 Data'!$F$28:$F$30</c:f>
              <c:strCache>
                <c:ptCount val="2"/>
                <c:pt idx="0">
                  <c:v>Female</c:v>
                </c:pt>
                <c:pt idx="1">
                  <c:v>Male</c:v>
                </c:pt>
              </c:strCache>
            </c:strRef>
          </c:cat>
          <c:val>
            <c:numRef>
              <c:f>'Question 4 Data'!$J$28:$J$30</c:f>
              <c:numCache>
                <c:formatCode>General</c:formatCode>
                <c:ptCount val="2"/>
                <c:pt idx="0">
                  <c:v>7952.8562116279063</c:v>
                </c:pt>
                <c:pt idx="1">
                  <c:v>8597.2596745454539</c:v>
                </c:pt>
              </c:numCache>
            </c:numRef>
          </c:val>
          <c:extLst>
            <c:ext xmlns:c16="http://schemas.microsoft.com/office/drawing/2014/chart" uri="{C3380CC4-5D6E-409C-BE32-E72D297353CC}">
              <c16:uniqueId val="{00000003-40F4-45E7-87E6-5538C4EA4351}"/>
            </c:ext>
          </c:extLst>
        </c:ser>
        <c:ser>
          <c:idx val="4"/>
          <c:order val="4"/>
          <c:tx>
            <c:strRef>
              <c:f>'Question 4 Data'!$K$26:$K$27</c:f>
              <c:strCache>
                <c:ptCount val="1"/>
                <c:pt idx="0">
                  <c:v>Other</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'Question 4 Data'!$F$28:$F$30</c:f>
              <c:strCache>
                <c:ptCount val="2"/>
                <c:pt idx="0">
                  <c:v>Female</c:v>
                </c:pt>
                <c:pt idx="1">
                  <c:v>Male</c:v>
                </c:pt>
              </c:strCache>
            </c:strRef>
          </c:cat>
          <c:val>
            <c:numRef>
              <c:f>'Question 4 Data'!$K$28:$K$30</c:f>
              <c:numCache>
                <c:formatCode>General</c:formatCode>
                <c:ptCount val="2"/>
                <c:pt idx="0">
                  <c:v>6494.4411764705883</c:v>
                </c:pt>
                <c:pt idx="1">
                  <c:v>6182.0797086956518</c:v>
                </c:pt>
              </c:numCache>
            </c:numRef>
          </c:val>
          <c:extLst>
            <c:ext xmlns:c16="http://schemas.microsoft.com/office/drawing/2014/chart" uri="{C3380CC4-5D6E-409C-BE32-E72D297353CC}">
              <c16:uniqueId val="{00000004-40F4-45E7-87E6-5538C4EA4351}"/>
            </c:ext>
          </c:extLst>
        </c:ser>
        <c:ser>
          <c:idx val="5"/>
          <c:order val="5"/>
          <c:tx>
            <c:strRef>
              <c:f>'Question 4 Data'!$L$26:$L$27</c:f>
              <c:strCache>
                <c:ptCount val="1"/>
                <c:pt idx="0">
                  <c:v>Technical Degree</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'Question 4 Data'!$F$28:$F$30</c:f>
              <c:strCache>
                <c:ptCount val="2"/>
                <c:pt idx="0">
                  <c:v>Female</c:v>
                </c:pt>
                <c:pt idx="1">
                  <c:v>Male</c:v>
                </c:pt>
              </c:strCache>
            </c:strRef>
          </c:cat>
          <c:val>
            <c:numRef>
              <c:f>'Question 4 Data'!$L$28:$L$30</c:f>
              <c:numCache>
                <c:formatCode>General</c:formatCode>
                <c:ptCount val="2"/>
                <c:pt idx="0">
                  <c:v>7801.1916678571424</c:v>
                </c:pt>
                <c:pt idx="1">
                  <c:v>5963.9461285714278</c:v>
                </c:pt>
              </c:numCache>
            </c:numRef>
          </c:val>
          <c:extLst>
            <c:ext xmlns:c16="http://schemas.microsoft.com/office/drawing/2014/chart" uri="{C3380CC4-5D6E-409C-BE32-E72D297353CC}">
              <c16:uniqueId val="{00000005-40F4-45E7-87E6-5538C4EA4351}"/>
            </c:ext>
          </c:extLst>
        </c:ser>
        <c:dLbls>
          <c:dLblPos val="outEnd"/>
          <c:showLegendKey val="0"/>
          <c:showVal val="1"/>
          <c:showCatName val="0"/>
          <c:showSerName val="0"/>
          <c:showPercent val="0"/>
          <c:showBubbleSize val="0"/>
        </c:dLbls>
        <c:gapWidth val="444"/>
        <c:overlap val="-90"/>
        <c:axId val="565683672"/>
        <c:axId val="545705216"/>
      </c:barChart>
      <c:catAx>
        <c:axId val="5656836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45705216"/>
        <c:crosses val="autoZero"/>
        <c:auto val="1"/>
        <c:lblAlgn val="ctr"/>
        <c:lblOffset val="100"/>
        <c:noMultiLvlLbl val="0"/>
      </c:catAx>
      <c:valAx>
        <c:axId val="545705216"/>
        <c:scaling>
          <c:orientation val="minMax"/>
        </c:scaling>
        <c:delete val="1"/>
        <c:axPos val="l"/>
        <c:numFmt formatCode="General" sourceLinked="1"/>
        <c:majorTickMark val="none"/>
        <c:minorTickMark val="none"/>
        <c:tickLblPos val="nextTo"/>
        <c:crossAx val="565683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 5 Data.csv]Sheet1!PivotTable43</c:name>
    <c:fmtId val="35"/>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Sheet1!$B$3:$B$4</c:f>
              <c:strCache>
                <c:ptCount val="1"/>
                <c:pt idx="0">
                  <c:v>Associates Degree</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Sheet1!$A$5:$A$7</c:f>
              <c:strCache>
                <c:ptCount val="2"/>
                <c:pt idx="0">
                  <c:v>Female</c:v>
                </c:pt>
                <c:pt idx="1">
                  <c:v>Male</c:v>
                </c:pt>
              </c:strCache>
            </c:strRef>
          </c:cat>
          <c:val>
            <c:numRef>
              <c:f>Sheet1!$B$5:$B$7</c:f>
              <c:numCache>
                <c:formatCode>General</c:formatCode>
                <c:ptCount val="2"/>
                <c:pt idx="0">
                  <c:v>9</c:v>
                </c:pt>
                <c:pt idx="1">
                  <c:v>9</c:v>
                </c:pt>
              </c:numCache>
            </c:numRef>
          </c:val>
          <c:extLst>
            <c:ext xmlns:c16="http://schemas.microsoft.com/office/drawing/2014/chart" uri="{C3380CC4-5D6E-409C-BE32-E72D297353CC}">
              <c16:uniqueId val="{00000000-F706-4F7B-BBD1-DE8A1230BAE0}"/>
            </c:ext>
          </c:extLst>
        </c:ser>
        <c:ser>
          <c:idx val="1"/>
          <c:order val="1"/>
          <c:tx>
            <c:strRef>
              <c:f>Sheet1!$C$3:$C$4</c:f>
              <c:strCache>
                <c:ptCount val="1"/>
                <c:pt idx="0">
                  <c:v>Bachelor's Degree</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Sheet1!$A$5:$A$7</c:f>
              <c:strCache>
                <c:ptCount val="2"/>
                <c:pt idx="0">
                  <c:v>Female</c:v>
                </c:pt>
                <c:pt idx="1">
                  <c:v>Male</c:v>
                </c:pt>
              </c:strCache>
            </c:strRef>
          </c:cat>
          <c:val>
            <c:numRef>
              <c:f>Sheet1!$C$5:$C$7</c:f>
              <c:numCache>
                <c:formatCode>General</c:formatCode>
                <c:ptCount val="2"/>
                <c:pt idx="0">
                  <c:v>9</c:v>
                </c:pt>
                <c:pt idx="1">
                  <c:v>9</c:v>
                </c:pt>
              </c:numCache>
            </c:numRef>
          </c:val>
          <c:extLst>
            <c:ext xmlns:c16="http://schemas.microsoft.com/office/drawing/2014/chart" uri="{C3380CC4-5D6E-409C-BE32-E72D297353CC}">
              <c16:uniqueId val="{00000001-F706-4F7B-BBD1-DE8A1230BAE0}"/>
            </c:ext>
          </c:extLst>
        </c:ser>
        <c:ser>
          <c:idx val="2"/>
          <c:order val="2"/>
          <c:tx>
            <c:strRef>
              <c:f>Sheet1!$D$3:$D$4</c:f>
              <c:strCache>
                <c:ptCount val="1"/>
                <c:pt idx="0">
                  <c:v>Doctoral Degree</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Sheet1!$A$5:$A$7</c:f>
              <c:strCache>
                <c:ptCount val="2"/>
                <c:pt idx="0">
                  <c:v>Female</c:v>
                </c:pt>
                <c:pt idx="1">
                  <c:v>Male</c:v>
                </c:pt>
              </c:strCache>
            </c:strRef>
          </c:cat>
          <c:val>
            <c:numRef>
              <c:f>Sheet1!$D$5:$D$7</c:f>
              <c:numCache>
                <c:formatCode>General</c:formatCode>
                <c:ptCount val="2"/>
                <c:pt idx="0">
                  <c:v>6</c:v>
                </c:pt>
                <c:pt idx="1">
                  <c:v>8</c:v>
                </c:pt>
              </c:numCache>
            </c:numRef>
          </c:val>
          <c:extLst>
            <c:ext xmlns:c16="http://schemas.microsoft.com/office/drawing/2014/chart" uri="{C3380CC4-5D6E-409C-BE32-E72D297353CC}">
              <c16:uniqueId val="{00000002-F706-4F7B-BBD1-DE8A1230BAE0}"/>
            </c:ext>
          </c:extLst>
        </c:ser>
        <c:ser>
          <c:idx val="3"/>
          <c:order val="3"/>
          <c:tx>
            <c:strRef>
              <c:f>Sheet1!$E$3:$E$4</c:f>
              <c:strCache>
                <c:ptCount val="1"/>
                <c:pt idx="0">
                  <c:v>High School</c:v>
                </c:pt>
              </c:strCache>
            </c:strRef>
          </c:tx>
          <c:spPr>
            <a:solidFill>
              <a:schemeClr val="accent4"/>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Sheet1!$A$5:$A$7</c:f>
              <c:strCache>
                <c:ptCount val="2"/>
                <c:pt idx="0">
                  <c:v>Female</c:v>
                </c:pt>
                <c:pt idx="1">
                  <c:v>Male</c:v>
                </c:pt>
              </c:strCache>
            </c:strRef>
          </c:cat>
          <c:val>
            <c:numRef>
              <c:f>Sheet1!$E$5:$E$7</c:f>
              <c:numCache>
                <c:formatCode>General</c:formatCode>
                <c:ptCount val="2"/>
                <c:pt idx="0">
                  <c:v>9</c:v>
                </c:pt>
                <c:pt idx="1">
                  <c:v>9</c:v>
                </c:pt>
              </c:numCache>
            </c:numRef>
          </c:val>
          <c:extLst>
            <c:ext xmlns:c16="http://schemas.microsoft.com/office/drawing/2014/chart" uri="{C3380CC4-5D6E-409C-BE32-E72D297353CC}">
              <c16:uniqueId val="{00000003-F706-4F7B-BBD1-DE8A1230BAE0}"/>
            </c:ext>
          </c:extLst>
        </c:ser>
        <c:ser>
          <c:idx val="4"/>
          <c:order val="4"/>
          <c:tx>
            <c:strRef>
              <c:f>Sheet1!$F$3:$F$4</c:f>
              <c:strCache>
                <c:ptCount val="1"/>
                <c:pt idx="0">
                  <c:v>Master's Degree</c:v>
                </c:pt>
              </c:strCache>
            </c:strRef>
          </c:tx>
          <c:spPr>
            <a:solidFill>
              <a:schemeClr val="accent5"/>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Sheet1!$A$5:$A$7</c:f>
              <c:strCache>
                <c:ptCount val="2"/>
                <c:pt idx="0">
                  <c:v>Female</c:v>
                </c:pt>
                <c:pt idx="1">
                  <c:v>Male</c:v>
                </c:pt>
              </c:strCache>
            </c:strRef>
          </c:cat>
          <c:val>
            <c:numRef>
              <c:f>Sheet1!$F$5:$F$7</c:f>
              <c:numCache>
                <c:formatCode>General</c:formatCode>
                <c:ptCount val="2"/>
                <c:pt idx="0">
                  <c:v>9</c:v>
                </c:pt>
                <c:pt idx="1">
                  <c:v>9</c:v>
                </c:pt>
              </c:numCache>
            </c:numRef>
          </c:val>
          <c:extLst>
            <c:ext xmlns:c16="http://schemas.microsoft.com/office/drawing/2014/chart" uri="{C3380CC4-5D6E-409C-BE32-E72D297353CC}">
              <c16:uniqueId val="{00000004-F706-4F7B-BBD1-DE8A1230BAE0}"/>
            </c:ext>
          </c:extLst>
        </c:ser>
        <c:dLbls>
          <c:showLegendKey val="0"/>
          <c:showVal val="1"/>
          <c:showCatName val="0"/>
          <c:showSerName val="0"/>
          <c:showPercent val="0"/>
          <c:showBubbleSize val="0"/>
        </c:dLbls>
        <c:gapWidth val="150"/>
        <c:shape val="box"/>
        <c:axId val="559173224"/>
        <c:axId val="559179344"/>
        <c:axId val="0"/>
      </c:bar3DChart>
      <c:catAx>
        <c:axId val="5591732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179344"/>
        <c:crosses val="autoZero"/>
        <c:auto val="1"/>
        <c:lblAlgn val="ctr"/>
        <c:lblOffset val="100"/>
        <c:noMultiLvlLbl val="0"/>
      </c:catAx>
      <c:valAx>
        <c:axId val="559179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1732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BDD2C7E-0979-4012-A0B1-D2B85DF838B3}">
      <dgm:prSet/>
      <dgm:spPr>
        <a:noFill/>
        <a:ln>
          <a:noFill/>
        </a:ln>
      </dgm:spPr>
      <dgm:t>
        <a:bodyPr/>
        <a:lstStyle/>
        <a:p>
          <a:r>
            <a:rPr lang="en-CA" dirty="0"/>
            <a:t>HR analytics, also known as human resources analytics or workforce analytics, involves the use of data analysis and statistical methods to understand and optimize various aspects of human resources management. The goal is to make informed decisions that positively impact an organization's performance, employee satisfaction, and overall effectiveness. </a:t>
          </a:r>
        </a:p>
      </dgm:t>
    </dgm:pt>
    <dgm:pt modelId="{4321867E-6B69-4AAC-B729-4712681500F7}" type="parTrans" cxnId="{B80106BC-B3E7-4794-9049-174F644DA1AA}">
      <dgm:prSet/>
      <dgm:spPr/>
      <dgm:t>
        <a:bodyPr/>
        <a:lstStyle/>
        <a:p>
          <a:endParaRPr lang="en-CA"/>
        </a:p>
      </dgm:t>
    </dgm:pt>
    <dgm:pt modelId="{A97B02AD-E674-43B1-8093-6BF1BE3ADD65}" type="sibTrans" cxnId="{B80106BC-B3E7-4794-9049-174F644DA1AA}">
      <dgm:prSet/>
      <dgm:spPr/>
      <dgm:t>
        <a:bodyPr/>
        <a:lstStyle/>
        <a:p>
          <a:endParaRPr lang="en-CA"/>
        </a:p>
      </dgm:t>
    </dgm:pt>
    <dgm:pt modelId="{6E7120B4-AA04-420D-AEB4-C740D5238577}">
      <dgm:prSet/>
      <dgm:spPr>
        <a:noFill/>
        <a:ln>
          <a:noFill/>
        </a:ln>
      </dgm:spPr>
      <dgm:t>
        <a:bodyPr/>
        <a:lstStyle/>
        <a:p>
          <a:r>
            <a:rPr lang="en-CA" dirty="0"/>
            <a:t>HR analytics leverages data from various HR processes, such as recruitment, employee engagement, performance management, and talent development. By analyzing this data, organizations can gain valuable insights into trends, patterns, and factors influencing their workforce.</a:t>
          </a:r>
        </a:p>
      </dgm:t>
    </dgm:pt>
    <dgm:pt modelId="{2CE94FF9-2B53-4F7B-931B-69DDCAF3A99B}" type="parTrans" cxnId="{53C84F2D-4710-42E6-8886-F088A3710F1E}">
      <dgm:prSet/>
      <dgm:spPr/>
      <dgm:t>
        <a:bodyPr/>
        <a:lstStyle/>
        <a:p>
          <a:endParaRPr lang="en-CA"/>
        </a:p>
      </dgm:t>
    </dgm:pt>
    <dgm:pt modelId="{B397F6D3-88C8-4F06-B9E2-98749E828CDF}" type="sibTrans" cxnId="{53C84F2D-4710-42E6-8886-F088A3710F1E}">
      <dgm:prSet/>
      <dgm:spPr/>
      <dgm:t>
        <a:bodyPr/>
        <a:lstStyle/>
        <a:p>
          <a:endParaRPr lang="en-CA"/>
        </a:p>
      </dgm:t>
    </dgm:pt>
    <dgm:pt modelId="{99FD7F24-5BB9-46E8-BB7C-4B477B73B815}" type="pres">
      <dgm:prSet presAssocID="{81269538-BFC5-48BB-BEA1-D7AF1F385FD5}" presName="Name0" presStyleCnt="0">
        <dgm:presLayoutVars>
          <dgm:dir/>
          <dgm:animLvl val="lvl"/>
          <dgm:resizeHandles val="exact"/>
        </dgm:presLayoutVars>
      </dgm:prSet>
      <dgm:spPr/>
    </dgm:pt>
    <dgm:pt modelId="{C68BB6FF-1177-4C4D-B2F7-7D851591F59B}" type="pres">
      <dgm:prSet presAssocID="{CBDD2C7E-0979-4012-A0B1-D2B85DF838B3}" presName="linNode" presStyleCnt="0"/>
      <dgm:spPr/>
    </dgm:pt>
    <dgm:pt modelId="{CDE44A1A-14CB-426F-9C35-3958FBD1CA78}" type="pres">
      <dgm:prSet presAssocID="{CBDD2C7E-0979-4012-A0B1-D2B85DF838B3}" presName="parentText" presStyleLbl="node1" presStyleIdx="0" presStyleCnt="2" custScaleX="277778">
        <dgm:presLayoutVars>
          <dgm:chMax val="1"/>
          <dgm:bulletEnabled val="1"/>
        </dgm:presLayoutVars>
      </dgm:prSet>
      <dgm:spPr/>
    </dgm:pt>
    <dgm:pt modelId="{C25FA328-E708-4C05-860F-B08F202AC398}" type="pres">
      <dgm:prSet presAssocID="{A97B02AD-E674-43B1-8093-6BF1BE3ADD65}" presName="sp" presStyleCnt="0"/>
      <dgm:spPr/>
    </dgm:pt>
    <dgm:pt modelId="{09055C33-18C8-4B0B-BDCA-0DF75F462C5D}" type="pres">
      <dgm:prSet presAssocID="{6E7120B4-AA04-420D-AEB4-C740D5238577}" presName="linNode" presStyleCnt="0"/>
      <dgm:spPr/>
    </dgm:pt>
    <dgm:pt modelId="{01B8DDB0-81ED-48D0-9771-01A75C414BF2}" type="pres">
      <dgm:prSet presAssocID="{6E7120B4-AA04-420D-AEB4-C740D5238577}" presName="parentText" presStyleLbl="node1" presStyleIdx="1" presStyleCnt="2" custScaleX="277778" custLinFactNeighborX="-1245" custLinFactNeighborY="57553">
        <dgm:presLayoutVars>
          <dgm:chMax val="1"/>
          <dgm:bulletEnabled val="1"/>
        </dgm:presLayoutVars>
      </dgm:prSet>
      <dgm:spPr/>
    </dgm:pt>
  </dgm:ptLst>
  <dgm:cxnLst>
    <dgm:cxn modelId="{53C84F2D-4710-42E6-8886-F088A3710F1E}" srcId="{81269538-BFC5-48BB-BEA1-D7AF1F385FD5}" destId="{6E7120B4-AA04-420D-AEB4-C740D5238577}" srcOrd="1" destOrd="0" parTransId="{2CE94FF9-2B53-4F7B-931B-69DDCAF3A99B}" sibTransId="{B397F6D3-88C8-4F06-B9E2-98749E828CDF}"/>
    <dgm:cxn modelId="{4F064047-42DC-471A-95F3-25481C0C4870}" type="presOf" srcId="{CBDD2C7E-0979-4012-A0B1-D2B85DF838B3}" destId="{CDE44A1A-14CB-426F-9C35-3958FBD1CA78}"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B80106BC-B3E7-4794-9049-174F644DA1AA}" srcId="{81269538-BFC5-48BB-BEA1-D7AF1F385FD5}" destId="{CBDD2C7E-0979-4012-A0B1-D2B85DF838B3}" srcOrd="0" destOrd="0" parTransId="{4321867E-6B69-4AAC-B729-4712681500F7}" sibTransId="{A97B02AD-E674-43B1-8093-6BF1BE3ADD65}"/>
    <dgm:cxn modelId="{C9B397DA-6ABC-4A26-8674-5E58E1F88FED}" type="presOf" srcId="{6E7120B4-AA04-420D-AEB4-C740D5238577}" destId="{01B8DDB0-81ED-48D0-9771-01A75C414BF2}" srcOrd="0" destOrd="0" presId="urn:microsoft.com/office/officeart/2005/8/layout/vList5"/>
    <dgm:cxn modelId="{D3D0AD34-13B5-4DAD-8293-E93B91CD0353}" type="presParOf" srcId="{99FD7F24-5BB9-46E8-BB7C-4B477B73B815}" destId="{C68BB6FF-1177-4C4D-B2F7-7D851591F59B}" srcOrd="0" destOrd="0" presId="urn:microsoft.com/office/officeart/2005/8/layout/vList5"/>
    <dgm:cxn modelId="{029D9662-53CF-4410-A7FC-E8652319FC4E}" type="presParOf" srcId="{C68BB6FF-1177-4C4D-B2F7-7D851591F59B}" destId="{CDE44A1A-14CB-426F-9C35-3958FBD1CA78}" srcOrd="0" destOrd="0" presId="urn:microsoft.com/office/officeart/2005/8/layout/vList5"/>
    <dgm:cxn modelId="{F8F722DD-C89E-47C8-8D68-6F99CDE89D0B}" type="presParOf" srcId="{99FD7F24-5BB9-46E8-BB7C-4B477B73B815}" destId="{C25FA328-E708-4C05-860F-B08F202AC398}" srcOrd="1" destOrd="0" presId="urn:microsoft.com/office/officeart/2005/8/layout/vList5"/>
    <dgm:cxn modelId="{F5455DCE-4CF3-47AB-B097-017FC87230D1}" type="presParOf" srcId="{99FD7F24-5BB9-46E8-BB7C-4B477B73B815}" destId="{09055C33-18C8-4B0B-BDCA-0DF75F462C5D}" srcOrd="2" destOrd="0" presId="urn:microsoft.com/office/officeart/2005/8/layout/vList5"/>
    <dgm:cxn modelId="{81DAC37A-7939-40F9-A00B-6E71EE99F1EE}" type="presParOf" srcId="{09055C33-18C8-4B0B-BDCA-0DF75F462C5D}" destId="{01B8DDB0-81ED-48D0-9771-01A75C414BF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44A1A-14CB-426F-9C35-3958FBD1CA78}">
      <dsp:nvSpPr>
        <dsp:cNvPr id="0" name=""/>
        <dsp:cNvSpPr/>
      </dsp:nvSpPr>
      <dsp:spPr>
        <a:xfrm>
          <a:off x="4832" y="43"/>
          <a:ext cx="9896334" cy="1727622"/>
        </a:xfrm>
        <a:prstGeom prst="round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CA" sz="2300" kern="1200" dirty="0"/>
            <a:t>HR analytics, also known as human resources analytics or workforce analytics, involves the use of data analysis and statistical methods to understand and optimize various aspects of human resources management. The goal is to make informed decisions that positively impact an organization's performance, employee satisfaction, and overall effectiveness. </a:t>
          </a:r>
        </a:p>
      </dsp:txBody>
      <dsp:txXfrm>
        <a:off x="89168" y="84379"/>
        <a:ext cx="9727662" cy="1558950"/>
      </dsp:txXfrm>
    </dsp:sp>
    <dsp:sp modelId="{01B8DDB0-81ED-48D0-9771-01A75C414BF2}">
      <dsp:nvSpPr>
        <dsp:cNvPr id="0" name=""/>
        <dsp:cNvSpPr/>
      </dsp:nvSpPr>
      <dsp:spPr>
        <a:xfrm>
          <a:off x="0" y="1814089"/>
          <a:ext cx="9896334" cy="1727622"/>
        </a:xfrm>
        <a:prstGeom prst="round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CA" sz="2300" kern="1200" dirty="0"/>
            <a:t>HR analytics leverages data from various HR processes, such as recruitment, employee engagement, performance management, and talent development. By analyzing this data, organizations can gain valuable insights into trends, patterns, and factors influencing their workforce.</a:t>
          </a:r>
        </a:p>
      </dsp:txBody>
      <dsp:txXfrm>
        <a:off x="84336" y="1898425"/>
        <a:ext cx="9727662" cy="15589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1/5/2024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937227" y="0"/>
            <a:ext cx="9905998" cy="1478570"/>
          </a:xfrm>
        </p:spPr>
        <p:txBody>
          <a:bodyPr>
            <a:normAutofit/>
          </a:bodyPr>
          <a:lstStyle/>
          <a:p>
            <a:pPr algn="ctr"/>
            <a:r>
              <a:rPr lang="en-US" dirty="0">
                <a:latin typeface="Rockwell" panose="02060603020205020403" pitchFamily="18" charset="0"/>
              </a:rPr>
              <a:t>What is HR Data?</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95667859"/>
              </p:ext>
            </p:extLst>
          </p:nvPr>
        </p:nvGraphicFramePr>
        <p:xfrm>
          <a:off x="670896" y="1343965"/>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1335-FF12-2F16-39FA-C7178C10F146}"/>
              </a:ext>
            </a:extLst>
          </p:cNvPr>
          <p:cNvSpPr>
            <a:spLocks noGrp="1"/>
          </p:cNvSpPr>
          <p:nvPr>
            <p:ph type="title"/>
          </p:nvPr>
        </p:nvSpPr>
        <p:spPr>
          <a:xfrm>
            <a:off x="1141412" y="0"/>
            <a:ext cx="9905998" cy="1478570"/>
          </a:xfrm>
        </p:spPr>
        <p:txBody>
          <a:bodyPr/>
          <a:lstStyle/>
          <a:p>
            <a:pPr algn="ctr"/>
            <a:r>
              <a:rPr lang="en-CA" dirty="0">
                <a:latin typeface="Rockwell" panose="02060603020205020403" pitchFamily="18" charset="0"/>
              </a:rPr>
              <a:t>Conclusion</a:t>
            </a:r>
          </a:p>
        </p:txBody>
      </p:sp>
      <p:sp>
        <p:nvSpPr>
          <p:cNvPr id="3" name="Content Placeholder 2">
            <a:extLst>
              <a:ext uri="{FF2B5EF4-FFF2-40B4-BE49-F238E27FC236}">
                <a16:creationId xmlns:a16="http://schemas.microsoft.com/office/drawing/2014/main" id="{5AD94410-89E8-2252-4A27-0E18E6858AC6}"/>
              </a:ext>
            </a:extLst>
          </p:cNvPr>
          <p:cNvSpPr>
            <a:spLocks noGrp="1"/>
          </p:cNvSpPr>
          <p:nvPr>
            <p:ph idx="1"/>
          </p:nvPr>
        </p:nvSpPr>
        <p:spPr>
          <a:xfrm>
            <a:off x="1141412" y="1343964"/>
            <a:ext cx="9905999" cy="4621830"/>
          </a:xfrm>
        </p:spPr>
        <p:txBody>
          <a:bodyPr/>
          <a:lstStyle/>
          <a:p>
            <a:pPr marL="0" indent="0" algn="just">
              <a:buNone/>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In the company, a thorough examination of various aspects, including job role, gender, education, monthly income, percent salary hike, performance rating, years at company, years since last promotion demonstrates a commitment to gender neutrality. The organization's practices reflect a conscious effort to ensure equality and fairness for all employees, irrespective of gender. Recruitment processes and promotions are based on performance, experience, and qualifications rather than gender-related considerations. Additionally, the company's policies foster an inclusive culture, promoting diversity and eliminating gender bias. Such a commitment to equality not only aligns with ethical principles but also contributes to a positive and harmonious work environment where individuals are valued for their abilities and contributions rather than their gender. Overall, the company's practices showcase a dedication to creating an equitable workplace for all employees.</a:t>
            </a:r>
          </a:p>
          <a:p>
            <a:pPr marL="0" indent="0" algn="just">
              <a:buNone/>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90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E386-6936-E32A-A3AB-737F322C0527}"/>
              </a:ext>
            </a:extLst>
          </p:cNvPr>
          <p:cNvSpPr>
            <a:spLocks noGrp="1"/>
          </p:cNvSpPr>
          <p:nvPr>
            <p:ph type="title"/>
          </p:nvPr>
        </p:nvSpPr>
        <p:spPr>
          <a:xfrm>
            <a:off x="1141413" y="0"/>
            <a:ext cx="9905998" cy="1478570"/>
          </a:xfrm>
        </p:spPr>
        <p:txBody>
          <a:bodyPr/>
          <a:lstStyle/>
          <a:p>
            <a:pPr algn="ctr"/>
            <a:r>
              <a:rPr lang="en-CA" dirty="0">
                <a:latin typeface="Rockwell" panose="02060603020205020403" pitchFamily="18" charset="0"/>
              </a:rPr>
              <a:t>Hypothesis</a:t>
            </a:r>
          </a:p>
        </p:txBody>
      </p:sp>
      <p:sp>
        <p:nvSpPr>
          <p:cNvPr id="3" name="Content Placeholder 2">
            <a:extLst>
              <a:ext uri="{FF2B5EF4-FFF2-40B4-BE49-F238E27FC236}">
                <a16:creationId xmlns:a16="http://schemas.microsoft.com/office/drawing/2014/main" id="{1EE41C7B-BC78-C5ED-498F-9B694450B000}"/>
              </a:ext>
            </a:extLst>
          </p:cNvPr>
          <p:cNvSpPr>
            <a:spLocks noGrp="1"/>
          </p:cNvSpPr>
          <p:nvPr>
            <p:ph idx="1"/>
          </p:nvPr>
        </p:nvSpPr>
        <p:spPr>
          <a:xfrm>
            <a:off x="1354476" y="1255188"/>
            <a:ext cx="9905999" cy="3541714"/>
          </a:xfrm>
        </p:spPr>
        <p:txBody>
          <a:bodyPr/>
          <a:lstStyle/>
          <a:p>
            <a:pPr algn="just"/>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Despite efforts to address the gender pay gap, disparities still exist. Women, on average, may earn less than their male counterparts for similar work. This pay gap can be influenced by various factors, including occupational segregation, discrimination, and biases. I would like to do a case study to find out if women are treated unequally in regards to gender pay, preference, promotion. </a:t>
            </a:r>
          </a:p>
          <a:p>
            <a:pPr algn="just"/>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kern="100" dirty="0">
                <a:latin typeface="Times New Roman" panose="02020603050405020304" pitchFamily="18" charset="0"/>
                <a:cs typeface="Times New Roman" panose="02020603050405020304" pitchFamily="18" charset="0"/>
              </a:rPr>
              <a:t>Women</a:t>
            </a:r>
            <a:r>
              <a:rPr lang="en-US" sz="1800" dirty="0">
                <a:latin typeface="Times New Roman" panose="02020603050405020304" pitchFamily="18" charset="0"/>
                <a:cs typeface="Times New Roman" panose="02020603050405020304" pitchFamily="18" charset="0"/>
              </a:rPr>
              <a:t> may face discrimination or bias in hiring, promotions, and job assignments. Unconscious biases can affect decision-making processes, leading to unequal opportunities for career advancement.</a:t>
            </a: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61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700212" y="-1265730"/>
            <a:ext cx="8791575" cy="2387600"/>
          </a:xfrm>
        </p:spPr>
        <p:txBody>
          <a:bodyPr>
            <a:normAutofit/>
          </a:bodyPr>
          <a:lstStyle/>
          <a:p>
            <a:pPr algn="ctr"/>
            <a:r>
              <a:rPr lang="en-US" sz="5400" dirty="0">
                <a:latin typeface="Rockwell" panose="02060603020205020403" pitchFamily="18" charset="0"/>
              </a:rPr>
              <a:t>Hypothesis Questions</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903058" y="1121871"/>
            <a:ext cx="8791575" cy="5474238"/>
          </a:xfrm>
        </p:spPr>
        <p:txBody>
          <a:bodyPr>
            <a:noAutofit/>
          </a:bodyPr>
          <a:lstStyle/>
          <a:p>
            <a:pPr marL="342900" lvl="0" indent="-342900" algn="just">
              <a:lnSpc>
                <a:spcPct val="200000"/>
              </a:lnSpc>
              <a:buFont typeface="+mj-lt"/>
              <a:buAutoNum type="arabicPeriod"/>
            </a:pPr>
            <a:r>
              <a:rPr lang="en-CA" sz="1600" kern="100" dirty="0">
                <a:effectLst/>
                <a:latin typeface="Times New Roman" panose="02020603050405020304" pitchFamily="18" charset="0"/>
                <a:ea typeface="Calibri" panose="020F0502020204030204" pitchFamily="34" charset="0"/>
                <a:cs typeface="Times New Roman" panose="02020603050405020304" pitchFamily="18" charset="0"/>
              </a:rPr>
              <a:t>What is the ratio of male to female in the company?</a:t>
            </a:r>
          </a:p>
          <a:p>
            <a:pPr marL="342900" lvl="0" indent="-342900" algn="just">
              <a:lnSpc>
                <a:spcPct val="200000"/>
              </a:lnSpc>
              <a:buFont typeface="+mj-lt"/>
              <a:buAutoNum type="arabicPeriod"/>
            </a:pPr>
            <a:r>
              <a:rPr lang="en-CA" sz="1600" kern="100" dirty="0">
                <a:effectLst/>
                <a:latin typeface="Times New Roman" panose="02020603050405020304" pitchFamily="18" charset="0"/>
                <a:ea typeface="Calibri" panose="020F0502020204030204" pitchFamily="34" charset="0"/>
                <a:cs typeface="Times New Roman" panose="02020603050405020304" pitchFamily="18" charset="0"/>
              </a:rPr>
              <a:t>What is the income based on gender?</a:t>
            </a:r>
          </a:p>
          <a:p>
            <a:pPr marL="342900" lvl="0" indent="-342900" algn="just">
              <a:lnSpc>
                <a:spcPct val="200000"/>
              </a:lnSpc>
              <a:buFont typeface="+mj-lt"/>
              <a:buAutoNum type="arabicPeriod"/>
            </a:pPr>
            <a:r>
              <a:rPr lang="en-CA" sz="1600" kern="100" dirty="0">
                <a:effectLst/>
                <a:latin typeface="Times New Roman" panose="02020603050405020304" pitchFamily="18" charset="0"/>
                <a:ea typeface="Calibri" panose="020F0502020204030204" pitchFamily="34" charset="0"/>
                <a:cs typeface="Times New Roman" panose="02020603050405020304" pitchFamily="18" charset="0"/>
              </a:rPr>
              <a:t>What is the ratio of male to female in each department? Does it look like the company prefers more male employees as to female employees</a:t>
            </a:r>
          </a:p>
          <a:p>
            <a:pPr marL="342900" lvl="0" indent="-342900" algn="just">
              <a:lnSpc>
                <a:spcPct val="200000"/>
              </a:lnSpc>
              <a:buFont typeface="+mj-lt"/>
              <a:buAutoNum type="arabicPeriod"/>
            </a:pPr>
            <a:r>
              <a:rPr lang="en-CA" sz="1600" kern="100" dirty="0">
                <a:effectLst/>
                <a:latin typeface="Times New Roman" panose="02020603050405020304" pitchFamily="18" charset="0"/>
                <a:ea typeface="Calibri" panose="020F0502020204030204" pitchFamily="34" charset="0"/>
                <a:cs typeface="Times New Roman" panose="02020603050405020304" pitchFamily="18" charset="0"/>
              </a:rPr>
              <a:t>"Is there a significant difference in average salaries between male and female employees when considering their respective departments, education fields, and years at company?"</a:t>
            </a:r>
          </a:p>
          <a:p>
            <a:pPr marL="342900" lvl="0" indent="-342900" algn="just">
              <a:lnSpc>
                <a:spcPct val="200000"/>
              </a:lnSpc>
              <a:spcAft>
                <a:spcPts val="800"/>
              </a:spcAft>
              <a:buFont typeface="+mj-lt"/>
              <a:buAutoNum type="arabicPeriod"/>
            </a:pPr>
            <a:r>
              <a:rPr lang="en-CA" sz="1600" kern="100" dirty="0">
                <a:effectLst/>
                <a:latin typeface="Times New Roman" panose="02020603050405020304" pitchFamily="18" charset="0"/>
                <a:ea typeface="Calibri" panose="020F0502020204030204" pitchFamily="34" charset="0"/>
                <a:cs typeface="Times New Roman" panose="02020603050405020304" pitchFamily="18" charset="0"/>
              </a:rPr>
              <a:t>"Do female employees experience differences in promotion rates based on their age, education fields, and job roles?"</a:t>
            </a:r>
          </a:p>
          <a:p>
            <a:pPr algn="ct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1935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552964" y="-26633"/>
            <a:ext cx="9905998" cy="1478570"/>
          </a:xfrm>
        </p:spPr>
        <p:txBody>
          <a:bodyPr>
            <a:normAutofit/>
          </a:bodyPr>
          <a:lstStyle/>
          <a:p>
            <a:r>
              <a:rPr lang="en-US" dirty="0">
                <a:latin typeface="Rockwell" panose="02060603020205020403" pitchFamily="18" charset="0"/>
              </a:rPr>
              <a:t>Background Information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830694" y="1308453"/>
            <a:ext cx="9905999" cy="5278777"/>
          </a:xfrm>
        </p:spPr>
        <p:txBody>
          <a:bodyPr>
            <a:normAutofit fontScale="70000" lnSpcReduction="20000"/>
          </a:bodyPr>
          <a:lstStyle/>
          <a:p>
            <a:pPr algn="just">
              <a:lnSpc>
                <a:spcPct val="200000"/>
              </a:lnSpc>
              <a:spcAft>
                <a:spcPts val="800"/>
              </a:spcAf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In this report, I am working for a company that focuses on providing equal opportunity to both men and women. The pursuit of equality in the workplace has been a longstanding endeavor, marked by significant progress and persistent challenges. One crucial facet of this journey is the push for gender equality, specifically focusing on creating a level playing field for women. Over the years, strides have been made to dismantle barriers and challenge stereotypes that hinder women's professional advancement. However, the road to workplace equality is still marked by hurdles, demanding ongoing efforts to reshape organizational cultures and policies. Historically, women have encountered systemic biases that limited their access to opportunities, fair compensation, and career advancement. Stereotypes and preconceived notions about gender roles have played a substantial role in perpetuating these disparities. Nevertheless, the narrative is evolving, driven by a growing recognition of the inherent value and potential that women bring to the workplace.</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In this ongoing quest for workplace equality, it is essential to continually reassess and challenge existing norms, policies, and practices that may perpetuate gender disparities. By fostering an environment that values diversity, equity, and inclusion, organizations can not only attract top talent but also create a workplace where all individuals, regardless of gender, can thrive and contribute meaningfully to the collective success of the enterprise. The journey toward workplace equality for women is not only a moral imperative but a critical step towards building a more just, innovative, and sustainable future.</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36722" y="139885"/>
            <a:ext cx="9905998" cy="1478570"/>
          </a:xfrm>
        </p:spPr>
        <p:txBody>
          <a:bodyPr>
            <a:normAutofit/>
          </a:bodyPr>
          <a:lstStyle/>
          <a:p>
            <a:r>
              <a:rPr lang="en-US" dirty="0">
                <a:latin typeface="Rockwell" panose="02060603020205020403" pitchFamily="18" charset="0"/>
              </a:rPr>
              <a:t>What is the ratio of male to female in the company?</a:t>
            </a:r>
          </a:p>
        </p:txBody>
      </p:sp>
      <p:graphicFrame>
        <p:nvGraphicFramePr>
          <p:cNvPr id="9" name="Chart 8">
            <a:extLst>
              <a:ext uri="{FF2B5EF4-FFF2-40B4-BE49-F238E27FC236}">
                <a16:creationId xmlns:a16="http://schemas.microsoft.com/office/drawing/2014/main" id="{33C08881-A5B9-928B-8533-978B513EA713}"/>
              </a:ext>
            </a:extLst>
          </p:cNvPr>
          <p:cNvGraphicFramePr>
            <a:graphicFrameLocks/>
          </p:cNvGraphicFramePr>
          <p:nvPr>
            <p:extLst>
              <p:ext uri="{D42A27DB-BD31-4B8C-83A1-F6EECF244321}">
                <p14:modId xmlns:p14="http://schemas.microsoft.com/office/powerpoint/2010/main" val="3809477196"/>
              </p:ext>
            </p:extLst>
          </p:nvPr>
        </p:nvGraphicFramePr>
        <p:xfrm>
          <a:off x="6934940" y="2629748"/>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Content Placeholder 10">
            <a:extLst>
              <a:ext uri="{FF2B5EF4-FFF2-40B4-BE49-F238E27FC236}">
                <a16:creationId xmlns:a16="http://schemas.microsoft.com/office/drawing/2014/main" id="{D0C62A84-824B-8296-3743-553D016B0EE8}"/>
              </a:ext>
            </a:extLst>
          </p:cNvPr>
          <p:cNvSpPr>
            <a:spLocks noGrp="1"/>
          </p:cNvSpPr>
          <p:nvPr>
            <p:ph idx="1"/>
          </p:nvPr>
        </p:nvSpPr>
        <p:spPr>
          <a:xfrm>
            <a:off x="1043759" y="1697831"/>
            <a:ext cx="5623372" cy="3541714"/>
          </a:xfrm>
        </p:spPr>
        <p:txBody>
          <a:bodyPr>
            <a:normAutofit fontScale="92500"/>
          </a:bodyPr>
          <a:lstStyle/>
          <a:p>
            <a:pPr marL="0" lvl="0" indent="0" algn="just">
              <a:lnSpc>
                <a:spcPct val="200000"/>
              </a:lnSpc>
              <a:spcAft>
                <a:spcPts val="800"/>
              </a:spcAft>
              <a:buNone/>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The number of males in the company are 882 whereas the females in the company are 588. Therefore, the ratio of male to female is 3:2. This means that there are more males in the company than females which signifies that there is a possibility of unfair treatment in the workplace.  </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19341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96520" y="-82818"/>
            <a:ext cx="9905998" cy="1478570"/>
          </a:xfrm>
        </p:spPr>
        <p:txBody>
          <a:bodyPr>
            <a:normAutofit/>
          </a:bodyPr>
          <a:lstStyle/>
          <a:p>
            <a:r>
              <a:rPr lang="en-US" dirty="0">
                <a:latin typeface="Rockwell" panose="02060603020205020403" pitchFamily="18" charset="0"/>
              </a:rPr>
              <a:t>What is the income based on gender?</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p:txBody>
          <a:bodyPr>
            <a:normAutofit/>
          </a:bodyPr>
          <a:lstStyle/>
          <a:p>
            <a:pPr marL="457200" lvl="1" indent="0">
              <a:buNone/>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As we can see in this output, the average male monthly salary is 6380.5079 whereas female monthly salary is 6686.5663 which is higher than the male salary. This signifies that females earn more and thus proves that there is no gender biasness in the company. </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Chart 4">
            <a:extLst>
              <a:ext uri="{FF2B5EF4-FFF2-40B4-BE49-F238E27FC236}">
                <a16:creationId xmlns:a16="http://schemas.microsoft.com/office/drawing/2014/main" id="{77BFBD96-26B1-D0C5-AA16-D3B22F45D58E}"/>
              </a:ext>
            </a:extLst>
          </p:cNvPr>
          <p:cNvGraphicFramePr>
            <a:graphicFrameLocks/>
          </p:cNvGraphicFramePr>
          <p:nvPr>
            <p:extLst>
              <p:ext uri="{D42A27DB-BD31-4B8C-83A1-F6EECF244321}">
                <p14:modId xmlns:p14="http://schemas.microsoft.com/office/powerpoint/2010/main" val="2861335882"/>
              </p:ext>
            </p:extLst>
          </p:nvPr>
        </p:nvGraphicFramePr>
        <p:xfrm>
          <a:off x="6172200" y="2249486"/>
          <a:ext cx="5164584" cy="35417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841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904893" y="103613"/>
            <a:ext cx="9905998" cy="1478570"/>
          </a:xfrm>
        </p:spPr>
        <p:txBody>
          <a:bodyPr>
            <a:normAutofit fontScale="90000"/>
          </a:bodyPr>
          <a:lstStyle/>
          <a:p>
            <a:pPr>
              <a:lnSpc>
                <a:spcPct val="200000"/>
              </a:lnSpc>
              <a:spcAft>
                <a:spcPts val="800"/>
              </a:spcAf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CA" sz="1800" kern="100" dirty="0">
                <a:effectLst/>
                <a:latin typeface="Calibri" panose="020F0502020204030204" pitchFamily="34" charset="0"/>
                <a:ea typeface="Calibri" panose="020F0502020204030204" pitchFamily="34" charset="0"/>
                <a:cs typeface="Times New Roman" panose="02020603050405020304" pitchFamily="18" charset="0"/>
              </a:rPr>
            </a:br>
            <a:r>
              <a:rPr lang="en-CA" sz="1800" kern="100" dirty="0">
                <a:effectLst/>
                <a:latin typeface="Rockwell" panose="02060603020205020403" pitchFamily="18" charset="0"/>
                <a:ea typeface="Calibri" panose="020F0502020204030204" pitchFamily="34" charset="0"/>
                <a:cs typeface="Times New Roman" panose="02020603050405020304" pitchFamily="18" charset="0"/>
              </a:rPr>
              <a:t>What is the ratio of male to female in each department? Does it look like the company prefers more male employees as to female employees?</a:t>
            </a:r>
            <a:br>
              <a:rPr lang="en-CA" sz="1800" kern="100" dirty="0">
                <a:effectLst/>
                <a:latin typeface="Rockwell" panose="02060603020205020403" pitchFamily="18" charset="0"/>
                <a:ea typeface="Calibri" panose="020F0502020204030204" pitchFamily="34" charset="0"/>
                <a:cs typeface="Times New Roman" panose="02020603050405020304" pitchFamily="18" charset="0"/>
              </a:rPr>
            </a:b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852780" y="1582182"/>
            <a:ext cx="6196090" cy="4401367"/>
          </a:xfrm>
        </p:spPr>
        <p:txBody>
          <a:bodyPr>
            <a:normAutofit/>
          </a:bodyPr>
          <a:lstStyle/>
          <a:p>
            <a:pPr marL="457200" lvl="1" indent="0" algn="just">
              <a:buNone/>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two departments in the company; R&amp;D and Sales. The number of male and female in R&amp;D is 582 and 379 respectively which means there are 203 males more in the R&amp;D department. Let’s have a look at the numbers of the sales department. The number of male and female in the sales department is 257 and 189 respectively. Here, the male employees are more by 68. Coming to the HR department, the figures does not give a satisfactory picture as well. There are 23 more males as compared to males. Looking at the numerical figures above, we can come to an understanding that the company prefers more males than females. </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Chart 3">
            <a:extLst>
              <a:ext uri="{FF2B5EF4-FFF2-40B4-BE49-F238E27FC236}">
                <a16:creationId xmlns:a16="http://schemas.microsoft.com/office/drawing/2014/main" id="{C9AB82A7-2FB7-B40A-37D9-FFB48890876E}"/>
              </a:ext>
            </a:extLst>
          </p:cNvPr>
          <p:cNvGraphicFramePr>
            <a:graphicFrameLocks/>
          </p:cNvGraphicFramePr>
          <p:nvPr>
            <p:extLst>
              <p:ext uri="{D42A27DB-BD31-4B8C-83A1-F6EECF244321}">
                <p14:modId xmlns:p14="http://schemas.microsoft.com/office/powerpoint/2010/main" val="3948170485"/>
              </p:ext>
            </p:extLst>
          </p:nvPr>
        </p:nvGraphicFramePr>
        <p:xfrm>
          <a:off x="7238891" y="1870969"/>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831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532031" y="121368"/>
            <a:ext cx="9905998" cy="1478570"/>
          </a:xfrm>
        </p:spPr>
        <p:txBody>
          <a:bodyPr>
            <a:normAutofit/>
          </a:bodyPr>
          <a:lstStyle/>
          <a:p>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Is there a significant difference in average salaries between male and female employees when considering their respective departments, education fields, and years at company?</a:t>
            </a:r>
            <a:b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088791" y="4578896"/>
            <a:ext cx="7673469" cy="3541714"/>
          </a:xfrm>
        </p:spPr>
        <p:txBody>
          <a:bodyPr>
            <a:normAutofit/>
          </a:bodyPr>
          <a:lstStyle/>
          <a:p>
            <a:pPr marL="457200" lvl="1" indent="0" algn="just">
              <a:buNone/>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As we can see here that the distribution of incomes is based on education, department and years at company. We can see that there is no gender biasness in this situation. The employee who has worked more received more pay regardless of the gender. </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Chart 8">
            <a:extLst>
              <a:ext uri="{FF2B5EF4-FFF2-40B4-BE49-F238E27FC236}">
                <a16:creationId xmlns:a16="http://schemas.microsoft.com/office/drawing/2014/main" id="{15581028-8671-87E6-A07D-CEEB19FF3AD5}"/>
              </a:ext>
            </a:extLst>
          </p:cNvPr>
          <p:cNvGraphicFramePr>
            <a:graphicFrameLocks/>
          </p:cNvGraphicFramePr>
          <p:nvPr>
            <p:extLst>
              <p:ext uri="{D42A27DB-BD31-4B8C-83A1-F6EECF244321}">
                <p14:modId xmlns:p14="http://schemas.microsoft.com/office/powerpoint/2010/main" val="1151624953"/>
              </p:ext>
            </p:extLst>
          </p:nvPr>
        </p:nvGraphicFramePr>
        <p:xfrm>
          <a:off x="1393793" y="1216240"/>
          <a:ext cx="8788893" cy="3362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955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103613"/>
            <a:ext cx="9905998" cy="1478570"/>
          </a:xfrm>
        </p:spPr>
        <p:txBody>
          <a:bodyPr>
            <a:normAutofit/>
          </a:bodyPr>
          <a:lstStyle/>
          <a:p>
            <a:pPr algn="ctr"/>
            <a:r>
              <a:rPr lang="en-CA" sz="1800" kern="100" dirty="0">
                <a:effectLst/>
                <a:latin typeface="Rockwell" panose="02060603020205020403" pitchFamily="18" charset="0"/>
                <a:ea typeface="Calibri" panose="020F0502020204030204" pitchFamily="34" charset="0"/>
                <a:cs typeface="Times New Roman" panose="02020603050405020304" pitchFamily="18" charset="0"/>
              </a:rPr>
              <a:t>Do female employees experience differences in promotion rates based on their age, education fields, and job roles?</a:t>
            </a:r>
            <a:br>
              <a:rPr lang="en-CA" sz="1800" kern="100" dirty="0">
                <a:effectLst/>
                <a:latin typeface="Rockwell" panose="02060603020205020403" pitchFamily="18" charset="0"/>
                <a:ea typeface="Calibri" panose="020F0502020204030204" pitchFamily="34" charset="0"/>
                <a:cs typeface="Times New Roman" panose="02020603050405020304" pitchFamily="18" charset="0"/>
              </a:rPr>
            </a:b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857327" y="1130899"/>
            <a:ext cx="4859892" cy="4648463"/>
          </a:xfrm>
        </p:spPr>
        <p:txBody>
          <a:bodyPr vert="horz" lIns="91440" tIns="45720" rIns="91440" bIns="45720" rtlCol="0" anchor="t">
            <a:normAutofit fontScale="92500" lnSpcReduction="20000"/>
          </a:bodyPr>
          <a:lstStyle/>
          <a:p>
            <a:pPr marL="0" indent="0" algn="just">
              <a:buNone/>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Upon scrutinizing the dataset encompassing factors such as departments, education fields, years at company, and job roles, it is discernible that there is no evidence of gender bias in average salaries between male and female employees. The analysis reveals comparable average salaries for both genders across various dimensions, affirming a fair compensation structure. Regardless of departments, education fields, years of service, or job roles, the data indicates a consistent and equitable distribution of salaries. This finding underscores a commitment to gender equality within the organization, suggesting that remuneration decisions are not influenced by gender-related factors. Such a comprehensive examination fosters an inclusive work environment, aligning with the principles of diversity and equality in the workplace.</a:t>
            </a:r>
          </a:p>
          <a:p>
            <a:pPr marL="0" lv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Chart 3">
            <a:extLst>
              <a:ext uri="{FF2B5EF4-FFF2-40B4-BE49-F238E27FC236}">
                <a16:creationId xmlns:a16="http://schemas.microsoft.com/office/drawing/2014/main" id="{060E7E36-E807-5CAD-8724-3566C2898C39}"/>
              </a:ext>
            </a:extLst>
          </p:cNvPr>
          <p:cNvGraphicFramePr>
            <a:graphicFrameLocks/>
          </p:cNvGraphicFramePr>
          <p:nvPr>
            <p:extLst>
              <p:ext uri="{D42A27DB-BD31-4B8C-83A1-F6EECF244321}">
                <p14:modId xmlns:p14="http://schemas.microsoft.com/office/powerpoint/2010/main" val="582202731"/>
              </p:ext>
            </p:extLst>
          </p:nvPr>
        </p:nvGraphicFramePr>
        <p:xfrm>
          <a:off x="6096000" y="1959745"/>
          <a:ext cx="5302928" cy="3011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261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121</TotalTime>
  <Words>1254</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Tahoma</vt:lpstr>
      <vt:lpstr>Times New Roman</vt:lpstr>
      <vt:lpstr>Tw Cen MT</vt:lpstr>
      <vt:lpstr>Circuit</vt:lpstr>
      <vt:lpstr>What is HR Data?</vt:lpstr>
      <vt:lpstr>Hypothesis</vt:lpstr>
      <vt:lpstr>Hypothesis Questions</vt:lpstr>
      <vt:lpstr>Background Information</vt:lpstr>
      <vt:lpstr>What is the ratio of male to female in the company?</vt:lpstr>
      <vt:lpstr>What is the income based on gender?</vt:lpstr>
      <vt:lpstr>  What is the ratio of male to female in each department? Does it look like the company prefers more male employees as to female employees? </vt:lpstr>
      <vt:lpstr>Is there a significant difference in average salaries between male and female employees when considering their respective departments, education fields, and years at company? </vt:lpstr>
      <vt:lpstr>Do female employees experience differences in promotion rates based on their age, education fields, and job roles?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Kalpeshkumar Solanki</dc:creator>
  <cp:lastModifiedBy>Kalpeshkumar Solanki</cp:lastModifiedBy>
  <cp:revision>8</cp:revision>
  <dcterms:created xsi:type="dcterms:W3CDTF">2024-01-04T20:11:27Z</dcterms:created>
  <dcterms:modified xsi:type="dcterms:W3CDTF">2024-01-05T18:53:03Z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