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4"/>
  </p:sldMasterIdLst>
  <p:notesMasterIdLst>
    <p:notesMasterId r:id="rId14"/>
  </p:notesMasterIdLst>
  <p:handoutMasterIdLst>
    <p:handoutMasterId r:id="rId15"/>
  </p:handoutMasterIdLst>
  <p:sldIdLst>
    <p:sldId id="268" r:id="rId5"/>
    <p:sldId id="261" r:id="rId6"/>
    <p:sldId id="269" r:id="rId7"/>
    <p:sldId id="270" r:id="rId8"/>
    <p:sldId id="271" r:id="rId9"/>
    <p:sldId id="272" r:id="rId10"/>
    <p:sldId id="273" r:id="rId11"/>
    <p:sldId id="27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F13F0-E34F-4F6A-B683-C5D357A306CB}" v="194" dt="2024-07-16T17:59:24.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p:restoredTop sz="94635" autoAdjust="0"/>
  </p:normalViewPr>
  <p:slideViewPr>
    <p:cSldViewPr snapToGrid="0" snapToObjects="1">
      <p:cViewPr>
        <p:scale>
          <a:sx n="100" d="100"/>
          <a:sy n="100" d="100"/>
        </p:scale>
        <p:origin x="-106" y="-514"/>
      </p:cViewPr>
      <p:guideLst/>
    </p:cSldViewPr>
  </p:slideViewPr>
  <p:notesTextViewPr>
    <p:cViewPr>
      <p:scale>
        <a:sx n="1" d="1"/>
        <a:sy n="1" d="1"/>
      </p:scale>
      <p:origin x="0" y="0"/>
    </p:cViewPr>
  </p:notesTextViewPr>
  <p:notesViewPr>
    <p:cSldViewPr snapToGrid="0" snapToObjects="1">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0BB816-636F-4C40-9EC7-A3BA365B89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7CE0D02-F780-4697-9A30-3F10F4D67C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99885C-64C6-4202-8B65-38170DBD673D}" type="datetimeFigureOut">
              <a:rPr lang="en-US" smtClean="0"/>
              <a:t>7/16/2024</a:t>
            </a:fld>
            <a:endParaRPr lang="en-US" dirty="0"/>
          </a:p>
        </p:txBody>
      </p:sp>
      <p:sp>
        <p:nvSpPr>
          <p:cNvPr id="4" name="Footer Placeholder 3">
            <a:extLst>
              <a:ext uri="{FF2B5EF4-FFF2-40B4-BE49-F238E27FC236}">
                <a16:creationId xmlns:a16="http://schemas.microsoft.com/office/drawing/2014/main" id="{E50C7536-00AB-4C14-90D3-7D88603F2A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DBC111-E561-48D6-9DB3-85F8BE552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1AA4D1-BF1D-4260-B442-EBD7859EC5F1}" type="slidenum">
              <a:rPr lang="en-US" smtClean="0"/>
              <a:t>‹#›</a:t>
            </a:fld>
            <a:endParaRPr lang="en-US" dirty="0"/>
          </a:p>
        </p:txBody>
      </p:sp>
    </p:spTree>
    <p:extLst>
      <p:ext uri="{BB962C8B-B14F-4D97-AF65-F5344CB8AC3E}">
        <p14:creationId xmlns:p14="http://schemas.microsoft.com/office/powerpoint/2010/main" val="691146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49326-15A5-4041-B3F6-1CB1FE840753}" type="datetimeFigureOut">
              <a:rPr lang="en-US" smtClean="0"/>
              <a:t>7/16/2024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39BA2-F127-4DB1-B8FD-D5A70CC3E01B}" type="slidenum">
              <a:rPr lang="en-US" smtClean="0"/>
              <a:t>‹#›</a:t>
            </a:fld>
            <a:endParaRPr lang="en-US" dirty="0"/>
          </a:p>
        </p:txBody>
      </p:sp>
    </p:spTree>
    <p:extLst>
      <p:ext uri="{BB962C8B-B14F-4D97-AF65-F5344CB8AC3E}">
        <p14:creationId xmlns:p14="http://schemas.microsoft.com/office/powerpoint/2010/main" val="400240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1</a:t>
            </a:fld>
            <a:endParaRPr lang="en-US" dirty="0"/>
          </a:p>
        </p:txBody>
      </p:sp>
    </p:spTree>
    <p:extLst>
      <p:ext uri="{BB962C8B-B14F-4D97-AF65-F5344CB8AC3E}">
        <p14:creationId xmlns:p14="http://schemas.microsoft.com/office/powerpoint/2010/main" val="273854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2</a:t>
            </a:fld>
            <a:endParaRPr lang="en-US" dirty="0"/>
          </a:p>
        </p:txBody>
      </p:sp>
    </p:spTree>
    <p:extLst>
      <p:ext uri="{BB962C8B-B14F-4D97-AF65-F5344CB8AC3E}">
        <p14:creationId xmlns:p14="http://schemas.microsoft.com/office/powerpoint/2010/main" val="33078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3</a:t>
            </a:fld>
            <a:endParaRPr lang="en-US" dirty="0"/>
          </a:p>
        </p:txBody>
      </p:sp>
    </p:spTree>
    <p:extLst>
      <p:ext uri="{BB962C8B-B14F-4D97-AF65-F5344CB8AC3E}">
        <p14:creationId xmlns:p14="http://schemas.microsoft.com/office/powerpoint/2010/main" val="1472832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4</a:t>
            </a:fld>
            <a:endParaRPr lang="en-US" dirty="0"/>
          </a:p>
        </p:txBody>
      </p:sp>
    </p:spTree>
    <p:extLst>
      <p:ext uri="{BB962C8B-B14F-4D97-AF65-F5344CB8AC3E}">
        <p14:creationId xmlns:p14="http://schemas.microsoft.com/office/powerpoint/2010/main" val="408359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1" y="10"/>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1423122" y="586509"/>
            <a:ext cx="10104580" cy="2262781"/>
          </a:xfrm>
        </p:spPr>
        <p:txBody>
          <a:bodyPr>
            <a:normAutofit/>
          </a:bodyPr>
          <a:lstStyle/>
          <a:p>
            <a:r>
              <a:rPr lang="en-US" dirty="0"/>
              <a:t>Analyzing Amazon Sales Data</a:t>
            </a:r>
          </a:p>
        </p:txBody>
      </p:sp>
      <p:sp>
        <p:nvSpPr>
          <p:cNvPr id="13" name="Subtitle 12">
            <a:extLst>
              <a:ext uri="{FF2B5EF4-FFF2-40B4-BE49-F238E27FC236}">
                <a16:creationId xmlns:a16="http://schemas.microsoft.com/office/drawing/2014/main" id="{F05262DB-6398-4AF9-96A3-041CFB112303}"/>
              </a:ext>
            </a:extLst>
          </p:cNvPr>
          <p:cNvSpPr>
            <a:spLocks noGrp="1"/>
          </p:cNvSpPr>
          <p:nvPr>
            <p:ph type="subTitle" idx="1"/>
          </p:nvPr>
        </p:nvSpPr>
        <p:spPr>
          <a:xfrm>
            <a:off x="1423122" y="5100652"/>
            <a:ext cx="8915399" cy="1126283"/>
          </a:xfrm>
        </p:spPr>
        <p:txBody>
          <a:bodyPr>
            <a:normAutofit/>
          </a:bodyPr>
          <a:lstStyle/>
          <a:p>
            <a:r>
              <a:rPr lang="en-US" dirty="0"/>
              <a:t>By Kalpesh Deshpande</a:t>
            </a:r>
          </a:p>
        </p:txBody>
      </p:sp>
      <p:grpSp>
        <p:nvGrpSpPr>
          <p:cNvPr id="20" name="Group 19">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1294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Picture 12" descr="light spots">
            <a:extLst>
              <a:ext uri="{FF2B5EF4-FFF2-40B4-BE49-F238E27FC236}">
                <a16:creationId xmlns:a16="http://schemas.microsoft.com/office/drawing/2014/main" id="{91359E98-53EA-154C-9838-95AAA23C9E6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9091" r="9091"/>
          <a:stretch/>
        </p:blipFill>
        <p:spPr>
          <a:xfrm>
            <a:off x="20" y="10"/>
            <a:ext cx="12191980" cy="6857990"/>
          </a:xfrm>
          <a:prstGeom prst="rect">
            <a:avLst/>
          </a:prstGeom>
        </p:spPr>
      </p:pic>
      <p:sp>
        <p:nvSpPr>
          <p:cNvPr id="70" name="Freeform 5">
            <a:extLst>
              <a:ext uri="{FF2B5EF4-FFF2-40B4-BE49-F238E27FC236}">
                <a16:creationId xmlns:a16="http://schemas.microsoft.com/office/drawing/2014/main" id="{813C4879-31DC-4174-B5FC-778884C3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bg2">
              <a:lumMod val="7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41867" y="626533"/>
            <a:ext cx="7128933" cy="1278467"/>
          </a:xfrm>
        </p:spPr>
        <p:txBody>
          <a:bodyPr anchor="ctr">
            <a:normAutofit/>
          </a:bodyPr>
          <a:lstStyle/>
          <a:p>
            <a:r>
              <a:rPr lang="en-US" dirty="0">
                <a:solidFill>
                  <a:srgbClr val="FEFFFF"/>
                </a:solidFill>
              </a:rPr>
              <a:t>Overview </a:t>
            </a:r>
          </a:p>
        </p:txBody>
      </p:sp>
      <p:sp>
        <p:nvSpPr>
          <p:cNvPr id="25" name="Content Placeholder 24">
            <a:extLst>
              <a:ext uri="{FF2B5EF4-FFF2-40B4-BE49-F238E27FC236}">
                <a16:creationId xmlns:a16="http://schemas.microsoft.com/office/drawing/2014/main" id="{43A41A55-87F7-52DF-925C-958F26CF979E}"/>
              </a:ext>
            </a:extLst>
          </p:cNvPr>
          <p:cNvSpPr>
            <a:spLocks noGrp="1"/>
          </p:cNvSpPr>
          <p:nvPr>
            <p:ph idx="1"/>
          </p:nvPr>
        </p:nvSpPr>
        <p:spPr>
          <a:xfrm>
            <a:off x="541868" y="2852669"/>
            <a:ext cx="7804239" cy="4003182"/>
          </a:xfrm>
        </p:spPr>
        <p:txBody>
          <a:bodyPr vert="horz" lIns="91440" tIns="45720" rIns="91440" bIns="45720" rtlCol="0" anchor="t">
            <a:normAutofit/>
          </a:bodyPr>
          <a:lstStyle/>
          <a:p>
            <a:r>
              <a:rPr lang="en-US" dirty="0">
                <a:solidFill>
                  <a:srgbClr val="FEFFFF"/>
                </a:solidFill>
                <a:ea typeface="+mn-lt"/>
                <a:cs typeface="+mn-lt"/>
              </a:rPr>
              <a:t>In the competitive landscape of e-commerce, effective sales management is crucial for optimizing distribution methods, reducing costs, and maximizing profits. By analyzing sales trends, businesses can gain valuable insights into customer behavior, seasonal patterns, and overall sales performance. </a:t>
            </a:r>
            <a:endParaRPr lang="en-US">
              <a:solidFill>
                <a:srgbClr val="FEFFFF"/>
              </a:solidFill>
              <a:ea typeface="+mn-lt"/>
              <a:cs typeface="+mn-lt"/>
            </a:endParaRPr>
          </a:p>
          <a:p>
            <a:r>
              <a:rPr lang="en-US" dirty="0">
                <a:solidFill>
                  <a:srgbClr val="FEFFFF"/>
                </a:solidFill>
                <a:ea typeface="+mn-lt"/>
                <a:cs typeface="+mn-lt"/>
              </a:rPr>
              <a:t>This project focuses on extracting, transforming, and loading (ETL) an Amazon sales dataset to analyze sales trends month-wise, year-wise, and year-by-month.</a:t>
            </a:r>
            <a:endParaRPr lang="en-US">
              <a:solidFill>
                <a:srgbClr val="FEFFFF"/>
              </a:solidFill>
            </a:endParaRPr>
          </a:p>
          <a:p>
            <a:endParaRPr lang="en-US">
              <a:solidFill>
                <a:srgbClr val="FEFFFF"/>
              </a:solidFill>
            </a:endParaRPr>
          </a:p>
          <a:p>
            <a:pPr marL="0" indent="0">
              <a:buNone/>
            </a:pPr>
            <a:endParaRPr lang="en-US">
              <a:solidFill>
                <a:srgbClr val="FEFFFF"/>
              </a:solidFill>
            </a:endParaRPr>
          </a:p>
        </p:txBody>
      </p:sp>
    </p:spTree>
    <p:extLst>
      <p:ext uri="{BB962C8B-B14F-4D97-AF65-F5344CB8AC3E}">
        <p14:creationId xmlns:p14="http://schemas.microsoft.com/office/powerpoint/2010/main" val="143655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accent1">
              <a:alpha val="30000"/>
            </a:schemeClr>
          </a:solidFill>
        </p:grpSpPr>
        <p:sp>
          <p:nvSpPr>
            <p:cNvPr id="40"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5"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2"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3"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4"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5"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6"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7"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8"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9"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0"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1"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7839756" y="1159566"/>
            <a:ext cx="3662939" cy="4568264"/>
          </a:xfrm>
        </p:spPr>
        <p:txBody>
          <a:bodyPr anchor="ctr">
            <a:normAutofit/>
          </a:bodyPr>
          <a:lstStyle/>
          <a:p>
            <a:r>
              <a:rPr lang="en-US">
                <a:solidFill>
                  <a:schemeClr val="tx1"/>
                </a:solidFill>
              </a:rPr>
              <a:t>Tools and Libraries</a:t>
            </a:r>
          </a:p>
        </p:txBody>
      </p:sp>
      <p:sp>
        <p:nvSpPr>
          <p:cNvPr id="53"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2" name="Content Placeholder 31">
            <a:extLst>
              <a:ext uri="{FF2B5EF4-FFF2-40B4-BE49-F238E27FC236}">
                <a16:creationId xmlns:a16="http://schemas.microsoft.com/office/drawing/2014/main" id="{C77449F3-9A3D-D25D-D634-1F607D4E0C04}"/>
              </a:ext>
            </a:extLst>
          </p:cNvPr>
          <p:cNvSpPr>
            <a:spLocks noGrp="1"/>
          </p:cNvSpPr>
          <p:nvPr>
            <p:ph idx="1"/>
          </p:nvPr>
        </p:nvSpPr>
        <p:spPr>
          <a:xfrm>
            <a:off x="240211" y="1319131"/>
            <a:ext cx="5603675" cy="4412923"/>
          </a:xfrm>
        </p:spPr>
        <p:txBody>
          <a:bodyPr anchor="ctr">
            <a:normAutofit/>
          </a:bodyPr>
          <a:lstStyle/>
          <a:p>
            <a:r>
              <a:rPr lang="en-US" dirty="0">
                <a:solidFill>
                  <a:srgbClr val="FFFFFF"/>
                </a:solidFill>
                <a:ea typeface="+mn-lt"/>
                <a:cs typeface="+mn-lt"/>
              </a:rPr>
              <a:t>- Python: For data extraction, transformation, and loading.</a:t>
            </a:r>
            <a:endParaRPr lang="en-US" dirty="0"/>
          </a:p>
          <a:p>
            <a:pPr marL="0" indent="0">
              <a:buNone/>
            </a:pPr>
            <a:endParaRPr lang="en-US" dirty="0">
              <a:solidFill>
                <a:srgbClr val="FFFFFF"/>
              </a:solidFill>
              <a:ea typeface="+mn-lt"/>
              <a:cs typeface="+mn-lt"/>
            </a:endParaRPr>
          </a:p>
          <a:p>
            <a:r>
              <a:rPr lang="en-US" dirty="0">
                <a:solidFill>
                  <a:srgbClr val="FFFFFF"/>
                </a:solidFill>
                <a:ea typeface="+mn-lt"/>
                <a:cs typeface="+mn-lt"/>
              </a:rPr>
              <a:t>- Pandas: For data manipulation and analysis.</a:t>
            </a:r>
            <a:endParaRPr lang="en-US" dirty="0"/>
          </a:p>
          <a:p>
            <a:pPr marL="0" indent="0">
              <a:buNone/>
            </a:pPr>
            <a:endParaRPr lang="en-US" dirty="0">
              <a:solidFill>
                <a:srgbClr val="FFFFFF"/>
              </a:solidFill>
              <a:ea typeface="+mn-lt"/>
              <a:cs typeface="+mn-lt"/>
            </a:endParaRPr>
          </a:p>
          <a:p>
            <a:r>
              <a:rPr lang="en-US" dirty="0">
                <a:solidFill>
                  <a:srgbClr val="FFFFFF"/>
                </a:solidFill>
                <a:ea typeface="+mn-lt"/>
                <a:cs typeface="+mn-lt"/>
              </a:rPr>
              <a:t>- NumPy: For numerical computations.</a:t>
            </a:r>
            <a:endParaRPr lang="en-US" dirty="0"/>
          </a:p>
          <a:p>
            <a:pPr marL="0" indent="0">
              <a:buNone/>
            </a:pPr>
            <a:endParaRPr lang="en-US" dirty="0">
              <a:solidFill>
                <a:srgbClr val="FFFFFF"/>
              </a:solidFill>
              <a:ea typeface="+mn-lt"/>
              <a:cs typeface="+mn-lt"/>
            </a:endParaRPr>
          </a:p>
          <a:p>
            <a:r>
              <a:rPr lang="en-US" dirty="0">
                <a:solidFill>
                  <a:srgbClr val="FFFFFF"/>
                </a:solidFill>
                <a:ea typeface="+mn-lt"/>
                <a:cs typeface="+mn-lt"/>
              </a:rPr>
              <a:t>- Matplotlib: For creating static visualizations.</a:t>
            </a:r>
            <a:endParaRPr lang="en-US" dirty="0"/>
          </a:p>
          <a:p>
            <a:pPr marL="0" indent="0">
              <a:buNone/>
            </a:pPr>
            <a:endParaRPr lang="en-US" dirty="0">
              <a:solidFill>
                <a:srgbClr val="FFFFFF"/>
              </a:solidFill>
              <a:ea typeface="+mn-lt"/>
              <a:cs typeface="+mn-lt"/>
            </a:endParaRPr>
          </a:p>
          <a:p>
            <a:r>
              <a:rPr lang="en-US" dirty="0">
                <a:solidFill>
                  <a:srgbClr val="FFFFFF"/>
                </a:solidFill>
                <a:ea typeface="+mn-lt"/>
                <a:cs typeface="+mn-lt"/>
              </a:rPr>
              <a:t>- Seaborn: For enhanced data visualization, including heatmaps and trend lines.</a:t>
            </a:r>
            <a:endParaRPr lang="en-US" dirty="0"/>
          </a:p>
          <a:p>
            <a:endParaRPr lang="en-US"/>
          </a:p>
        </p:txBody>
      </p:sp>
    </p:spTree>
    <p:extLst>
      <p:ext uri="{BB962C8B-B14F-4D97-AF65-F5344CB8AC3E}">
        <p14:creationId xmlns:p14="http://schemas.microsoft.com/office/powerpoint/2010/main" val="149685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ie chart with numbers and a black background&#10;&#10;Description automatically generated">
            <a:extLst>
              <a:ext uri="{FF2B5EF4-FFF2-40B4-BE49-F238E27FC236}">
                <a16:creationId xmlns:a16="http://schemas.microsoft.com/office/drawing/2014/main" id="{07833E58-FA7E-9045-30AF-623CB80C8D71}"/>
              </a:ext>
            </a:extLst>
          </p:cNvPr>
          <p:cNvPicPr>
            <a:picLocks noGrp="1" noChangeAspect="1"/>
          </p:cNvPicPr>
          <p:nvPr>
            <p:ph idx="1"/>
          </p:nvPr>
        </p:nvPicPr>
        <p:blipFill>
          <a:blip r:embed="rId2"/>
          <a:stretch>
            <a:fillRect/>
          </a:stretch>
        </p:blipFill>
        <p:spPr>
          <a:xfrm>
            <a:off x="3293484" y="847"/>
            <a:ext cx="8095673" cy="3424945"/>
          </a:xfrm>
        </p:spPr>
      </p:pic>
      <p:pic>
        <p:nvPicPr>
          <p:cNvPr id="5" name="Picture 4" descr="A pie chart with numbers and a black background&#10;&#10;Description automatically generated">
            <a:extLst>
              <a:ext uri="{FF2B5EF4-FFF2-40B4-BE49-F238E27FC236}">
                <a16:creationId xmlns:a16="http://schemas.microsoft.com/office/drawing/2014/main" id="{D3EC35B5-B87B-96F5-53F8-D5355F4D846D}"/>
              </a:ext>
            </a:extLst>
          </p:cNvPr>
          <p:cNvPicPr>
            <a:picLocks noChangeAspect="1"/>
          </p:cNvPicPr>
          <p:nvPr/>
        </p:nvPicPr>
        <p:blipFill>
          <a:blip r:embed="rId3"/>
          <a:stretch>
            <a:fillRect/>
          </a:stretch>
        </p:blipFill>
        <p:spPr>
          <a:xfrm>
            <a:off x="704273" y="3430377"/>
            <a:ext cx="9247909" cy="3426244"/>
          </a:xfrm>
          <a:prstGeom prst="rect">
            <a:avLst/>
          </a:prstGeom>
        </p:spPr>
      </p:pic>
    </p:spTree>
    <p:extLst>
      <p:ext uri="{BB962C8B-B14F-4D97-AF65-F5344CB8AC3E}">
        <p14:creationId xmlns:p14="http://schemas.microsoft.com/office/powerpoint/2010/main" val="347147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dots and lines&#10;&#10;Description automatically generated">
            <a:extLst>
              <a:ext uri="{FF2B5EF4-FFF2-40B4-BE49-F238E27FC236}">
                <a16:creationId xmlns:a16="http://schemas.microsoft.com/office/drawing/2014/main" id="{92F91E1A-7DAA-0A59-C4A7-33130A94204D}"/>
              </a:ext>
            </a:extLst>
          </p:cNvPr>
          <p:cNvPicPr>
            <a:picLocks noChangeAspect="1"/>
          </p:cNvPicPr>
          <p:nvPr/>
        </p:nvPicPr>
        <p:blipFill>
          <a:blip r:embed="rId2"/>
          <a:stretch>
            <a:fillRect/>
          </a:stretch>
        </p:blipFill>
        <p:spPr>
          <a:xfrm>
            <a:off x="207818" y="1426099"/>
            <a:ext cx="11787910" cy="4952531"/>
          </a:xfrm>
          <a:prstGeom prst="rect">
            <a:avLst/>
          </a:prstGeom>
        </p:spPr>
      </p:pic>
    </p:spTree>
    <p:extLst>
      <p:ext uri="{BB962C8B-B14F-4D97-AF65-F5344CB8AC3E}">
        <p14:creationId xmlns:p14="http://schemas.microsoft.com/office/powerpoint/2010/main" val="78424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different colored dots&#10;&#10;Description automatically generated">
            <a:extLst>
              <a:ext uri="{FF2B5EF4-FFF2-40B4-BE49-F238E27FC236}">
                <a16:creationId xmlns:a16="http://schemas.microsoft.com/office/drawing/2014/main" id="{027C53CA-9D9B-D85A-BA68-86E6E67ACBB3}"/>
              </a:ext>
            </a:extLst>
          </p:cNvPr>
          <p:cNvPicPr>
            <a:picLocks noGrp="1" noChangeAspect="1"/>
          </p:cNvPicPr>
          <p:nvPr>
            <p:ph idx="1"/>
          </p:nvPr>
        </p:nvPicPr>
        <p:blipFill>
          <a:blip r:embed="rId2"/>
          <a:stretch>
            <a:fillRect/>
          </a:stretch>
        </p:blipFill>
        <p:spPr>
          <a:xfrm>
            <a:off x="199303" y="1162891"/>
            <a:ext cx="11801763" cy="5314948"/>
          </a:xfrm>
        </p:spPr>
      </p:pic>
    </p:spTree>
    <p:extLst>
      <p:ext uri="{BB962C8B-B14F-4D97-AF65-F5344CB8AC3E}">
        <p14:creationId xmlns:p14="http://schemas.microsoft.com/office/powerpoint/2010/main" val="106635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different colored squares&#10;&#10;Description automatically generated">
            <a:extLst>
              <a:ext uri="{FF2B5EF4-FFF2-40B4-BE49-F238E27FC236}">
                <a16:creationId xmlns:a16="http://schemas.microsoft.com/office/drawing/2014/main" id="{566A08D9-78FC-1606-2797-D8004DACC932}"/>
              </a:ext>
            </a:extLst>
          </p:cNvPr>
          <p:cNvPicPr>
            <a:picLocks noGrp="1" noChangeAspect="1"/>
          </p:cNvPicPr>
          <p:nvPr>
            <p:ph idx="1"/>
          </p:nvPr>
        </p:nvPicPr>
        <p:blipFill>
          <a:blip r:embed="rId2"/>
          <a:stretch>
            <a:fillRect/>
          </a:stretch>
        </p:blipFill>
        <p:spPr>
          <a:xfrm>
            <a:off x="210849" y="1490154"/>
            <a:ext cx="11778672" cy="5168422"/>
          </a:xfrm>
        </p:spPr>
      </p:pic>
    </p:spTree>
    <p:extLst>
      <p:ext uri="{BB962C8B-B14F-4D97-AF65-F5344CB8AC3E}">
        <p14:creationId xmlns:p14="http://schemas.microsoft.com/office/powerpoint/2010/main" val="19897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numbers and dots&#10;&#10;Description automatically generated">
            <a:extLst>
              <a:ext uri="{FF2B5EF4-FFF2-40B4-BE49-F238E27FC236}">
                <a16:creationId xmlns:a16="http://schemas.microsoft.com/office/drawing/2014/main" id="{7A7CD5A6-8C0E-0FCF-59AA-5420E4C28BCD}"/>
              </a:ext>
            </a:extLst>
          </p:cNvPr>
          <p:cNvPicPr>
            <a:picLocks noGrp="1" noChangeAspect="1"/>
          </p:cNvPicPr>
          <p:nvPr>
            <p:ph idx="1"/>
          </p:nvPr>
        </p:nvPicPr>
        <p:blipFill>
          <a:blip r:embed="rId2"/>
          <a:stretch>
            <a:fillRect/>
          </a:stretch>
        </p:blipFill>
        <p:spPr>
          <a:xfrm>
            <a:off x="1535582" y="1091"/>
            <a:ext cx="9592733" cy="3423602"/>
          </a:xfrm>
        </p:spPr>
      </p:pic>
      <p:pic>
        <p:nvPicPr>
          <p:cNvPr id="5" name="Picture 4" descr="A graph with different colored dots&#10;&#10;Description automatically generated">
            <a:extLst>
              <a:ext uri="{FF2B5EF4-FFF2-40B4-BE49-F238E27FC236}">
                <a16:creationId xmlns:a16="http://schemas.microsoft.com/office/drawing/2014/main" id="{DD3F42E4-362C-3D90-0BAD-E1B87EE36BE1}"/>
              </a:ext>
            </a:extLst>
          </p:cNvPr>
          <p:cNvPicPr>
            <a:picLocks noChangeAspect="1"/>
          </p:cNvPicPr>
          <p:nvPr/>
        </p:nvPicPr>
        <p:blipFill>
          <a:blip r:embed="rId3"/>
          <a:stretch>
            <a:fillRect/>
          </a:stretch>
        </p:blipFill>
        <p:spPr>
          <a:xfrm>
            <a:off x="1524001" y="3411182"/>
            <a:ext cx="9604963" cy="3450525"/>
          </a:xfrm>
          <a:prstGeom prst="rect">
            <a:avLst/>
          </a:prstGeom>
        </p:spPr>
      </p:pic>
    </p:spTree>
    <p:extLst>
      <p:ext uri="{BB962C8B-B14F-4D97-AF65-F5344CB8AC3E}">
        <p14:creationId xmlns:p14="http://schemas.microsoft.com/office/powerpoint/2010/main" val="20419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2589213" y="2514600"/>
            <a:ext cx="8915399" cy="2262781"/>
          </a:xfrm>
        </p:spPr>
        <p:txBody>
          <a:bodyPr>
            <a:normAutofit/>
          </a:bodyPr>
          <a:lstStyle/>
          <a:p>
            <a:r>
              <a:rPr lang="en-US" dirty="0"/>
              <a:t>Thank you</a:t>
            </a:r>
          </a:p>
        </p:txBody>
      </p:sp>
      <p:grpSp>
        <p:nvGrpSpPr>
          <p:cNvPr id="12" name="Group 11">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0637399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B3524F-087C-4838-9553-7CBB129B4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2431B6-C1D5-4398-BE4E-36F2E44F8E9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C53FD1-3DBA-4C27-90DF-64ABCD60CC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23</Words>
  <Application>Microsoft Office PowerPoint</Application>
  <PresentationFormat>Widescreen</PresentationFormat>
  <Paragraphs>15</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Wisp</vt:lpstr>
      <vt:lpstr>Analyzing Amazon Sales Data</vt:lpstr>
      <vt:lpstr>Overview </vt:lpstr>
      <vt:lpstr>Tools and Libraries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Design</dc:title>
  <dc:creator/>
  <cp:lastModifiedBy/>
  <cp:revision>87</cp:revision>
  <dcterms:created xsi:type="dcterms:W3CDTF">2024-07-16T17:39:08Z</dcterms:created>
  <dcterms:modified xsi:type="dcterms:W3CDTF">2024-07-16T18:00:35Z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