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3"/>
  </p:notesMasterIdLst>
  <p:sldIdLst>
    <p:sldId id="257" r:id="rId2"/>
    <p:sldId id="284" r:id="rId3"/>
    <p:sldId id="286" r:id="rId4"/>
    <p:sldId id="283" r:id="rId5"/>
    <p:sldId id="258" r:id="rId6"/>
    <p:sldId id="259" r:id="rId7"/>
    <p:sldId id="287" r:id="rId8"/>
    <p:sldId id="260" r:id="rId9"/>
    <p:sldId id="282" r:id="rId10"/>
    <p:sldId id="261" r:id="rId11"/>
    <p:sldId id="262" r:id="rId12"/>
    <p:sldId id="263" r:id="rId13"/>
    <p:sldId id="264" r:id="rId14"/>
    <p:sldId id="265" r:id="rId15"/>
    <p:sldId id="266" r:id="rId16"/>
    <p:sldId id="267" r:id="rId17"/>
    <p:sldId id="281"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5"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TUF GAMING" initials="ATG" lastIdx="0" clrIdx="0">
    <p:extLst>
      <p:ext uri="{19B8F6BF-5375-455C-9EA6-DF929625EA0E}">
        <p15:presenceInfo xmlns:p15="http://schemas.microsoft.com/office/powerpoint/2012/main" userId="00ba65cd3c9cc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95E026-D633-4C6C-A875-F879897EB027}"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E5EDF556-0ED9-46E7-A616-7C6B192BBB51}">
      <dgm:prSet phldrT="[Text]" custT="1"/>
      <dgm:spPr/>
      <dgm:t>
        <a:bodyPr/>
        <a:lstStyle/>
        <a:p>
          <a:r>
            <a:rPr lang="en-US" sz="2000" dirty="0" smtClean="0">
              <a:latin typeface="Times New Roman" panose="02020603050405020304" pitchFamily="18" charset="0"/>
              <a:cs typeface="Times New Roman" panose="02020603050405020304" pitchFamily="18" charset="0"/>
            </a:rPr>
            <a:t>Food processing </a:t>
          </a:r>
          <a:endParaRPr lang="en-US" sz="2000" dirty="0">
            <a:latin typeface="Times New Roman" panose="02020603050405020304" pitchFamily="18" charset="0"/>
            <a:cs typeface="Times New Roman" panose="02020603050405020304" pitchFamily="18" charset="0"/>
          </a:endParaRPr>
        </a:p>
      </dgm:t>
    </dgm:pt>
    <dgm:pt modelId="{AB426F3E-4B6F-41E4-B624-AD1051508790}" type="parTrans" cxnId="{3620570D-464A-4F5E-AC98-2F252559219C}">
      <dgm:prSet/>
      <dgm:spPr/>
      <dgm:t>
        <a:bodyPr/>
        <a:lstStyle/>
        <a:p>
          <a:endParaRPr lang="en-US"/>
        </a:p>
      </dgm:t>
    </dgm:pt>
    <dgm:pt modelId="{8C2C25F9-F167-49BA-8FE3-5C66EB3E99E9}" type="sibTrans" cxnId="{3620570D-464A-4F5E-AC98-2F252559219C}">
      <dgm:prSet/>
      <dgm:spPr/>
      <dgm:t>
        <a:bodyPr/>
        <a:lstStyle/>
        <a:p>
          <a:endParaRPr lang="en-US"/>
        </a:p>
      </dgm:t>
    </dgm:pt>
    <dgm:pt modelId="{8751188A-0E52-4CBA-AA87-0EF364A41D22}">
      <dgm:prSet phldrT="[Text]" custT="1"/>
      <dgm:spPr/>
      <dgm:t>
        <a:bodyPr/>
        <a:lstStyle/>
        <a:p>
          <a:r>
            <a:rPr lang="en-US" sz="1900" dirty="0" smtClean="0">
              <a:latin typeface="Times New Roman" panose="02020603050405020304" pitchFamily="18" charset="0"/>
              <a:cs typeface="Times New Roman" panose="02020603050405020304" pitchFamily="18" charset="0"/>
            </a:rPr>
            <a:t>Toxin removal </a:t>
          </a:r>
          <a:endParaRPr lang="en-US" sz="1900" dirty="0">
            <a:latin typeface="Times New Roman" panose="02020603050405020304" pitchFamily="18" charset="0"/>
            <a:cs typeface="Times New Roman" panose="02020603050405020304" pitchFamily="18" charset="0"/>
          </a:endParaRPr>
        </a:p>
      </dgm:t>
    </dgm:pt>
    <dgm:pt modelId="{850A6E09-2780-4871-B6E7-334EA8647804}" type="parTrans" cxnId="{F1B521EA-18C9-4134-8986-2CA0AD915B02}">
      <dgm:prSet/>
      <dgm:spPr/>
      <dgm:t>
        <a:bodyPr/>
        <a:lstStyle/>
        <a:p>
          <a:endParaRPr lang="en-US"/>
        </a:p>
      </dgm:t>
    </dgm:pt>
    <dgm:pt modelId="{05EDBC9B-B5E0-4816-AE30-944473F836B6}" type="sibTrans" cxnId="{F1B521EA-18C9-4134-8986-2CA0AD915B02}">
      <dgm:prSet/>
      <dgm:spPr/>
      <dgm:t>
        <a:bodyPr/>
        <a:lstStyle/>
        <a:p>
          <a:endParaRPr lang="en-US"/>
        </a:p>
      </dgm:t>
    </dgm:pt>
    <dgm:pt modelId="{1BD2E858-8956-4E59-8642-11FBAA57A701}">
      <dgm:prSet phldrT="[Text]" custT="1"/>
      <dgm:spPr/>
      <dgm:t>
        <a:bodyPr/>
        <a:lstStyle/>
        <a:p>
          <a:r>
            <a:rPr lang="en-US" sz="1900" dirty="0" smtClean="0">
              <a:latin typeface="Times New Roman" panose="02020603050405020304" pitchFamily="18" charset="0"/>
              <a:cs typeface="Times New Roman" panose="02020603050405020304" pitchFamily="18" charset="0"/>
            </a:rPr>
            <a:t>Enables </a:t>
          </a:r>
          <a:r>
            <a:rPr lang="en-US" sz="1900" dirty="0" err="1" smtClean="0">
              <a:latin typeface="Times New Roman" panose="02020603050405020304" pitchFamily="18" charset="0"/>
              <a:cs typeface="Times New Roman" panose="02020603050405020304" pitchFamily="18" charset="0"/>
            </a:rPr>
            <a:t>tramsportation</a:t>
          </a:r>
          <a:endParaRPr lang="en-US" sz="1900" dirty="0">
            <a:latin typeface="Times New Roman" panose="02020603050405020304" pitchFamily="18" charset="0"/>
            <a:cs typeface="Times New Roman" panose="02020603050405020304" pitchFamily="18" charset="0"/>
          </a:endParaRPr>
        </a:p>
      </dgm:t>
    </dgm:pt>
    <dgm:pt modelId="{B56BE15B-1427-43B8-AB5D-735B8E49EDAC}" type="parTrans" cxnId="{52BC1671-BE0B-4088-B371-9B2A6F35DCD8}">
      <dgm:prSet/>
      <dgm:spPr/>
      <dgm:t>
        <a:bodyPr/>
        <a:lstStyle/>
        <a:p>
          <a:endParaRPr lang="en-US"/>
        </a:p>
      </dgm:t>
    </dgm:pt>
    <dgm:pt modelId="{A32758B5-A29C-4185-A7B8-F17259362022}" type="sibTrans" cxnId="{52BC1671-BE0B-4088-B371-9B2A6F35DCD8}">
      <dgm:prSet/>
      <dgm:spPr/>
      <dgm:t>
        <a:bodyPr/>
        <a:lstStyle/>
        <a:p>
          <a:endParaRPr lang="en-US"/>
        </a:p>
      </dgm:t>
    </dgm:pt>
    <dgm:pt modelId="{3617383C-BDA6-4A5E-8D01-B05C5720598E}">
      <dgm:prSet phldrT="[Text]" custT="1"/>
      <dgm:spPr/>
      <dgm:t>
        <a:bodyPr/>
        <a:lstStyle/>
        <a:p>
          <a:r>
            <a:rPr lang="en-US" sz="1900" dirty="0" smtClean="0">
              <a:latin typeface="Times New Roman" panose="02020603050405020304" pitchFamily="18" charset="0"/>
              <a:cs typeface="Times New Roman" panose="02020603050405020304" pitchFamily="18" charset="0"/>
            </a:rPr>
            <a:t>Suits our life style </a:t>
          </a:r>
          <a:endParaRPr lang="en-US" sz="1900" dirty="0">
            <a:latin typeface="Times New Roman" panose="02020603050405020304" pitchFamily="18" charset="0"/>
            <a:cs typeface="Times New Roman" panose="02020603050405020304" pitchFamily="18" charset="0"/>
          </a:endParaRPr>
        </a:p>
      </dgm:t>
    </dgm:pt>
    <dgm:pt modelId="{3D78DEF6-3F0A-4F35-B570-BFFB7F049851}" type="parTrans" cxnId="{C64B8A42-9C81-41DC-80C8-C1F52353F5BF}">
      <dgm:prSet/>
      <dgm:spPr/>
      <dgm:t>
        <a:bodyPr/>
        <a:lstStyle/>
        <a:p>
          <a:endParaRPr lang="en-US"/>
        </a:p>
      </dgm:t>
    </dgm:pt>
    <dgm:pt modelId="{B54B013A-557B-4E4C-8FD4-AE5301FC29CF}" type="sibTrans" cxnId="{C64B8A42-9C81-41DC-80C8-C1F52353F5BF}">
      <dgm:prSet/>
      <dgm:spPr/>
      <dgm:t>
        <a:bodyPr/>
        <a:lstStyle/>
        <a:p>
          <a:endParaRPr lang="en-US"/>
        </a:p>
      </dgm:t>
    </dgm:pt>
    <dgm:pt modelId="{8A436908-A21B-442F-ABD4-59B6411AD4F9}">
      <dgm:prSet phldrT="[Text]" custT="1"/>
      <dgm:spPr/>
      <dgm:t>
        <a:bodyPr/>
        <a:lstStyle/>
        <a:p>
          <a:r>
            <a:rPr lang="en-US" sz="1900" dirty="0" smtClean="0">
              <a:latin typeface="Times New Roman" panose="02020603050405020304" pitchFamily="18" charset="0"/>
              <a:cs typeface="Times New Roman" panose="02020603050405020304" pitchFamily="18" charset="0"/>
            </a:rPr>
            <a:t>Can also add extra nutrients </a:t>
          </a:r>
          <a:endParaRPr lang="en-US" sz="1900" dirty="0">
            <a:latin typeface="Times New Roman" panose="02020603050405020304" pitchFamily="18" charset="0"/>
            <a:cs typeface="Times New Roman" panose="02020603050405020304" pitchFamily="18" charset="0"/>
          </a:endParaRPr>
        </a:p>
      </dgm:t>
    </dgm:pt>
    <dgm:pt modelId="{45E055D4-BC4B-46EC-B5A0-1714A9494C6E}" type="parTrans" cxnId="{F623B047-B9C7-4AB8-AAE8-C4B9B2247861}">
      <dgm:prSet/>
      <dgm:spPr/>
      <dgm:t>
        <a:bodyPr/>
        <a:lstStyle/>
        <a:p>
          <a:endParaRPr lang="en-US"/>
        </a:p>
      </dgm:t>
    </dgm:pt>
    <dgm:pt modelId="{4662287C-6983-4387-A94C-C9CA4E697145}" type="sibTrans" cxnId="{F623B047-B9C7-4AB8-AAE8-C4B9B2247861}">
      <dgm:prSet/>
      <dgm:spPr/>
      <dgm:t>
        <a:bodyPr/>
        <a:lstStyle/>
        <a:p>
          <a:endParaRPr lang="en-US"/>
        </a:p>
      </dgm:t>
    </dgm:pt>
    <dgm:pt modelId="{475C51E9-344B-456E-9837-E2D235DD32F8}">
      <dgm:prSet custT="1"/>
      <dgm:spPr/>
      <dgm:t>
        <a:bodyPr/>
        <a:lstStyle/>
        <a:p>
          <a:r>
            <a:rPr lang="en-US" sz="1900" dirty="0" smtClean="0">
              <a:latin typeface="Times New Roman" panose="02020603050405020304" pitchFamily="18" charset="0"/>
              <a:cs typeface="Times New Roman" panose="02020603050405020304" pitchFamily="18" charset="0"/>
            </a:rPr>
            <a:t>Increases shelf life</a:t>
          </a:r>
          <a:endParaRPr lang="en-US" sz="1900" dirty="0">
            <a:latin typeface="Times New Roman" panose="02020603050405020304" pitchFamily="18" charset="0"/>
            <a:cs typeface="Times New Roman" panose="02020603050405020304" pitchFamily="18" charset="0"/>
          </a:endParaRPr>
        </a:p>
      </dgm:t>
    </dgm:pt>
    <dgm:pt modelId="{DE156E23-1EE5-446E-9974-5673473031C8}" type="parTrans" cxnId="{C375FD20-3A4D-4F78-8CFF-66BE5890B1F8}">
      <dgm:prSet/>
      <dgm:spPr/>
      <dgm:t>
        <a:bodyPr/>
        <a:lstStyle/>
        <a:p>
          <a:endParaRPr lang="en-US"/>
        </a:p>
      </dgm:t>
    </dgm:pt>
    <dgm:pt modelId="{CE9437AE-331A-4BB0-AA10-CEBA76825631}" type="sibTrans" cxnId="{C375FD20-3A4D-4F78-8CFF-66BE5890B1F8}">
      <dgm:prSet/>
      <dgm:spPr/>
      <dgm:t>
        <a:bodyPr/>
        <a:lstStyle/>
        <a:p>
          <a:endParaRPr lang="en-US"/>
        </a:p>
      </dgm:t>
    </dgm:pt>
    <dgm:pt modelId="{10C5296A-0DE5-46AD-9E28-15D8B455BB27}">
      <dgm:prSet custT="1"/>
      <dgm:spPr/>
      <dgm:t>
        <a:bodyPr/>
        <a:lstStyle/>
        <a:p>
          <a:r>
            <a:rPr lang="en-US" sz="1900" dirty="0" smtClean="0">
              <a:latin typeface="Times New Roman" panose="02020603050405020304" pitchFamily="18" charset="0"/>
              <a:cs typeface="Times New Roman" panose="02020603050405020304" pitchFamily="18" charset="0"/>
            </a:rPr>
            <a:t>Improves  the taste of the food</a:t>
          </a:r>
          <a:endParaRPr lang="en-US" sz="1900" dirty="0">
            <a:latin typeface="Times New Roman" panose="02020603050405020304" pitchFamily="18" charset="0"/>
            <a:cs typeface="Times New Roman" panose="02020603050405020304" pitchFamily="18" charset="0"/>
          </a:endParaRPr>
        </a:p>
      </dgm:t>
    </dgm:pt>
    <dgm:pt modelId="{B2D8A0F0-7762-45B7-9824-7AB3B28876B7}" type="parTrans" cxnId="{000AD609-0DA1-485E-AE1A-7F6AEC3F6342}">
      <dgm:prSet/>
      <dgm:spPr/>
      <dgm:t>
        <a:bodyPr/>
        <a:lstStyle/>
        <a:p>
          <a:endParaRPr lang="en-US" dirty="0"/>
        </a:p>
      </dgm:t>
    </dgm:pt>
    <dgm:pt modelId="{885E0B4A-35B7-4BCD-B50B-545CE5D70C74}" type="sibTrans" cxnId="{000AD609-0DA1-485E-AE1A-7F6AEC3F6342}">
      <dgm:prSet/>
      <dgm:spPr/>
      <dgm:t>
        <a:bodyPr/>
        <a:lstStyle/>
        <a:p>
          <a:endParaRPr lang="en-US"/>
        </a:p>
      </dgm:t>
    </dgm:pt>
    <dgm:pt modelId="{DC36A26B-00F8-42F8-A5C9-591A254CE670}" type="pres">
      <dgm:prSet presAssocID="{6995E026-D633-4C6C-A875-F879897EB027}" presName="Name0" presStyleCnt="0">
        <dgm:presLayoutVars>
          <dgm:chMax val="1"/>
          <dgm:dir/>
          <dgm:animLvl val="ctr"/>
          <dgm:resizeHandles val="exact"/>
        </dgm:presLayoutVars>
      </dgm:prSet>
      <dgm:spPr/>
      <dgm:t>
        <a:bodyPr/>
        <a:lstStyle/>
        <a:p>
          <a:endParaRPr lang="en-US"/>
        </a:p>
      </dgm:t>
    </dgm:pt>
    <dgm:pt modelId="{FB1123DA-F263-4506-B7A5-2DD670ED1EC6}" type="pres">
      <dgm:prSet presAssocID="{E5EDF556-0ED9-46E7-A616-7C6B192BBB51}" presName="centerShape" presStyleLbl="node0" presStyleIdx="0" presStyleCnt="1" custScaleX="121371" custScaleY="111984"/>
      <dgm:spPr/>
      <dgm:t>
        <a:bodyPr/>
        <a:lstStyle/>
        <a:p>
          <a:endParaRPr lang="en-US"/>
        </a:p>
      </dgm:t>
    </dgm:pt>
    <dgm:pt modelId="{93908D7A-01CC-43EB-BE71-3DD464F06742}" type="pres">
      <dgm:prSet presAssocID="{850A6E09-2780-4871-B6E7-334EA8647804}" presName="parTrans" presStyleLbl="sibTrans2D1" presStyleIdx="0" presStyleCnt="6" custScaleX="182019" custLinFactNeighborX="0" custLinFactNeighborY="-1623"/>
      <dgm:spPr/>
      <dgm:t>
        <a:bodyPr/>
        <a:lstStyle/>
        <a:p>
          <a:endParaRPr lang="en-US"/>
        </a:p>
      </dgm:t>
    </dgm:pt>
    <dgm:pt modelId="{C92CDF50-19A8-4300-AFBF-DA1EFFC93E70}" type="pres">
      <dgm:prSet presAssocID="{850A6E09-2780-4871-B6E7-334EA8647804}" presName="connectorText" presStyleLbl="sibTrans2D1" presStyleIdx="0" presStyleCnt="6"/>
      <dgm:spPr/>
      <dgm:t>
        <a:bodyPr/>
        <a:lstStyle/>
        <a:p>
          <a:endParaRPr lang="en-US"/>
        </a:p>
      </dgm:t>
    </dgm:pt>
    <dgm:pt modelId="{262E965C-AA7F-4B89-8578-186BCDB9F324}" type="pres">
      <dgm:prSet presAssocID="{8751188A-0E52-4CBA-AA87-0EF364A41D22}" presName="node" presStyleLbl="node1" presStyleIdx="0" presStyleCnt="6">
        <dgm:presLayoutVars>
          <dgm:bulletEnabled val="1"/>
        </dgm:presLayoutVars>
      </dgm:prSet>
      <dgm:spPr/>
      <dgm:t>
        <a:bodyPr/>
        <a:lstStyle/>
        <a:p>
          <a:endParaRPr lang="en-US"/>
        </a:p>
      </dgm:t>
    </dgm:pt>
    <dgm:pt modelId="{87DC1BF3-A068-4773-936E-D280C7B85C94}" type="pres">
      <dgm:prSet presAssocID="{B56BE15B-1427-43B8-AB5D-735B8E49EDAC}" presName="parTrans" presStyleLbl="sibTrans2D1" presStyleIdx="1" presStyleCnt="6" custScaleX="203791"/>
      <dgm:spPr/>
      <dgm:t>
        <a:bodyPr/>
        <a:lstStyle/>
        <a:p>
          <a:endParaRPr lang="en-US"/>
        </a:p>
      </dgm:t>
    </dgm:pt>
    <dgm:pt modelId="{714D10C7-A801-45D5-B6DF-C5634201F2D2}" type="pres">
      <dgm:prSet presAssocID="{B56BE15B-1427-43B8-AB5D-735B8E49EDAC}" presName="connectorText" presStyleLbl="sibTrans2D1" presStyleIdx="1" presStyleCnt="6"/>
      <dgm:spPr/>
      <dgm:t>
        <a:bodyPr/>
        <a:lstStyle/>
        <a:p>
          <a:endParaRPr lang="en-US"/>
        </a:p>
      </dgm:t>
    </dgm:pt>
    <dgm:pt modelId="{16B94624-8BC2-4C67-A5AC-729530A8563B}" type="pres">
      <dgm:prSet presAssocID="{1BD2E858-8956-4E59-8642-11FBAA57A701}" presName="node" presStyleLbl="node1" presStyleIdx="1" presStyleCnt="6">
        <dgm:presLayoutVars>
          <dgm:bulletEnabled val="1"/>
        </dgm:presLayoutVars>
      </dgm:prSet>
      <dgm:spPr/>
      <dgm:t>
        <a:bodyPr/>
        <a:lstStyle/>
        <a:p>
          <a:endParaRPr lang="en-US"/>
        </a:p>
      </dgm:t>
    </dgm:pt>
    <dgm:pt modelId="{FD9ECF64-6A06-4917-8217-E9AC27FA569A}" type="pres">
      <dgm:prSet presAssocID="{3D78DEF6-3F0A-4F35-B570-BFFB7F049851}" presName="parTrans" presStyleLbl="sibTrans2D1" presStyleIdx="2" presStyleCnt="6" custScaleX="196785"/>
      <dgm:spPr/>
      <dgm:t>
        <a:bodyPr/>
        <a:lstStyle/>
        <a:p>
          <a:endParaRPr lang="en-US"/>
        </a:p>
      </dgm:t>
    </dgm:pt>
    <dgm:pt modelId="{9D767A6C-E034-40CC-9F16-BAFD6D9F2F82}" type="pres">
      <dgm:prSet presAssocID="{3D78DEF6-3F0A-4F35-B570-BFFB7F049851}" presName="connectorText" presStyleLbl="sibTrans2D1" presStyleIdx="2" presStyleCnt="6"/>
      <dgm:spPr/>
      <dgm:t>
        <a:bodyPr/>
        <a:lstStyle/>
        <a:p>
          <a:endParaRPr lang="en-US"/>
        </a:p>
      </dgm:t>
    </dgm:pt>
    <dgm:pt modelId="{A8368815-B81A-4124-B494-04547F5CD7D9}" type="pres">
      <dgm:prSet presAssocID="{3617383C-BDA6-4A5E-8D01-B05C5720598E}" presName="node" presStyleLbl="node1" presStyleIdx="2" presStyleCnt="6" custRadScaleRad="101168" custRadScaleInc="-3297">
        <dgm:presLayoutVars>
          <dgm:bulletEnabled val="1"/>
        </dgm:presLayoutVars>
      </dgm:prSet>
      <dgm:spPr/>
      <dgm:t>
        <a:bodyPr/>
        <a:lstStyle/>
        <a:p>
          <a:endParaRPr lang="en-US"/>
        </a:p>
      </dgm:t>
    </dgm:pt>
    <dgm:pt modelId="{FF553772-72DE-4BC1-88DF-9F668B41E509}" type="pres">
      <dgm:prSet presAssocID="{45E055D4-BC4B-46EC-B5A0-1714A9494C6E}" presName="parTrans" presStyleLbl="sibTrans2D1" presStyleIdx="3" presStyleCnt="6" custScaleX="159044"/>
      <dgm:spPr/>
      <dgm:t>
        <a:bodyPr/>
        <a:lstStyle/>
        <a:p>
          <a:endParaRPr lang="en-US"/>
        </a:p>
      </dgm:t>
    </dgm:pt>
    <dgm:pt modelId="{3A37C120-53D3-48F3-A52C-79D54A9AE2B4}" type="pres">
      <dgm:prSet presAssocID="{45E055D4-BC4B-46EC-B5A0-1714A9494C6E}" presName="connectorText" presStyleLbl="sibTrans2D1" presStyleIdx="3" presStyleCnt="6"/>
      <dgm:spPr/>
      <dgm:t>
        <a:bodyPr/>
        <a:lstStyle/>
        <a:p>
          <a:endParaRPr lang="en-US"/>
        </a:p>
      </dgm:t>
    </dgm:pt>
    <dgm:pt modelId="{B30E92A1-CAED-43F3-AF7A-759BAE96D0BF}" type="pres">
      <dgm:prSet presAssocID="{8A436908-A21B-442F-ABD4-59B6411AD4F9}" presName="node" presStyleLbl="node1" presStyleIdx="3" presStyleCnt="6">
        <dgm:presLayoutVars>
          <dgm:bulletEnabled val="1"/>
        </dgm:presLayoutVars>
      </dgm:prSet>
      <dgm:spPr/>
      <dgm:t>
        <a:bodyPr/>
        <a:lstStyle/>
        <a:p>
          <a:endParaRPr lang="en-US"/>
        </a:p>
      </dgm:t>
    </dgm:pt>
    <dgm:pt modelId="{DA662FB8-C7D0-4A2C-ACA8-45B183CFADCB}" type="pres">
      <dgm:prSet presAssocID="{DE156E23-1EE5-446E-9974-5673473031C8}" presName="parTrans" presStyleLbl="sibTrans2D1" presStyleIdx="4" presStyleCnt="6" custScaleX="171552"/>
      <dgm:spPr/>
      <dgm:t>
        <a:bodyPr/>
        <a:lstStyle/>
        <a:p>
          <a:endParaRPr lang="en-US"/>
        </a:p>
      </dgm:t>
    </dgm:pt>
    <dgm:pt modelId="{40E4C038-CABB-4583-A42A-59C191E1EE11}" type="pres">
      <dgm:prSet presAssocID="{DE156E23-1EE5-446E-9974-5673473031C8}" presName="connectorText" presStyleLbl="sibTrans2D1" presStyleIdx="4" presStyleCnt="6"/>
      <dgm:spPr/>
      <dgm:t>
        <a:bodyPr/>
        <a:lstStyle/>
        <a:p>
          <a:endParaRPr lang="en-US"/>
        </a:p>
      </dgm:t>
    </dgm:pt>
    <dgm:pt modelId="{EE82F908-6117-4CDD-9CE6-3333F6B33799}" type="pres">
      <dgm:prSet presAssocID="{475C51E9-344B-456E-9837-E2D235DD32F8}" presName="node" presStyleLbl="node1" presStyleIdx="4" presStyleCnt="6">
        <dgm:presLayoutVars>
          <dgm:bulletEnabled val="1"/>
        </dgm:presLayoutVars>
      </dgm:prSet>
      <dgm:spPr/>
      <dgm:t>
        <a:bodyPr/>
        <a:lstStyle/>
        <a:p>
          <a:endParaRPr lang="en-US"/>
        </a:p>
      </dgm:t>
    </dgm:pt>
    <dgm:pt modelId="{B285ED0A-0AA2-4712-AE8C-097512C97AC8}" type="pres">
      <dgm:prSet presAssocID="{B2D8A0F0-7762-45B7-9824-7AB3B28876B7}" presName="parTrans" presStyleLbl="sibTrans2D1" presStyleIdx="5" presStyleCnt="6" custScaleX="206715"/>
      <dgm:spPr/>
      <dgm:t>
        <a:bodyPr/>
        <a:lstStyle/>
        <a:p>
          <a:endParaRPr lang="en-US"/>
        </a:p>
      </dgm:t>
    </dgm:pt>
    <dgm:pt modelId="{3B5D58D5-286B-476B-BA86-11539F014D22}" type="pres">
      <dgm:prSet presAssocID="{B2D8A0F0-7762-45B7-9824-7AB3B28876B7}" presName="connectorText" presStyleLbl="sibTrans2D1" presStyleIdx="5" presStyleCnt="6"/>
      <dgm:spPr/>
      <dgm:t>
        <a:bodyPr/>
        <a:lstStyle/>
        <a:p>
          <a:endParaRPr lang="en-US"/>
        </a:p>
      </dgm:t>
    </dgm:pt>
    <dgm:pt modelId="{C2F3DC00-32AE-4D18-B34B-317068217951}" type="pres">
      <dgm:prSet presAssocID="{10C5296A-0DE5-46AD-9E28-15D8B455BB27}" presName="node" presStyleLbl="node1" presStyleIdx="5" presStyleCnt="6" custRadScaleRad="101218" custRadScaleInc="-1324">
        <dgm:presLayoutVars>
          <dgm:bulletEnabled val="1"/>
        </dgm:presLayoutVars>
      </dgm:prSet>
      <dgm:spPr/>
      <dgm:t>
        <a:bodyPr/>
        <a:lstStyle/>
        <a:p>
          <a:endParaRPr lang="en-US"/>
        </a:p>
      </dgm:t>
    </dgm:pt>
  </dgm:ptLst>
  <dgm:cxnLst>
    <dgm:cxn modelId="{7166A0AB-FF99-44DE-BF18-D2C53B74D1D2}" type="presOf" srcId="{8751188A-0E52-4CBA-AA87-0EF364A41D22}" destId="{262E965C-AA7F-4B89-8578-186BCDB9F324}" srcOrd="0" destOrd="0" presId="urn:microsoft.com/office/officeart/2005/8/layout/radial5"/>
    <dgm:cxn modelId="{50C26C29-177A-45D7-BA29-2BB37AAB3368}" type="presOf" srcId="{3D78DEF6-3F0A-4F35-B570-BFFB7F049851}" destId="{9D767A6C-E034-40CC-9F16-BAFD6D9F2F82}" srcOrd="1" destOrd="0" presId="urn:microsoft.com/office/officeart/2005/8/layout/radial5"/>
    <dgm:cxn modelId="{2956FF70-13CD-4D31-A28D-723139446EDD}" type="presOf" srcId="{B2D8A0F0-7762-45B7-9824-7AB3B28876B7}" destId="{B285ED0A-0AA2-4712-AE8C-097512C97AC8}" srcOrd="0" destOrd="0" presId="urn:microsoft.com/office/officeart/2005/8/layout/radial5"/>
    <dgm:cxn modelId="{BF267FD9-FA08-4ECE-8ED2-D1EC0715141B}" type="presOf" srcId="{8A436908-A21B-442F-ABD4-59B6411AD4F9}" destId="{B30E92A1-CAED-43F3-AF7A-759BAE96D0BF}" srcOrd="0" destOrd="0" presId="urn:microsoft.com/office/officeart/2005/8/layout/radial5"/>
    <dgm:cxn modelId="{000AD609-0DA1-485E-AE1A-7F6AEC3F6342}" srcId="{E5EDF556-0ED9-46E7-A616-7C6B192BBB51}" destId="{10C5296A-0DE5-46AD-9E28-15D8B455BB27}" srcOrd="5" destOrd="0" parTransId="{B2D8A0F0-7762-45B7-9824-7AB3B28876B7}" sibTransId="{885E0B4A-35B7-4BCD-B50B-545CE5D70C74}"/>
    <dgm:cxn modelId="{3620570D-464A-4F5E-AC98-2F252559219C}" srcId="{6995E026-D633-4C6C-A875-F879897EB027}" destId="{E5EDF556-0ED9-46E7-A616-7C6B192BBB51}" srcOrd="0" destOrd="0" parTransId="{AB426F3E-4B6F-41E4-B624-AD1051508790}" sibTransId="{8C2C25F9-F167-49BA-8FE3-5C66EB3E99E9}"/>
    <dgm:cxn modelId="{EC927555-EEC2-4026-B6C8-7454C829FBF9}" type="presOf" srcId="{3617383C-BDA6-4A5E-8D01-B05C5720598E}" destId="{A8368815-B81A-4124-B494-04547F5CD7D9}" srcOrd="0" destOrd="0" presId="urn:microsoft.com/office/officeart/2005/8/layout/radial5"/>
    <dgm:cxn modelId="{C64B8A42-9C81-41DC-80C8-C1F52353F5BF}" srcId="{E5EDF556-0ED9-46E7-A616-7C6B192BBB51}" destId="{3617383C-BDA6-4A5E-8D01-B05C5720598E}" srcOrd="2" destOrd="0" parTransId="{3D78DEF6-3F0A-4F35-B570-BFFB7F049851}" sibTransId="{B54B013A-557B-4E4C-8FD4-AE5301FC29CF}"/>
    <dgm:cxn modelId="{FA3DC461-567C-4551-BB30-2BD30EEE1111}" type="presOf" srcId="{45E055D4-BC4B-46EC-B5A0-1714A9494C6E}" destId="{FF553772-72DE-4BC1-88DF-9F668B41E509}" srcOrd="0" destOrd="0" presId="urn:microsoft.com/office/officeart/2005/8/layout/radial5"/>
    <dgm:cxn modelId="{2EBE1534-79F0-4249-B32A-5E56FA82825B}" type="presOf" srcId="{E5EDF556-0ED9-46E7-A616-7C6B192BBB51}" destId="{FB1123DA-F263-4506-B7A5-2DD670ED1EC6}" srcOrd="0" destOrd="0" presId="urn:microsoft.com/office/officeart/2005/8/layout/radial5"/>
    <dgm:cxn modelId="{158452CF-DE5A-44A2-B736-8B3C737AAC3D}" type="presOf" srcId="{45E055D4-BC4B-46EC-B5A0-1714A9494C6E}" destId="{3A37C120-53D3-48F3-A52C-79D54A9AE2B4}" srcOrd="1" destOrd="0" presId="urn:microsoft.com/office/officeart/2005/8/layout/radial5"/>
    <dgm:cxn modelId="{5F99646B-BEDB-4273-A863-2CAD10AB0D8C}" type="presOf" srcId="{10C5296A-0DE5-46AD-9E28-15D8B455BB27}" destId="{C2F3DC00-32AE-4D18-B34B-317068217951}" srcOrd="0" destOrd="0" presId="urn:microsoft.com/office/officeart/2005/8/layout/radial5"/>
    <dgm:cxn modelId="{2F9E2BEB-9F5B-48A1-83F9-ACEB65857E7E}" type="presOf" srcId="{475C51E9-344B-456E-9837-E2D235DD32F8}" destId="{EE82F908-6117-4CDD-9CE6-3333F6B33799}" srcOrd="0" destOrd="0" presId="urn:microsoft.com/office/officeart/2005/8/layout/radial5"/>
    <dgm:cxn modelId="{E5E1188E-9B84-4455-A7C7-F535897A5E5D}" type="presOf" srcId="{DE156E23-1EE5-446E-9974-5673473031C8}" destId="{DA662FB8-C7D0-4A2C-ACA8-45B183CFADCB}" srcOrd="0" destOrd="0" presId="urn:microsoft.com/office/officeart/2005/8/layout/radial5"/>
    <dgm:cxn modelId="{D17852D9-0873-4FD1-8FFC-167E92769A5C}" type="presOf" srcId="{1BD2E858-8956-4E59-8642-11FBAA57A701}" destId="{16B94624-8BC2-4C67-A5AC-729530A8563B}" srcOrd="0" destOrd="0" presId="urn:microsoft.com/office/officeart/2005/8/layout/radial5"/>
    <dgm:cxn modelId="{82A07D1E-BB55-44C4-8EE1-837073F07D2B}" type="presOf" srcId="{B56BE15B-1427-43B8-AB5D-735B8E49EDAC}" destId="{87DC1BF3-A068-4773-936E-D280C7B85C94}" srcOrd="0" destOrd="0" presId="urn:microsoft.com/office/officeart/2005/8/layout/radial5"/>
    <dgm:cxn modelId="{C375FD20-3A4D-4F78-8CFF-66BE5890B1F8}" srcId="{E5EDF556-0ED9-46E7-A616-7C6B192BBB51}" destId="{475C51E9-344B-456E-9837-E2D235DD32F8}" srcOrd="4" destOrd="0" parTransId="{DE156E23-1EE5-446E-9974-5673473031C8}" sibTransId="{CE9437AE-331A-4BB0-AA10-CEBA76825631}"/>
    <dgm:cxn modelId="{3BDB726C-F99D-4852-9F99-84FF27B818D1}" type="presOf" srcId="{6995E026-D633-4C6C-A875-F879897EB027}" destId="{DC36A26B-00F8-42F8-A5C9-591A254CE670}" srcOrd="0" destOrd="0" presId="urn:microsoft.com/office/officeart/2005/8/layout/radial5"/>
    <dgm:cxn modelId="{C051065B-850A-4328-A391-550B75E7121E}" type="presOf" srcId="{850A6E09-2780-4871-B6E7-334EA8647804}" destId="{C92CDF50-19A8-4300-AFBF-DA1EFFC93E70}" srcOrd="1" destOrd="0" presId="urn:microsoft.com/office/officeart/2005/8/layout/radial5"/>
    <dgm:cxn modelId="{833558B6-77DD-4EF6-B9D4-6C29D1F152A6}" type="presOf" srcId="{850A6E09-2780-4871-B6E7-334EA8647804}" destId="{93908D7A-01CC-43EB-BE71-3DD464F06742}" srcOrd="0" destOrd="0" presId="urn:microsoft.com/office/officeart/2005/8/layout/radial5"/>
    <dgm:cxn modelId="{B7595C4B-CDF4-468A-82C2-BB6005BDE0C2}" type="presOf" srcId="{B56BE15B-1427-43B8-AB5D-735B8E49EDAC}" destId="{714D10C7-A801-45D5-B6DF-C5634201F2D2}" srcOrd="1" destOrd="0" presId="urn:microsoft.com/office/officeart/2005/8/layout/radial5"/>
    <dgm:cxn modelId="{73A57DC7-A077-4506-9D58-A4E83DB71F54}" type="presOf" srcId="{B2D8A0F0-7762-45B7-9824-7AB3B28876B7}" destId="{3B5D58D5-286B-476B-BA86-11539F014D22}" srcOrd="1" destOrd="0" presId="urn:microsoft.com/office/officeart/2005/8/layout/radial5"/>
    <dgm:cxn modelId="{52BC1671-BE0B-4088-B371-9B2A6F35DCD8}" srcId="{E5EDF556-0ED9-46E7-A616-7C6B192BBB51}" destId="{1BD2E858-8956-4E59-8642-11FBAA57A701}" srcOrd="1" destOrd="0" parTransId="{B56BE15B-1427-43B8-AB5D-735B8E49EDAC}" sibTransId="{A32758B5-A29C-4185-A7B8-F17259362022}"/>
    <dgm:cxn modelId="{3D3E17C3-9A52-4658-9A73-F84EEAFD6865}" type="presOf" srcId="{3D78DEF6-3F0A-4F35-B570-BFFB7F049851}" destId="{FD9ECF64-6A06-4917-8217-E9AC27FA569A}" srcOrd="0" destOrd="0" presId="urn:microsoft.com/office/officeart/2005/8/layout/radial5"/>
    <dgm:cxn modelId="{F1B521EA-18C9-4134-8986-2CA0AD915B02}" srcId="{E5EDF556-0ED9-46E7-A616-7C6B192BBB51}" destId="{8751188A-0E52-4CBA-AA87-0EF364A41D22}" srcOrd="0" destOrd="0" parTransId="{850A6E09-2780-4871-B6E7-334EA8647804}" sibTransId="{05EDBC9B-B5E0-4816-AE30-944473F836B6}"/>
    <dgm:cxn modelId="{4BD52679-DB9A-445D-A0D5-B17F7AAED0A4}" type="presOf" srcId="{DE156E23-1EE5-446E-9974-5673473031C8}" destId="{40E4C038-CABB-4583-A42A-59C191E1EE11}" srcOrd="1" destOrd="0" presId="urn:microsoft.com/office/officeart/2005/8/layout/radial5"/>
    <dgm:cxn modelId="{F623B047-B9C7-4AB8-AAE8-C4B9B2247861}" srcId="{E5EDF556-0ED9-46E7-A616-7C6B192BBB51}" destId="{8A436908-A21B-442F-ABD4-59B6411AD4F9}" srcOrd="3" destOrd="0" parTransId="{45E055D4-BC4B-46EC-B5A0-1714A9494C6E}" sibTransId="{4662287C-6983-4387-A94C-C9CA4E697145}"/>
    <dgm:cxn modelId="{DB019250-7F30-4435-989B-AE24709DF9CB}" type="presParOf" srcId="{DC36A26B-00F8-42F8-A5C9-591A254CE670}" destId="{FB1123DA-F263-4506-B7A5-2DD670ED1EC6}" srcOrd="0" destOrd="0" presId="urn:microsoft.com/office/officeart/2005/8/layout/radial5"/>
    <dgm:cxn modelId="{09FA4BE2-8E16-4841-9977-6DC01BAA4130}" type="presParOf" srcId="{DC36A26B-00F8-42F8-A5C9-591A254CE670}" destId="{93908D7A-01CC-43EB-BE71-3DD464F06742}" srcOrd="1" destOrd="0" presId="urn:microsoft.com/office/officeart/2005/8/layout/radial5"/>
    <dgm:cxn modelId="{2DAD642B-9EAE-454E-B23D-A773CD121B4C}" type="presParOf" srcId="{93908D7A-01CC-43EB-BE71-3DD464F06742}" destId="{C92CDF50-19A8-4300-AFBF-DA1EFFC93E70}" srcOrd="0" destOrd="0" presId="urn:microsoft.com/office/officeart/2005/8/layout/radial5"/>
    <dgm:cxn modelId="{059752D0-07C3-44F1-804D-7CB976B2AA0B}" type="presParOf" srcId="{DC36A26B-00F8-42F8-A5C9-591A254CE670}" destId="{262E965C-AA7F-4B89-8578-186BCDB9F324}" srcOrd="2" destOrd="0" presId="urn:microsoft.com/office/officeart/2005/8/layout/radial5"/>
    <dgm:cxn modelId="{DC1C338C-574C-4EC3-8E8C-3256625A5D0D}" type="presParOf" srcId="{DC36A26B-00F8-42F8-A5C9-591A254CE670}" destId="{87DC1BF3-A068-4773-936E-D280C7B85C94}" srcOrd="3" destOrd="0" presId="urn:microsoft.com/office/officeart/2005/8/layout/radial5"/>
    <dgm:cxn modelId="{CA2051BD-130A-4B9E-9AFD-3B6BEF568020}" type="presParOf" srcId="{87DC1BF3-A068-4773-936E-D280C7B85C94}" destId="{714D10C7-A801-45D5-B6DF-C5634201F2D2}" srcOrd="0" destOrd="0" presId="urn:microsoft.com/office/officeart/2005/8/layout/radial5"/>
    <dgm:cxn modelId="{39F7CE63-3225-41ED-9E26-4059B500AA1E}" type="presParOf" srcId="{DC36A26B-00F8-42F8-A5C9-591A254CE670}" destId="{16B94624-8BC2-4C67-A5AC-729530A8563B}" srcOrd="4" destOrd="0" presId="urn:microsoft.com/office/officeart/2005/8/layout/radial5"/>
    <dgm:cxn modelId="{751CA683-80CA-4FA1-BDF8-C201088C6A9D}" type="presParOf" srcId="{DC36A26B-00F8-42F8-A5C9-591A254CE670}" destId="{FD9ECF64-6A06-4917-8217-E9AC27FA569A}" srcOrd="5" destOrd="0" presId="urn:microsoft.com/office/officeart/2005/8/layout/radial5"/>
    <dgm:cxn modelId="{A3C83B5A-C207-41B7-AA85-AB2EE6A310D5}" type="presParOf" srcId="{FD9ECF64-6A06-4917-8217-E9AC27FA569A}" destId="{9D767A6C-E034-40CC-9F16-BAFD6D9F2F82}" srcOrd="0" destOrd="0" presId="urn:microsoft.com/office/officeart/2005/8/layout/radial5"/>
    <dgm:cxn modelId="{F076BD33-8DA3-4C9A-8F03-9214DF1F79BE}" type="presParOf" srcId="{DC36A26B-00F8-42F8-A5C9-591A254CE670}" destId="{A8368815-B81A-4124-B494-04547F5CD7D9}" srcOrd="6" destOrd="0" presId="urn:microsoft.com/office/officeart/2005/8/layout/radial5"/>
    <dgm:cxn modelId="{9F32FAA9-E5A0-4022-B916-B58E5D743441}" type="presParOf" srcId="{DC36A26B-00F8-42F8-A5C9-591A254CE670}" destId="{FF553772-72DE-4BC1-88DF-9F668B41E509}" srcOrd="7" destOrd="0" presId="urn:microsoft.com/office/officeart/2005/8/layout/radial5"/>
    <dgm:cxn modelId="{BA411E74-E1CE-4BD3-B1C5-7F16E5DD438C}" type="presParOf" srcId="{FF553772-72DE-4BC1-88DF-9F668B41E509}" destId="{3A37C120-53D3-48F3-A52C-79D54A9AE2B4}" srcOrd="0" destOrd="0" presId="urn:microsoft.com/office/officeart/2005/8/layout/radial5"/>
    <dgm:cxn modelId="{45848EE9-6CF7-4BA9-A587-0FBC94379124}" type="presParOf" srcId="{DC36A26B-00F8-42F8-A5C9-591A254CE670}" destId="{B30E92A1-CAED-43F3-AF7A-759BAE96D0BF}" srcOrd="8" destOrd="0" presId="urn:microsoft.com/office/officeart/2005/8/layout/radial5"/>
    <dgm:cxn modelId="{5F4DE725-114D-4B26-8CFF-CC9352577FAB}" type="presParOf" srcId="{DC36A26B-00F8-42F8-A5C9-591A254CE670}" destId="{DA662FB8-C7D0-4A2C-ACA8-45B183CFADCB}" srcOrd="9" destOrd="0" presId="urn:microsoft.com/office/officeart/2005/8/layout/radial5"/>
    <dgm:cxn modelId="{54A963AA-54CD-47C9-98CC-DDC9604678F7}" type="presParOf" srcId="{DA662FB8-C7D0-4A2C-ACA8-45B183CFADCB}" destId="{40E4C038-CABB-4583-A42A-59C191E1EE11}" srcOrd="0" destOrd="0" presId="urn:microsoft.com/office/officeart/2005/8/layout/radial5"/>
    <dgm:cxn modelId="{745329E8-1ED6-417B-B685-2CFE0A752A5D}" type="presParOf" srcId="{DC36A26B-00F8-42F8-A5C9-591A254CE670}" destId="{EE82F908-6117-4CDD-9CE6-3333F6B33799}" srcOrd="10" destOrd="0" presId="urn:microsoft.com/office/officeart/2005/8/layout/radial5"/>
    <dgm:cxn modelId="{23D8028E-72BF-4401-89F9-B4EF459B3B1E}" type="presParOf" srcId="{DC36A26B-00F8-42F8-A5C9-591A254CE670}" destId="{B285ED0A-0AA2-4712-AE8C-097512C97AC8}" srcOrd="11" destOrd="0" presId="urn:microsoft.com/office/officeart/2005/8/layout/radial5"/>
    <dgm:cxn modelId="{33B1188F-17F6-44D5-9BCF-52B6F291CBBD}" type="presParOf" srcId="{B285ED0A-0AA2-4712-AE8C-097512C97AC8}" destId="{3B5D58D5-286B-476B-BA86-11539F014D22}" srcOrd="0" destOrd="0" presId="urn:microsoft.com/office/officeart/2005/8/layout/radial5"/>
    <dgm:cxn modelId="{5B437E89-8D30-420D-9A73-1168ACB96722}" type="presParOf" srcId="{DC36A26B-00F8-42F8-A5C9-591A254CE670}" destId="{C2F3DC00-32AE-4D18-B34B-317068217951}"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123DA-F263-4506-B7A5-2DD670ED1EC6}">
      <dsp:nvSpPr>
        <dsp:cNvPr id="0" name=""/>
        <dsp:cNvSpPr/>
      </dsp:nvSpPr>
      <dsp:spPr>
        <a:xfrm>
          <a:off x="3199364" y="1911569"/>
          <a:ext cx="1729271" cy="159552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Food processing </a:t>
          </a:r>
          <a:endParaRPr lang="en-US" sz="2000" kern="1200" dirty="0">
            <a:latin typeface="Times New Roman" panose="02020603050405020304" pitchFamily="18" charset="0"/>
            <a:cs typeface="Times New Roman" panose="02020603050405020304" pitchFamily="18" charset="0"/>
          </a:endParaRPr>
        </a:p>
      </dsp:txBody>
      <dsp:txXfrm>
        <a:off x="3452610" y="2145229"/>
        <a:ext cx="1222779" cy="1128207"/>
      </dsp:txXfrm>
    </dsp:sp>
    <dsp:sp modelId="{93908D7A-01CC-43EB-BE71-3DD464F06742}">
      <dsp:nvSpPr>
        <dsp:cNvPr id="0" name=""/>
        <dsp:cNvSpPr/>
      </dsp:nvSpPr>
      <dsp:spPr>
        <a:xfrm rot="16200000">
          <a:off x="3830639" y="1426852"/>
          <a:ext cx="466720" cy="484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900647" y="1593745"/>
        <a:ext cx="326704" cy="290655"/>
      </dsp:txXfrm>
    </dsp:sp>
    <dsp:sp modelId="{262E965C-AA7F-4B89-8578-186BCDB9F324}">
      <dsp:nvSpPr>
        <dsp:cNvPr id="0" name=""/>
        <dsp:cNvSpPr/>
      </dsp:nvSpPr>
      <dsp:spPr>
        <a:xfrm>
          <a:off x="3351609" y="2990"/>
          <a:ext cx="1424781" cy="142478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Toxin removal </a:t>
          </a:r>
          <a:endParaRPr lang="en-US" sz="1900" kern="1200" dirty="0">
            <a:latin typeface="Times New Roman" panose="02020603050405020304" pitchFamily="18" charset="0"/>
            <a:cs typeface="Times New Roman" panose="02020603050405020304" pitchFamily="18" charset="0"/>
          </a:endParaRPr>
        </a:p>
      </dsp:txBody>
      <dsp:txXfrm>
        <a:off x="3560263" y="211644"/>
        <a:ext cx="1007473" cy="1007473"/>
      </dsp:txXfrm>
    </dsp:sp>
    <dsp:sp modelId="{87DC1BF3-A068-4773-936E-D280C7B85C94}">
      <dsp:nvSpPr>
        <dsp:cNvPr id="0" name=""/>
        <dsp:cNvSpPr/>
      </dsp:nvSpPr>
      <dsp:spPr>
        <a:xfrm rot="19800000">
          <a:off x="4744728" y="1938406"/>
          <a:ext cx="470064" cy="484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754174" y="2070546"/>
        <a:ext cx="329045" cy="290655"/>
      </dsp:txXfrm>
    </dsp:sp>
    <dsp:sp modelId="{16B94624-8BC2-4C67-A5AC-729530A8563B}">
      <dsp:nvSpPr>
        <dsp:cNvPr id="0" name=""/>
        <dsp:cNvSpPr/>
      </dsp:nvSpPr>
      <dsp:spPr>
        <a:xfrm>
          <a:off x="5078422" y="999966"/>
          <a:ext cx="1424781" cy="142478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Enables </a:t>
          </a:r>
          <a:r>
            <a:rPr lang="en-US" sz="1900" kern="1200" dirty="0" err="1" smtClean="0">
              <a:latin typeface="Times New Roman" panose="02020603050405020304" pitchFamily="18" charset="0"/>
              <a:cs typeface="Times New Roman" panose="02020603050405020304" pitchFamily="18" charset="0"/>
            </a:rPr>
            <a:t>tramsportation</a:t>
          </a:r>
          <a:endParaRPr lang="en-US" sz="1900" kern="1200" dirty="0">
            <a:latin typeface="Times New Roman" panose="02020603050405020304" pitchFamily="18" charset="0"/>
            <a:cs typeface="Times New Roman" panose="02020603050405020304" pitchFamily="18" charset="0"/>
          </a:endParaRPr>
        </a:p>
      </dsp:txBody>
      <dsp:txXfrm>
        <a:off x="5287076" y="1208620"/>
        <a:ext cx="1007473" cy="1007473"/>
      </dsp:txXfrm>
    </dsp:sp>
    <dsp:sp modelId="{FD9ECF64-6A06-4917-8217-E9AC27FA569A}">
      <dsp:nvSpPr>
        <dsp:cNvPr id="0" name=""/>
        <dsp:cNvSpPr/>
      </dsp:nvSpPr>
      <dsp:spPr>
        <a:xfrm rot="1740654">
          <a:off x="4760552" y="2985688"/>
          <a:ext cx="477099" cy="484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769531" y="3047866"/>
        <a:ext cx="333969" cy="290655"/>
      </dsp:txXfrm>
    </dsp:sp>
    <dsp:sp modelId="{A8368815-B81A-4124-B494-04547F5CD7D9}">
      <dsp:nvSpPr>
        <dsp:cNvPr id="0" name=""/>
        <dsp:cNvSpPr/>
      </dsp:nvSpPr>
      <dsp:spPr>
        <a:xfrm>
          <a:off x="5115742" y="2975256"/>
          <a:ext cx="1424781" cy="142478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Suits our life style </a:t>
          </a:r>
          <a:endParaRPr lang="en-US" sz="1900" kern="1200" dirty="0">
            <a:latin typeface="Times New Roman" panose="02020603050405020304" pitchFamily="18" charset="0"/>
            <a:cs typeface="Times New Roman" panose="02020603050405020304" pitchFamily="18" charset="0"/>
          </a:endParaRPr>
        </a:p>
      </dsp:txBody>
      <dsp:txXfrm>
        <a:off x="5324396" y="3183910"/>
        <a:ext cx="1007473" cy="1007473"/>
      </dsp:txXfrm>
    </dsp:sp>
    <dsp:sp modelId="{FF553772-72DE-4BC1-88DF-9F668B41E509}">
      <dsp:nvSpPr>
        <dsp:cNvPr id="0" name=""/>
        <dsp:cNvSpPr/>
      </dsp:nvSpPr>
      <dsp:spPr>
        <a:xfrm rot="5400000">
          <a:off x="3860095" y="3499526"/>
          <a:ext cx="407809" cy="484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3921267" y="3535240"/>
        <a:ext cx="285466" cy="290655"/>
      </dsp:txXfrm>
    </dsp:sp>
    <dsp:sp modelId="{B30E92A1-CAED-43F3-AF7A-759BAE96D0BF}">
      <dsp:nvSpPr>
        <dsp:cNvPr id="0" name=""/>
        <dsp:cNvSpPr/>
      </dsp:nvSpPr>
      <dsp:spPr>
        <a:xfrm>
          <a:off x="3351609" y="3990894"/>
          <a:ext cx="1424781" cy="142478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Can also add extra nutrients </a:t>
          </a:r>
          <a:endParaRPr lang="en-US" sz="1900" kern="1200" dirty="0">
            <a:latin typeface="Times New Roman" panose="02020603050405020304" pitchFamily="18" charset="0"/>
            <a:cs typeface="Times New Roman" panose="02020603050405020304" pitchFamily="18" charset="0"/>
          </a:endParaRPr>
        </a:p>
      </dsp:txBody>
      <dsp:txXfrm>
        <a:off x="3560263" y="4199548"/>
        <a:ext cx="1007473" cy="1007473"/>
      </dsp:txXfrm>
    </dsp:sp>
    <dsp:sp modelId="{DA662FB8-C7D0-4A2C-ACA8-45B183CFADCB}">
      <dsp:nvSpPr>
        <dsp:cNvPr id="0" name=""/>
        <dsp:cNvSpPr/>
      </dsp:nvSpPr>
      <dsp:spPr>
        <a:xfrm rot="9000000">
          <a:off x="2950388" y="2995835"/>
          <a:ext cx="395702" cy="484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061147" y="3063042"/>
        <a:ext cx="276991" cy="290655"/>
      </dsp:txXfrm>
    </dsp:sp>
    <dsp:sp modelId="{EE82F908-6117-4CDD-9CE6-3333F6B33799}">
      <dsp:nvSpPr>
        <dsp:cNvPr id="0" name=""/>
        <dsp:cNvSpPr/>
      </dsp:nvSpPr>
      <dsp:spPr>
        <a:xfrm>
          <a:off x="1624796" y="2993918"/>
          <a:ext cx="1424781" cy="142478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Increases shelf life</a:t>
          </a:r>
          <a:endParaRPr lang="en-US" sz="1900" kern="1200" dirty="0">
            <a:latin typeface="Times New Roman" panose="02020603050405020304" pitchFamily="18" charset="0"/>
            <a:cs typeface="Times New Roman" panose="02020603050405020304" pitchFamily="18" charset="0"/>
          </a:endParaRPr>
        </a:p>
      </dsp:txBody>
      <dsp:txXfrm>
        <a:off x="1833450" y="3202572"/>
        <a:ext cx="1007473" cy="1007473"/>
      </dsp:txXfrm>
    </dsp:sp>
    <dsp:sp modelId="{B285ED0A-0AA2-4712-AE8C-097512C97AC8}">
      <dsp:nvSpPr>
        <dsp:cNvPr id="0" name=""/>
        <dsp:cNvSpPr/>
      </dsp:nvSpPr>
      <dsp:spPr>
        <a:xfrm rot="12576168">
          <a:off x="2882688" y="1938840"/>
          <a:ext cx="502952" cy="484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3018530" y="2071620"/>
        <a:ext cx="357625" cy="290655"/>
      </dsp:txXfrm>
    </dsp:sp>
    <dsp:sp modelId="{C2F3DC00-32AE-4D18-B34B-317068217951}">
      <dsp:nvSpPr>
        <dsp:cNvPr id="0" name=""/>
        <dsp:cNvSpPr/>
      </dsp:nvSpPr>
      <dsp:spPr>
        <a:xfrm>
          <a:off x="1596810" y="999964"/>
          <a:ext cx="1424781" cy="1424781"/>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latin typeface="Times New Roman" panose="02020603050405020304" pitchFamily="18" charset="0"/>
              <a:cs typeface="Times New Roman" panose="02020603050405020304" pitchFamily="18" charset="0"/>
            </a:rPr>
            <a:t>Improves  the taste of the food</a:t>
          </a:r>
          <a:endParaRPr lang="en-US" sz="1900" kern="1200" dirty="0">
            <a:latin typeface="Times New Roman" panose="02020603050405020304" pitchFamily="18" charset="0"/>
            <a:cs typeface="Times New Roman" panose="02020603050405020304" pitchFamily="18" charset="0"/>
          </a:endParaRPr>
        </a:p>
      </dsp:txBody>
      <dsp:txXfrm>
        <a:off x="1805464" y="1208618"/>
        <a:ext cx="1007473" cy="100747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5830E-7F99-42E9-9390-B5A26F28C69B}" type="datetimeFigureOut">
              <a:rPr lang="en-IN" smtClean="0"/>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1C2E9-48AA-4904-BED1-9DAED612894B}" type="slidenum">
              <a:rPr lang="en-IN" smtClean="0"/>
              <a:t>‹#›</a:t>
            </a:fld>
            <a:endParaRPr lang="en-IN"/>
          </a:p>
        </p:txBody>
      </p:sp>
    </p:spTree>
    <p:extLst>
      <p:ext uri="{BB962C8B-B14F-4D97-AF65-F5344CB8AC3E}">
        <p14:creationId xmlns:p14="http://schemas.microsoft.com/office/powerpoint/2010/main" val="991053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135041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263885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8C0AAD-C6B7-409B-8C2C-738976F712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068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9CF7FA7-830A-45CF-903C-5441F5E9AC5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3309891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9CF7FA7-830A-45CF-903C-5441F5E9AC5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8C0AAD-C6B7-409B-8C2C-738976F712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3344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9CF7FA7-830A-45CF-903C-5441F5E9AC5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2442410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3339977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379904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27542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CF7FA7-830A-45CF-903C-5441F5E9AC5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30199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F7FA7-830A-45CF-903C-5441F5E9AC5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429101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CF7FA7-830A-45CF-903C-5441F5E9AC50}"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230464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CF7FA7-830A-45CF-903C-5441F5E9AC50}"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333753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F7FA7-830A-45CF-903C-5441F5E9AC50}"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77239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CF7FA7-830A-45CF-903C-5441F5E9AC5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88625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CF7FA7-830A-45CF-903C-5441F5E9AC5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8C0AAD-C6B7-409B-8C2C-738976F71297}" type="slidenum">
              <a:rPr lang="en-IN" smtClean="0"/>
              <a:t>‹#›</a:t>
            </a:fld>
            <a:endParaRPr lang="en-IN"/>
          </a:p>
        </p:txBody>
      </p:sp>
    </p:spTree>
    <p:extLst>
      <p:ext uri="{BB962C8B-B14F-4D97-AF65-F5344CB8AC3E}">
        <p14:creationId xmlns:p14="http://schemas.microsoft.com/office/powerpoint/2010/main" val="2799777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CF7FA7-830A-45CF-903C-5441F5E9AC50}" type="datetimeFigureOut">
              <a:rPr lang="en-IN" smtClean="0"/>
              <a:t>04-11-2022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8C0AAD-C6B7-409B-8C2C-738976F71297}" type="slidenum">
              <a:rPr lang="en-IN" smtClean="0"/>
              <a:t>‹#›</a:t>
            </a:fld>
            <a:endParaRPr lang="en-IN"/>
          </a:p>
        </p:txBody>
      </p:sp>
    </p:spTree>
    <p:extLst>
      <p:ext uri="{BB962C8B-B14F-4D97-AF65-F5344CB8AC3E}">
        <p14:creationId xmlns:p14="http://schemas.microsoft.com/office/powerpoint/2010/main" val="405644332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3282" y="634483"/>
            <a:ext cx="9237306" cy="1200329"/>
          </a:xfrm>
          <a:prstGeom prst="rect">
            <a:avLst/>
          </a:prstGeom>
          <a:noFill/>
        </p:spPr>
        <p:txBody>
          <a:bodyPr wrap="square" rtlCol="0">
            <a:spAutoFit/>
          </a:bodyPr>
          <a:lstStyle/>
          <a:p>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WELCOME</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03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9388" y="1642188"/>
            <a:ext cx="8677469" cy="4893647"/>
          </a:xfrm>
          <a:prstGeom prst="rect">
            <a:avLst/>
          </a:prstGeom>
          <a:noFill/>
        </p:spPr>
        <p:txBody>
          <a:bodyPr wrap="square" rtlCol="0">
            <a:spAutoFit/>
          </a:bodyPr>
          <a:lstStyle/>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Ohmic Heating</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Microwave heating</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Radiofrequency heating </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Infrared heating</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High Pressure Processing </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Pulsed Electric Field</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Super critical fluid extraction</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Ultrasonics</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Pulsed Light Technology</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Pulsed X-rays</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Irradiation</a:t>
            </a:r>
          </a:p>
          <a:p>
            <a:pPr marL="342900" indent="-342900"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Oscillating Magnetic Field</a:t>
            </a:r>
          </a:p>
          <a:p>
            <a:pPr marL="342900" indent="-342900" algn="just">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99388" y="522515"/>
            <a:ext cx="8462865"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Novel Food Processing Technologies :</a:t>
            </a:r>
            <a:endParaRPr lang="en-IN"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14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6628" y="587829"/>
            <a:ext cx="10198360"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Microwave Heating:</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416628" y="1688841"/>
            <a:ext cx="8658809"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Refers to use electromagnetic waves of certain frequencies (2450 to 9145MHz)</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Container with food is placed in a microwave oven.</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And then a oven is activated, the food at the edge of the container heats faster and a temperature gradient develops between the center and the edges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48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4032" y="522514"/>
            <a:ext cx="6820677"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Mechanism:</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174032" y="1670180"/>
            <a:ext cx="9162662"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Dipolar interaction</a:t>
            </a:r>
            <a:r>
              <a:rPr lang="en-US" sz="2400" dirty="0" smtClean="0">
                <a:latin typeface="Times New Roman" panose="02020603050405020304" pitchFamily="18" charset="0"/>
                <a:cs typeface="Times New Roman" panose="02020603050405020304" pitchFamily="18" charset="0"/>
              </a:rPr>
              <a:t>: polar molecules such as water molecules (dipole) inside the food will rotate according to the alternating electromagnetic field. The rotation of water molecules would generate heat for cooking.</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Ionic interaction</a:t>
            </a:r>
            <a:r>
              <a:rPr lang="en-US" sz="2400" dirty="0" smtClean="0">
                <a:latin typeface="Times New Roman" panose="02020603050405020304" pitchFamily="18" charset="0"/>
                <a:cs typeface="Times New Roman" panose="02020603050405020304" pitchFamily="18" charset="0"/>
              </a:rPr>
              <a:t>: Ionic compounds (i.e. dissolved salts) in food can also be accelerated by the electromagnetic field and collided with other molecules to produce heat.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82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901" y="1573802"/>
            <a:ext cx="9278889" cy="4845660"/>
          </a:xfrm>
          <a:prstGeom prst="rect">
            <a:avLst/>
          </a:prstGeom>
        </p:spPr>
      </p:pic>
      <p:sp>
        <p:nvSpPr>
          <p:cNvPr id="5" name="TextBox 4"/>
          <p:cNvSpPr txBox="1"/>
          <p:nvPr/>
        </p:nvSpPr>
        <p:spPr>
          <a:xfrm>
            <a:off x="2210765" y="567159"/>
            <a:ext cx="8021255"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Novel Food Processing Technologies:</a:t>
            </a:r>
            <a:endParaRPr lang="en-IN"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26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77125"/>
            <a:ext cx="5544273"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Basic components</a:t>
            </a:r>
            <a:r>
              <a:rPr lang="en-IN" sz="3600" b="1" dirty="0" smtClean="0">
                <a:solidFill>
                  <a:srgbClr val="FF0000"/>
                </a:solidFill>
              </a:rPr>
              <a:t>:</a:t>
            </a:r>
            <a:endParaRPr lang="en-IN" sz="3600" b="1" dirty="0">
              <a:solidFill>
                <a:srgbClr val="FF0000"/>
              </a:solidFill>
            </a:endParaRPr>
          </a:p>
        </p:txBody>
      </p:sp>
      <p:sp>
        <p:nvSpPr>
          <p:cNvPr id="3" name="TextBox 2"/>
          <p:cNvSpPr txBox="1"/>
          <p:nvPr/>
        </p:nvSpPr>
        <p:spPr>
          <a:xfrm>
            <a:off x="2090057" y="1050027"/>
            <a:ext cx="9899781" cy="5909310"/>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Power supply and control</a:t>
            </a:r>
            <a:r>
              <a:rPr lang="en-US" dirty="0" smtClean="0">
                <a:latin typeface="Times New Roman" panose="02020603050405020304" pitchFamily="18" charset="0"/>
                <a:cs typeface="Times New Roman" panose="02020603050405020304" pitchFamily="18" charset="0"/>
              </a:rPr>
              <a:t>: It controls the power.</a:t>
            </a:r>
          </a:p>
          <a:p>
            <a:pPr marL="285750" indent="-285750">
              <a:buFont typeface="Wingdings" panose="05000000000000000000" pitchFamily="2" charset="2"/>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Magnetron</a:t>
            </a:r>
            <a:r>
              <a:rPr lang="en-US" dirty="0" smtClean="0">
                <a:latin typeface="Times New Roman" panose="02020603050405020304" pitchFamily="18" charset="0"/>
                <a:cs typeface="Times New Roman" panose="02020603050405020304" pitchFamily="18" charset="0"/>
              </a:rPr>
              <a:t>: It is a vacuum tube in which electrical energy is converted to an oscillating electromagnetic field.</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Waveguide</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It is a rectangular metal tube which directs the microwaves generated from the magnetron to the cooking cavity</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Stirrer</a:t>
            </a:r>
            <a:r>
              <a:rPr lang="en-US" dirty="0" smtClean="0">
                <a:latin typeface="Times New Roman" panose="02020603050405020304" pitchFamily="18" charset="0"/>
                <a:cs typeface="Times New Roman" panose="02020603050405020304" pitchFamily="18" charset="0"/>
              </a:rPr>
              <a:t>: Distribute microwaves from the waveguide and allow more uniform heating of food</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Turntable</a:t>
            </a:r>
            <a:r>
              <a:rPr lang="en-US" dirty="0" smtClean="0">
                <a:latin typeface="Times New Roman" panose="02020603050405020304" pitchFamily="18" charset="0"/>
                <a:cs typeface="Times New Roman" panose="02020603050405020304" pitchFamily="18" charset="0"/>
              </a:rPr>
              <a:t>: It rotates the food products through the fixed hot and cold spots inside the cooking cavity.</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Cooking cavity</a:t>
            </a:r>
            <a:r>
              <a:rPr lang="en-US" dirty="0" smtClean="0">
                <a:latin typeface="Times New Roman" panose="02020603050405020304" pitchFamily="18" charset="0"/>
                <a:cs typeface="Times New Roman" panose="02020603050405020304" pitchFamily="18" charset="0"/>
              </a:rPr>
              <a:t>: It is a space inside which the food is heated when exposed to microwaves</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Door and choke</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The door and choke are specially engineered that they prevent microwaves from leaking through the gap between the door and the cooking cavity</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Materials</a:t>
            </a:r>
            <a:r>
              <a:rPr lang="en-US" dirty="0" smtClean="0">
                <a:latin typeface="Times New Roman" panose="02020603050405020304" pitchFamily="18" charset="0"/>
                <a:cs typeface="Times New Roman" panose="02020603050405020304" pitchFamily="18" charset="0"/>
              </a:rPr>
              <a:t>: Plastic containers, high density polyethylene, papers and boards.</a:t>
            </a:r>
          </a:p>
          <a:p>
            <a:pPr marL="285750" indent="-285750">
              <a:buFont typeface="Wingdings" panose="05000000000000000000" pitchFamily="2" charset="2"/>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Application</a:t>
            </a:r>
            <a:r>
              <a:rPr lang="en-US" dirty="0" smtClean="0">
                <a:latin typeface="Times New Roman" panose="02020603050405020304" pitchFamily="18" charset="0"/>
                <a:cs typeface="Times New Roman" panose="02020603050405020304" pitchFamily="18" charset="0"/>
              </a:rPr>
              <a:t>: baking, concentration, cooking, curing, drying, finish drying, freeze drying, pasteurizing, sterilizing, tempering and thawing.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6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857" y="420468"/>
            <a:ext cx="10919651"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PULSED ELECTRIC FIELD (PEF)TECHNOLOGY</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91478" y="1670889"/>
            <a:ext cx="10602410" cy="4524315"/>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PEF is a non-thermal food preservation technology that involves the discharge of high voltage electric pulses (up to 70 kV/cm) into the food product, which is placed between two electrodes for a few microseconds.</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An extemal electric field is used to exceed a critical transmembrane potential of one volt.</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This result in a rapid electric breakdown and conformational changes of cell membranes, which leads to the release of intracellular liquid, and cell death.</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PEF treatment shows changes in tissue structure leading to weight increase and greater water holding capacity and less loss during cooking.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01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1159" y="244250"/>
            <a:ext cx="6308202"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PULSED ELECTRIC FIELD :</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191159" y="976641"/>
            <a:ext cx="10078596" cy="6001643"/>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 power supply: </a:t>
            </a:r>
            <a:r>
              <a:rPr lang="en-US" sz="2400" dirty="0" smtClean="0">
                <a:latin typeface="Times New Roman" panose="02020603050405020304" pitchFamily="18" charset="0"/>
                <a:cs typeface="Times New Roman" panose="02020603050405020304" pitchFamily="18" charset="0"/>
              </a:rPr>
              <a:t>this may be an ordinary direct current power supply or a capacitor charging power supply.</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An energy storage element: </a:t>
            </a:r>
            <a:r>
              <a:rPr lang="en-US" sz="2400" dirty="0" smtClean="0">
                <a:latin typeface="Times New Roman" panose="02020603050405020304" pitchFamily="18" charset="0"/>
                <a:cs typeface="Times New Roman" panose="02020603050405020304" pitchFamily="18" charset="0"/>
              </a:rPr>
              <a:t>either electric (capacitive) or magnetic (inductive).</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 switch </a:t>
            </a:r>
            <a:r>
              <a:rPr lang="en-US" sz="2400" dirty="0" smtClean="0">
                <a:latin typeface="Times New Roman" panose="02020603050405020304" pitchFamily="18" charset="0"/>
                <a:cs typeface="Times New Roman" panose="02020603050405020304" pitchFamily="18" charset="0"/>
              </a:rPr>
              <a:t>which may be either closing or opening</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 pulse </a:t>
            </a:r>
            <a:r>
              <a:rPr lang="en-US" sz="2400" dirty="0" smtClean="0">
                <a:latin typeface="Times New Roman" panose="02020603050405020304" pitchFamily="18" charset="0"/>
                <a:cs typeface="Times New Roman" panose="02020603050405020304" pitchFamily="18" charset="0"/>
              </a:rPr>
              <a:t>shaping and triggering circuit in some cases.</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 treatment chamber</a:t>
            </a:r>
            <a:r>
              <a:rPr lang="en-US" sz="2400" dirty="0" smtClean="0">
                <a:latin typeface="Times New Roman" panose="02020603050405020304" pitchFamily="18" charset="0"/>
                <a:cs typeface="Times New Roman" panose="02020603050405020304" pitchFamily="18" charset="0"/>
              </a:rPr>
              <a:t>: a wide variety of designs have been developed.</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 pump</a:t>
            </a:r>
            <a:r>
              <a:rPr lang="en-US" sz="2400" dirty="0" smtClean="0">
                <a:latin typeface="Times New Roman" panose="02020603050405020304" pitchFamily="18" charset="0"/>
                <a:cs typeface="Times New Roman" panose="02020603050405020304" pitchFamily="18" charset="0"/>
              </a:rPr>
              <a:t>: to supply a feed of product to the chamber.</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A cooling system</a:t>
            </a:r>
            <a:r>
              <a:rPr lang="en-US" sz="2400" dirty="0" smtClean="0">
                <a:latin typeface="Times New Roman" panose="02020603050405020304" pitchFamily="18" charset="0"/>
                <a:cs typeface="Times New Roman" panose="02020603050405020304" pitchFamily="18" charset="0"/>
              </a:rPr>
              <a:t>; to control the temperature of the feed and/or output material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53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9422" y="474208"/>
            <a:ext cx="7121737" cy="923330"/>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PULSED ELECTRIC FIELD:</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169" y="1504708"/>
            <a:ext cx="7426158" cy="5017389"/>
          </a:xfrm>
          <a:prstGeom prst="rect">
            <a:avLst/>
          </a:prstGeom>
        </p:spPr>
      </p:pic>
    </p:spTree>
    <p:extLst>
      <p:ext uri="{BB962C8B-B14F-4D97-AF65-F5344CB8AC3E}">
        <p14:creationId xmlns:p14="http://schemas.microsoft.com/office/powerpoint/2010/main" val="328921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8011" y="239762"/>
            <a:ext cx="8079129"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Mechanisms of Microbial Inactivation:</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98011" y="1345026"/>
            <a:ext cx="10293989" cy="5170646"/>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Electrical Breakdown</a:t>
            </a:r>
            <a:r>
              <a:rPr lang="en-US" sz="2200" dirty="0" smtClean="0">
                <a:latin typeface="Times New Roman" panose="02020603050405020304" pitchFamily="18" charset="0"/>
                <a:cs typeface="Times New Roman" panose="02020603050405020304" pitchFamily="18" charset="0"/>
              </a:rPr>
              <a:t>: The normal resisting potential difference across the membrane is 10 mV and is proportional to the field strength and radius of the cell. The increase in the membrane potential leads to reduction in the cell membrane thickness.</a:t>
            </a:r>
          </a:p>
          <a:p>
            <a:pPr marL="285750" indent="-285750">
              <a:buFont typeface="Arial" panose="020B0604020202020204" pitchFamily="34" charset="0"/>
              <a:buChar char="•"/>
            </a:pPr>
            <a:endParaRPr lang="en-US" sz="22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Electroporation:</a:t>
            </a:r>
            <a:r>
              <a:rPr lang="en-US" sz="2200" dirty="0" smtClean="0">
                <a:latin typeface="Times New Roman" panose="02020603050405020304" pitchFamily="18" charset="0"/>
                <a:cs typeface="Times New Roman" panose="02020603050405020304" pitchFamily="18" charset="0"/>
              </a:rPr>
              <a:t> The plasma membranes of cells become permeable to small molecules after being exposed to an electric field, and permeation then causes swelling and eventual rupture of the cell membrane</a:t>
            </a:r>
          </a:p>
          <a:p>
            <a:pPr marL="285750" indent="-28575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Applications</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PEF is used in processing of apple juice, orange juice, processing of milk, liquid whole eggs, baking applications and processing of green pea soup.</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Advantages</a:t>
            </a:r>
            <a:r>
              <a:rPr lang="en-US" sz="22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Kills vegetative cells.</a:t>
            </a: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Colors, flavours and nutrients are preserved.</a:t>
            </a:r>
          </a:p>
          <a:p>
            <a:pPr marL="342900"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Short treatment time.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25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37" y="499956"/>
            <a:ext cx="8971324"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HIGH PRESSURE PROCESSING: (HPP)</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20137" y="1866476"/>
            <a:ext cx="8461094"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High Pressure Processing is also known as "High Hydrostatic Pressure" or "Ultra High Pressure" processing.</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HPP uses up to 900MPa to kill many of the micro organisms found in foods, even at room temperature without degrading vitamins, flavor and colour molecules in the process.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Food packages are loaded onto the vessel and the top is closed.</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pressure medium usually water is pumped into the vessel from the bottom.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78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ee the source image">
            <a:extLst>
              <a:ext uri="{FF2B5EF4-FFF2-40B4-BE49-F238E27FC236}">
                <a16:creationId xmlns:a16="http://schemas.microsoft.com/office/drawing/2014/main" id="{E023D90D-2151-3DFB-30D1-71C88BA15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44" r="20258" b="3188"/>
          <a:stretch/>
        </p:blipFill>
        <p:spPr bwMode="auto">
          <a:xfrm>
            <a:off x="1711184" y="44872"/>
            <a:ext cx="1854827" cy="17351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mage result for dr ulhas patil college of agriculture">
            <a:extLst>
              <a:ext uri="{FF2B5EF4-FFF2-40B4-BE49-F238E27FC236}">
                <a16:creationId xmlns:a16="http://schemas.microsoft.com/office/drawing/2014/main" id="{6F1D315A-C08C-71F1-DDB8-93B5C2257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3567" y="47739"/>
            <a:ext cx="1749513" cy="17293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22078" y="463067"/>
            <a:ext cx="5117432"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a:t>
            </a:r>
          </a:p>
          <a:p>
            <a:pPr algn="ctr"/>
            <a:r>
              <a:rPr lang="en-US" sz="2400" dirty="0">
                <a:latin typeface="Times New Roman" panose="02020603050405020304" pitchFamily="18" charset="0"/>
                <a:cs typeface="Times New Roman" panose="02020603050405020304" pitchFamily="18" charset="0"/>
              </a:rPr>
              <a:t>SEMINAR ON</a:t>
            </a:r>
          </a:p>
          <a:p>
            <a:endParaRPr lang="en-IN" sz="2400" dirty="0"/>
          </a:p>
        </p:txBody>
      </p:sp>
      <p:sp>
        <p:nvSpPr>
          <p:cNvPr id="5" name="TextBox 4"/>
          <p:cNvSpPr txBox="1"/>
          <p:nvPr/>
        </p:nvSpPr>
        <p:spPr>
          <a:xfrm>
            <a:off x="3247055" y="2528228"/>
            <a:ext cx="556211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Under Guidance </a:t>
            </a:r>
            <a:r>
              <a:rPr lang="en-US" sz="2000" b="1" dirty="0" smtClean="0">
                <a:latin typeface="Times New Roman" panose="02020603050405020304" pitchFamily="18" charset="0"/>
                <a:cs typeface="Times New Roman" panose="02020603050405020304" pitchFamily="18" charset="0"/>
              </a:rPr>
              <a:t>:- Asst. Prof. S.P. Paulzagde </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429749" y="3255371"/>
            <a:ext cx="4748463"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a:t>
            </a:r>
            <a:r>
              <a:rPr lang="en-US" sz="2000" b="1" dirty="0" smtClean="0">
                <a:latin typeface="Times New Roman" panose="02020603050405020304" pitchFamily="18" charset="0"/>
                <a:cs typeface="Times New Roman" panose="02020603050405020304" pitchFamily="18" charset="0"/>
              </a:rPr>
              <a:t>BY </a:t>
            </a:r>
            <a:endParaRPr lang="en-US" sz="2000" b="1" dirty="0">
              <a:latin typeface="Times New Roman" panose="02020603050405020304" pitchFamily="18" charset="0"/>
              <a:cs typeface="Times New Roman" panose="02020603050405020304" pitchFamily="18" charset="0"/>
            </a:endParaRPr>
          </a:p>
          <a:p>
            <a:endParaRPr lang="en-IN" dirty="0"/>
          </a:p>
        </p:txBody>
      </p:sp>
      <p:sp>
        <p:nvSpPr>
          <p:cNvPr id="8" name="TextBox 7"/>
          <p:cNvSpPr txBox="1"/>
          <p:nvPr/>
        </p:nvSpPr>
        <p:spPr>
          <a:xfrm>
            <a:off x="3622078" y="3875975"/>
            <a:ext cx="66574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Kalpesh Mahesh Bagade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EJ- </a:t>
            </a:r>
            <a:r>
              <a:rPr lang="en-US" dirty="0" smtClean="0">
                <a:latin typeface="Times New Roman" panose="02020603050405020304" pitchFamily="18" charset="0"/>
                <a:cs typeface="Times New Roman" panose="02020603050405020304" pitchFamily="18" charset="0"/>
              </a:rPr>
              <a:t>005/2018)</a:t>
            </a:r>
            <a:endParaRPr lang="en-IN" dirty="0"/>
          </a:p>
        </p:txBody>
      </p:sp>
      <p:sp>
        <p:nvSpPr>
          <p:cNvPr id="9" name="TextBox 8"/>
          <p:cNvSpPr txBox="1"/>
          <p:nvPr/>
        </p:nvSpPr>
        <p:spPr>
          <a:xfrm>
            <a:off x="3144253" y="4689041"/>
            <a:ext cx="6464968"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(Affiliated to Mahatma Phule Krishi Vidyapeeth, Rahuri)</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38598" y="5591695"/>
            <a:ext cx="8181473"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DR. ULHAS PATIL COLLEGE OF AGRI. ENGG. &amp; TECH, JALGAON        </a:t>
            </a:r>
          </a:p>
          <a:p>
            <a:endParaRPr lang="en-IN" dirty="0"/>
          </a:p>
        </p:txBody>
      </p:sp>
      <p:sp>
        <p:nvSpPr>
          <p:cNvPr id="11" name="TextBox 10"/>
          <p:cNvSpPr txBox="1"/>
          <p:nvPr/>
        </p:nvSpPr>
        <p:spPr>
          <a:xfrm>
            <a:off x="1842059" y="1777106"/>
            <a:ext cx="9069355" cy="1138773"/>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t>
            </a:r>
            <a:r>
              <a:rPr lang="en-US" sz="3200" dirty="0" smtClean="0">
                <a:solidFill>
                  <a:srgbClr val="FF0000"/>
                </a:solidFill>
                <a:latin typeface="Times New Roman" panose="02020603050405020304" pitchFamily="18" charset="0"/>
                <a:cs typeface="Times New Roman" panose="02020603050405020304" pitchFamily="18" charset="0"/>
              </a:rPr>
              <a:t>ADVANCE </a:t>
            </a:r>
            <a:r>
              <a:rPr lang="en-US" sz="3200" dirty="0">
                <a:solidFill>
                  <a:srgbClr val="FF0000"/>
                </a:solidFill>
                <a:latin typeface="Times New Roman" panose="02020603050405020304" pitchFamily="18" charset="0"/>
                <a:cs typeface="Times New Roman" panose="02020603050405020304" pitchFamily="18" charset="0"/>
              </a:rPr>
              <a:t>METHODS OF FOOD PROCESSING</a:t>
            </a:r>
            <a:r>
              <a:rPr lang="en-US" dirty="0">
                <a:solidFill>
                  <a:srgbClr val="FF0000"/>
                </a:solidFill>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2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8247" y="163240"/>
            <a:ext cx="8682667" cy="1200329"/>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HIGH PRESSURE PROCESSING: (HPP)</a:t>
            </a:r>
          </a:p>
          <a:p>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898247" y="1363569"/>
            <a:ext cx="4907666" cy="489364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Components: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pressure vessel and its closure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pressure generation system</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temperature control device</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materials handling system</a:t>
            </a: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Two processing foods:</a:t>
            </a:r>
          </a:p>
          <a:p>
            <a:r>
              <a:rPr lang="en-US" sz="2400" dirty="0" smtClean="0">
                <a:latin typeface="Times New Roman" panose="02020603050405020304" pitchFamily="18" charset="0"/>
                <a:cs typeface="Times New Roman" panose="02020603050405020304" pitchFamily="18" charset="0"/>
              </a:rPr>
              <a:t>         1.In container processing</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2.Bulk processing</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629" y="1431835"/>
            <a:ext cx="4799951" cy="4825381"/>
          </a:xfrm>
          <a:prstGeom prst="rect">
            <a:avLst/>
          </a:prstGeom>
        </p:spPr>
      </p:pic>
    </p:spTree>
    <p:extLst>
      <p:ext uri="{BB962C8B-B14F-4D97-AF65-F5344CB8AC3E}">
        <p14:creationId xmlns:p14="http://schemas.microsoft.com/office/powerpoint/2010/main" val="3745820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175461" y="254643"/>
            <a:ext cx="7095861"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About hydrostatic pressure:</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175461" y="1557267"/>
            <a:ext cx="8310623"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Hydrostatic pressure is applied to food products through a water bath that surrounds the product.</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hydrostatic pressure is transmitted to food products equally from all sides.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equal distribution of pressure is the reason why foods are not crushed during treatment.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type of pressure also has little effect on covalent bonds, and as a result, the foods being processed do not undergo significant chemical transformations.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09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lidesharecdn.com/highpressureprocessingsummaryjune2010drranjansharma-12791648176151-phpapp02/95/high-pressure-processing-summary-june-2010-dr-ranjan-sharma-5-728.jpg?cb=1279146878"/>
          <p:cNvPicPr>
            <a:picLocks noChangeAspect="1" noChangeArrowheads="1"/>
          </p:cNvPicPr>
          <p:nvPr/>
        </p:nvPicPr>
        <p:blipFill rotWithShape="1">
          <a:blip r:embed="rId2">
            <a:extLst>
              <a:ext uri="{28A0092B-C50C-407E-A947-70E740481C1C}">
                <a14:useLocalDpi xmlns:a14="http://schemas.microsoft.com/office/drawing/2010/main" val="0"/>
              </a:ext>
            </a:extLst>
          </a:blip>
          <a:srcRect t="17318" b="9220"/>
          <a:stretch/>
        </p:blipFill>
        <p:spPr bwMode="auto">
          <a:xfrm>
            <a:off x="2687216" y="1543565"/>
            <a:ext cx="8954908" cy="51160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55167" y="326571"/>
            <a:ext cx="6559421"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Product wise HPP application:</a:t>
            </a:r>
            <a:endParaRPr lang="en-IN"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22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8125" y="414090"/>
            <a:ext cx="4456253"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What is SCF ?</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039741" y="1507308"/>
            <a:ext cx="5463251"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Supercritical fluid is a state of matter that is intermediate between a gas and liquid in its properties.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temperature and pressure at which the point occurs are known as the Critical Temperature and Critical Pressure and are characteristic of the solvent.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Beyond this point, the solvent will be neither a gas nor a liquid, but will possess the properties of both phases.</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32" t="9589" r="4879" b="21046"/>
          <a:stretch/>
        </p:blipFill>
        <p:spPr>
          <a:xfrm>
            <a:off x="2039034" y="1903446"/>
            <a:ext cx="3232762" cy="3303035"/>
          </a:xfrm>
          <a:prstGeom prst="rect">
            <a:avLst/>
          </a:prstGeom>
        </p:spPr>
      </p:pic>
    </p:spTree>
    <p:extLst>
      <p:ext uri="{BB962C8B-B14F-4D97-AF65-F5344CB8AC3E}">
        <p14:creationId xmlns:p14="http://schemas.microsoft.com/office/powerpoint/2010/main" val="2800828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7935" y="279643"/>
            <a:ext cx="10301469"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Principles of Supercritical Fluids (SCFs)....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667935" y="1209081"/>
            <a:ext cx="5385297" cy="452431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supercritical fluid (SCF) is any compound at a temperature and pressure above the critical point.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Above the critical temperature (Tc) of a compound, the pure, gaseous component cannot be liquefied even by increase in pressure. </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critical pressure (Pc) is the vapor pressure of the gas at the critical temperature</a:t>
            </a:r>
            <a:r>
              <a:rPr lang="en-US" dirty="0" smtClean="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522" y="1047272"/>
            <a:ext cx="4510209" cy="4467120"/>
          </a:xfrm>
          <a:prstGeom prst="rect">
            <a:avLst/>
          </a:prstGeom>
        </p:spPr>
      </p:pic>
    </p:spTree>
    <p:extLst>
      <p:ext uri="{BB962C8B-B14F-4D97-AF65-F5344CB8AC3E}">
        <p14:creationId xmlns:p14="http://schemas.microsoft.com/office/powerpoint/2010/main" val="356662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979" y="508932"/>
            <a:ext cx="6192456"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Process of SCF extraction: </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H="1" flipV="1">
            <a:off x="1979979" y="1374895"/>
            <a:ext cx="9925882"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system consists of a pump, a pressure cell to contain the sample and a collecting vessel.</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supercritical fluid diffuses into the matrix</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analyte gets dissolved into the supercritical fluid</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dissolved material is swept from the extraction cell into a separator at lower pressure and the extracted material settles out.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CO2 can be cooled and recycled or discharged to atmosphere.</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pressure requirement is at least 74 bars. Most extractions are conducted at less than 350 bar.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499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0605" y="294779"/>
            <a:ext cx="6134583" cy="1200329"/>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Process of SCF extraction :</a:t>
            </a:r>
            <a:endParaRPr lang="en-IN" sz="3600" b="1" dirty="0" smtClean="0">
              <a:solidFill>
                <a:srgbClr val="FF0000"/>
              </a:solidFill>
              <a:latin typeface="Times New Roman" panose="02020603050405020304" pitchFamily="18" charset="0"/>
              <a:cs typeface="Times New Roman" panose="02020603050405020304" pitchFamily="18" charset="0"/>
            </a:endParaRPr>
          </a:p>
          <a:p>
            <a:endParaRPr lang="en-IN"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712" y="1337821"/>
            <a:ext cx="8542707" cy="4872942"/>
          </a:xfrm>
          <a:prstGeom prst="rect">
            <a:avLst/>
          </a:prstGeom>
        </p:spPr>
      </p:pic>
    </p:spTree>
    <p:extLst>
      <p:ext uri="{BB962C8B-B14F-4D97-AF65-F5344CB8AC3E}">
        <p14:creationId xmlns:p14="http://schemas.microsoft.com/office/powerpoint/2010/main" val="833476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7339" y="534797"/>
            <a:ext cx="4653023"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Why Non thermal?</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37339" y="1779313"/>
            <a:ext cx="9752498"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main problem with the thermal processing of food is loss of volatile compounds, nutrients, and flavour.</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To overcome these problems non thermal methods came into food industries to increase the production rate and profit.</a:t>
            </a: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non thermal processing is used for all foods for its better quality, acceptance, and for its shelf life.</a:t>
            </a:r>
          </a:p>
          <a:p>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new processing techniques are mostly employed to the liquid packed foods when compared to solid foods.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995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9394" y="508577"/>
            <a:ext cx="4178461" cy="923330"/>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Why Non thermal?</a:t>
            </a:r>
          </a:p>
          <a:p>
            <a:endParaRPr lang="en-IN" dirty="0"/>
          </a:p>
        </p:txBody>
      </p:sp>
      <p:sp>
        <p:nvSpPr>
          <p:cNvPr id="4" name="TextBox 3"/>
          <p:cNvSpPr txBox="1"/>
          <p:nvPr/>
        </p:nvSpPr>
        <p:spPr>
          <a:xfrm>
            <a:off x="1303924" y="1650834"/>
            <a:ext cx="5927301" cy="452431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Since the non thermal methods are used for bulk quantities of foods, these methods of food preservation are mainly used in the large scale production.</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cost of equipments used in the non thermal processing is high when compared to equipments used in thermal processing.</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After minimizing the investment costs of non thermal processing methods, it can also be employed in small scale industries</a:t>
            </a:r>
            <a:r>
              <a:rPr lang="en-US" dirty="0" smtClean="0"/>
              <a:t>.</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312" t="3577" r="4151" b="2455"/>
          <a:stretch/>
        </p:blipFill>
        <p:spPr>
          <a:xfrm>
            <a:off x="7231225" y="1063548"/>
            <a:ext cx="4861249" cy="5514392"/>
          </a:xfrm>
          <a:prstGeom prst="rect">
            <a:avLst/>
          </a:prstGeom>
        </p:spPr>
      </p:pic>
    </p:spTree>
    <p:extLst>
      <p:ext uri="{BB962C8B-B14F-4D97-AF65-F5344CB8AC3E}">
        <p14:creationId xmlns:p14="http://schemas.microsoft.com/office/powerpoint/2010/main" val="720719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1038" y="558184"/>
            <a:ext cx="3831220" cy="646331"/>
          </a:xfrm>
          <a:prstGeom prst="rect">
            <a:avLst/>
          </a:prstGeom>
          <a:noFill/>
        </p:spPr>
        <p:txBody>
          <a:bodyPr wrap="square" rtlCol="0">
            <a:sp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Conclusion</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431038" y="1715652"/>
            <a:ext cx="9428170" cy="3785652"/>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Traditional methods </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Time consuming.</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Nutrient loss during processing.</a:t>
            </a: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Modern methods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Retain more nutrient.</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Less time requirement.</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Most of the non thermal methods which preserve flavoring and           bioactive compounds.</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More efficient over traditional processing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61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4416" y="634482"/>
            <a:ext cx="5915608"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Content:</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44416" y="1436915"/>
            <a:ext cx="6260841"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Aim</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Objective </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Materials &amp; Methods</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Conclusion</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30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475861"/>
            <a:ext cx="5738327"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References: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743200" y="2099388"/>
            <a:ext cx="4544008"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www.wikipedia.com</a:t>
            </a:r>
          </a:p>
          <a:p>
            <a:pPr marL="342900" indent="-342900">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www.slideshare.com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951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5878" y="694481"/>
            <a:ext cx="7407798" cy="2215991"/>
          </a:xfrm>
          <a:prstGeom prst="rect">
            <a:avLst/>
          </a:prstGeom>
          <a:noFill/>
        </p:spPr>
        <p:txBody>
          <a:bodyPr wrap="square" rtlCol="0">
            <a:spAutoFit/>
          </a:bodyPr>
          <a:lstStyle/>
          <a:p>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a:t>
            </a: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a:t>
            </a: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You…!</a:t>
            </a:r>
            <a:endPar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a:p>
            <a:endParaRPr lang="en-IN" sz="6600" dirty="0"/>
          </a:p>
        </p:txBody>
      </p:sp>
    </p:spTree>
    <p:extLst>
      <p:ext uri="{BB962C8B-B14F-4D97-AF65-F5344CB8AC3E}">
        <p14:creationId xmlns:p14="http://schemas.microsoft.com/office/powerpoint/2010/main" val="198167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9183" y="2388636"/>
            <a:ext cx="9456330" cy="1200329"/>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ADVANCE METHODS OF FOOD PROCESSING </a:t>
            </a:r>
            <a:endParaRPr lang="en-IN" sz="3200" dirty="0">
              <a:latin typeface="Times New Roman" panose="02020603050405020304" pitchFamily="18" charset="0"/>
              <a:cs typeface="Times New Roman" panose="02020603050405020304" pitchFamily="18" charset="0"/>
            </a:endParaRPr>
          </a:p>
          <a:p>
            <a:endParaRPr lang="en-IN" sz="4000" dirty="0"/>
          </a:p>
        </p:txBody>
      </p:sp>
      <p:sp>
        <p:nvSpPr>
          <p:cNvPr id="3" name="TextBox 2"/>
          <p:cNvSpPr txBox="1"/>
          <p:nvPr/>
        </p:nvSpPr>
        <p:spPr>
          <a:xfrm>
            <a:off x="2799183" y="662474"/>
            <a:ext cx="5075853" cy="769441"/>
          </a:xfrm>
          <a:prstGeom prst="rect">
            <a:avLst/>
          </a:prstGeom>
          <a:noFill/>
        </p:spPr>
        <p:txBody>
          <a:bodyPr wrap="square" rtlCol="0">
            <a:spAutoFit/>
          </a:bodyPr>
          <a:lstStyle/>
          <a:p>
            <a:r>
              <a:rPr lang="en-US" sz="4400" b="1" dirty="0">
                <a:solidFill>
                  <a:srgbClr val="FF0000"/>
                </a:solidFill>
                <a:latin typeface="Times New Roman" panose="02020603050405020304" pitchFamily="18" charset="0"/>
                <a:cs typeface="Times New Roman" panose="02020603050405020304" pitchFamily="18" charset="0"/>
              </a:rPr>
              <a:t>TITLE</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6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837" y="1772817"/>
            <a:ext cx="9069355" cy="523220"/>
          </a:xfrm>
          <a:prstGeom prst="rect">
            <a:avLst/>
          </a:prstGeom>
          <a:noFill/>
        </p:spPr>
        <p:txBody>
          <a:bodyPr wrap="square" rtlCol="0">
            <a:spAutoFit/>
          </a:bodyPr>
          <a:lstStyle/>
          <a:p>
            <a:r>
              <a:rPr lang="en-IN" sz="2700" dirty="0" smtClean="0">
                <a:solidFill>
                  <a:srgbClr val="002060"/>
                </a:solidFill>
                <a:latin typeface="Times New Roman" panose="02020603050405020304" pitchFamily="18" charset="0"/>
                <a:cs typeface="Times New Roman" panose="02020603050405020304" pitchFamily="18" charset="0"/>
              </a:rPr>
              <a:t>What is Food Processing?</a:t>
            </a:r>
            <a:endParaRPr lang="en-IN" sz="2700"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flipH="1">
            <a:off x="2724538" y="2696546"/>
            <a:ext cx="8117634"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Food processing is the transformation of raw ingredients, by physical or chemical means into food, or of food into other forms.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Food processing combines raw food ingredients to produce marketable food products that can be easily prepared and served by the consumer.</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45837" y="561078"/>
            <a:ext cx="4954555" cy="677108"/>
          </a:xfrm>
          <a:prstGeom prst="rect">
            <a:avLst/>
          </a:prstGeom>
          <a:noFill/>
        </p:spPr>
        <p:txBody>
          <a:bodyPr wrap="square" rtlCol="0">
            <a:spAutoFit/>
          </a:bodyPr>
          <a:lstStyle/>
          <a:p>
            <a:r>
              <a:rPr lang="en-US" sz="3800" b="1" dirty="0" smtClean="0">
                <a:solidFill>
                  <a:srgbClr val="FF0000"/>
                </a:solidFill>
                <a:latin typeface="Times New Roman" panose="02020603050405020304" pitchFamily="18" charset="0"/>
                <a:cs typeface="Times New Roman" panose="02020603050405020304" pitchFamily="18" charset="0"/>
              </a:rPr>
              <a:t>Introduction:</a:t>
            </a:r>
            <a:endParaRPr lang="en-IN" sz="3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07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0766" y="139959"/>
            <a:ext cx="6559421"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Why it should be processed ?</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99796" y="1922106"/>
            <a:ext cx="8322906" cy="646331"/>
          </a:xfrm>
          <a:prstGeom prst="rect">
            <a:avLst/>
          </a:prstGeom>
          <a:noFill/>
        </p:spPr>
        <p:txBody>
          <a:bodyPr wrap="square" rtlCol="0">
            <a:spAutoFit/>
          </a:bodyPr>
          <a:lstStyle/>
          <a:p>
            <a:endParaRPr lang="en-US" dirty="0" smtClean="0"/>
          </a:p>
          <a:p>
            <a:endParaRPr lang="en-IN" dirty="0"/>
          </a:p>
        </p:txBody>
      </p:sp>
      <p:graphicFrame>
        <p:nvGraphicFramePr>
          <p:cNvPr id="5" name="Diagram 4"/>
          <p:cNvGraphicFramePr/>
          <p:nvPr>
            <p:extLst>
              <p:ext uri="{D42A27DB-BD31-4B8C-83A1-F6EECF244321}">
                <p14:modId xmlns:p14="http://schemas.microsoft.com/office/powerpoint/2010/main" val="838227543"/>
              </p:ext>
            </p:extLst>
          </p:nvPr>
        </p:nvGraphicFramePr>
        <p:xfrm>
          <a:off x="2339910" y="102757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2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3584" y="466531"/>
            <a:ext cx="5523723"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Objective :-</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713584" y="1922106"/>
            <a:ext cx="5318449" cy="1477328"/>
          </a:xfrm>
          <a:prstGeom prst="rect">
            <a:avLst/>
          </a:prstGeom>
          <a:noFill/>
        </p:spPr>
        <p:txBody>
          <a:bodyPr wrap="square" rtlCol="0">
            <a:spAutoFit/>
          </a:bodyPr>
          <a:lstStyle/>
          <a:p>
            <a:pPr marL="457200" indent="-4572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To study the advance methods of food processing </a:t>
            </a: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589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6670" y="1389511"/>
            <a:ext cx="10151706" cy="2554545"/>
          </a:xfrm>
          <a:prstGeom prst="rect">
            <a:avLst/>
          </a:prstGeom>
          <a:noFill/>
        </p:spPr>
        <p:txBody>
          <a:bodyPr wrap="square" rtlCol="0">
            <a:spAutoFit/>
          </a:bodyPr>
          <a:lstStyle/>
          <a:p>
            <a:endParaRPr lang="en-US" sz="2000" dirty="0"/>
          </a:p>
          <a:p>
            <a:endParaRPr lang="en-US" sz="2000" dirty="0" smtClean="0"/>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Addition of salt, sugars, preservatives, antioxidants, naturally occurring antimicrobial substances.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Also by the processes like drying, freezing, refrigerated storage, smoking, food concentration, canning etc.</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84579" y="1263375"/>
            <a:ext cx="9293290" cy="101566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How it can be processed?</a:t>
            </a:r>
          </a:p>
          <a:p>
            <a:endParaRPr lang="en-IN" sz="3200" dirty="0">
              <a:latin typeface="Times New Roman" panose="02020603050405020304" pitchFamily="18" charset="0"/>
              <a:cs typeface="Times New Roman" panose="02020603050405020304" pitchFamily="18" charset="0"/>
            </a:endParaRPr>
          </a:p>
        </p:txBody>
      </p:sp>
      <p:pic>
        <p:nvPicPr>
          <p:cNvPr id="3084" name="Picture 12" descr="https://tse3.mm.bing.net/th?id=OIP.i-wCFHuG1-ckQSFYezlJvwHaLH&amp;pid=Api&amp;P=0"/>
          <p:cNvPicPr>
            <a:picLocks noChangeAspect="1" noChangeArrowheads="1"/>
          </p:cNvPicPr>
          <p:nvPr/>
        </p:nvPicPr>
        <p:blipFill rotWithShape="1">
          <a:blip r:embed="rId2">
            <a:extLst>
              <a:ext uri="{28A0092B-C50C-407E-A947-70E740481C1C}">
                <a14:useLocalDpi xmlns:a14="http://schemas.microsoft.com/office/drawing/2010/main" val="0"/>
              </a:ext>
            </a:extLst>
          </a:blip>
          <a:srcRect t="10849" b="5233"/>
          <a:stretch/>
        </p:blipFill>
        <p:spPr bwMode="auto">
          <a:xfrm>
            <a:off x="7616260" y="3592285"/>
            <a:ext cx="3407563" cy="2649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772400" y="6242180"/>
            <a:ext cx="3526971"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rgbClr val="FF0000"/>
                </a:solidFill>
                <a:latin typeface="Times New Roman" panose="02020603050405020304" pitchFamily="18" charset="0"/>
                <a:cs typeface="Times New Roman" panose="02020603050405020304" pitchFamily="18" charset="0"/>
              </a:rPr>
              <a:t>Refrigerated </a:t>
            </a:r>
            <a:r>
              <a:rPr lang="en-US" sz="2400" dirty="0">
                <a:solidFill>
                  <a:srgbClr val="FF0000"/>
                </a:solidFill>
                <a:latin typeface="Times New Roman" panose="02020603050405020304" pitchFamily="18" charset="0"/>
                <a:cs typeface="Times New Roman" panose="02020603050405020304" pitchFamily="18" charset="0"/>
              </a:rPr>
              <a:t>storage</a:t>
            </a:r>
            <a:endParaRPr lang="en-IN" sz="2400" dirty="0">
              <a:solidFill>
                <a:srgbClr val="FF0000"/>
              </a:solidFill>
            </a:endParaRPr>
          </a:p>
        </p:txBody>
      </p:sp>
      <p:sp>
        <p:nvSpPr>
          <p:cNvPr id="4" name="TextBox 3"/>
          <p:cNvSpPr txBox="1"/>
          <p:nvPr/>
        </p:nvSpPr>
        <p:spPr>
          <a:xfrm>
            <a:off x="2472612" y="356947"/>
            <a:ext cx="5143648"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Materials &amp; Methods :-</a:t>
            </a:r>
            <a:endParaRPr lang="en-IN"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90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tse2.mm.bing.net/th?id=OIP.5Lz9QnoYPpexBqbZwCLJYwAAAA&amp;pid=Api&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878" y="3574520"/>
            <a:ext cx="3993501" cy="24242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tse3.mm.bing.net/th?id=OIP.BHcrygEJckRxFUxKaCZfZgHaFP&amp;pid=Api&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282" y="3466282"/>
            <a:ext cx="3884851" cy="27082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tse1.mm.bing.net/th?id=OIP.Sxq0sdI7q10sJ1_g2J3ztQHaDd&amp;pid=Api&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282" y="330224"/>
            <a:ext cx="3884851" cy="24766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52144" y="2830377"/>
            <a:ext cx="2812648"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rgbClr val="FF0000"/>
                </a:solidFill>
                <a:latin typeface="Times New Roman" panose="02020603050405020304" pitchFamily="18" charset="0"/>
                <a:cs typeface="Times New Roman" panose="02020603050405020304" pitchFamily="18" charset="0"/>
              </a:rPr>
              <a:t>Drying food</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68899" y="2864932"/>
            <a:ext cx="2257063"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rgbClr val="FF0000"/>
                </a:solidFill>
                <a:latin typeface="Times New Roman" panose="02020603050405020304" pitchFamily="18" charset="0"/>
                <a:cs typeface="Times New Roman" panose="02020603050405020304" pitchFamily="18" charset="0"/>
              </a:rPr>
              <a:t>Freezing food</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104" name="Picture 8" descr="https://tse3.mm.bing.net/th?id=OIP.zyIh_7t7gKc64_yNJexY8wHaFj&amp;pid=Api&amp;P=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707" y="248142"/>
            <a:ext cx="4381918" cy="2558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98282" y="6260841"/>
            <a:ext cx="4196775" cy="461665"/>
          </a:xfrm>
          <a:prstGeom prst="rect">
            <a:avLst/>
          </a:prstGeom>
          <a:noFill/>
        </p:spPr>
        <p:txBody>
          <a:bodyPr wrap="square" rtlCol="0">
            <a:spAutoFit/>
          </a:bodyPr>
          <a:lstStyle/>
          <a:p>
            <a:pPr marL="800100" lvl="1" indent="-342900">
              <a:buFont typeface="Wingdings" panose="05000000000000000000" pitchFamily="2" charset="2"/>
              <a:buChar char="q"/>
            </a:pPr>
            <a:r>
              <a:rPr lang="en-US" sz="2400" dirty="0" smtClean="0">
                <a:solidFill>
                  <a:srgbClr val="FF0000"/>
                </a:solidFill>
                <a:latin typeface="Times New Roman" panose="02020603050405020304" pitchFamily="18" charset="0"/>
                <a:cs typeface="Times New Roman" panose="02020603050405020304" pitchFamily="18" charset="0"/>
              </a:rPr>
              <a:t>Canning food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761238" y="6123565"/>
            <a:ext cx="302678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rgbClr val="FF0000"/>
                </a:solidFill>
                <a:latin typeface="Times New Roman" panose="02020603050405020304" pitchFamily="18" charset="0"/>
                <a:cs typeface="Times New Roman" panose="02020603050405020304" pitchFamily="18" charset="0"/>
              </a:rPr>
              <a:t>Smoking fish food</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5870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420</TotalTime>
  <Words>1540</Words>
  <Application>Microsoft Office PowerPoint</Application>
  <PresentationFormat>Widescreen</PresentationFormat>
  <Paragraphs>209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TUF GAMING</dc:creator>
  <cp:lastModifiedBy>ASUS TUF GAMING</cp:lastModifiedBy>
  <cp:revision>39</cp:revision>
  <dcterms:created xsi:type="dcterms:W3CDTF">2022-10-31T16:24:22Z</dcterms:created>
  <dcterms:modified xsi:type="dcterms:W3CDTF">2022-11-04T13:27:03Z</dcterms:modified>
</cp:coreProperties>
</file>