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5"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102"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52359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82739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766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44442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06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07341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2036841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11101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4459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981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B8A28-66B5-452B-8AB6-ACA73F614BF9}"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26647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B8A28-66B5-452B-8AB6-ACA73F614BF9}" type="datetimeFigureOut">
              <a:rPr lang="en-IN" smtClean="0"/>
              <a:t>03-03-2023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98621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B8A28-66B5-452B-8AB6-ACA73F614BF9}" type="datetimeFigureOut">
              <a:rPr lang="en-IN" smtClean="0"/>
              <a:t>03-03-2023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2732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B8A28-66B5-452B-8AB6-ACA73F614BF9}" type="datetimeFigureOut">
              <a:rPr lang="en-IN" smtClean="0"/>
              <a:t>03-03-2023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23518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8A28-66B5-452B-8AB6-ACA73F614BF9}"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6935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B8A28-66B5-452B-8AB6-ACA73F614BF9}"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45792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B8A28-66B5-452B-8AB6-ACA73F614BF9}" type="datetimeFigureOut">
              <a:rPr lang="en-IN" smtClean="0"/>
              <a:t>03-03-2023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36A69C-2372-4E8E-8392-E15449E15AE8}" type="slidenum">
              <a:rPr lang="en-IN" smtClean="0"/>
              <a:t>‹#›</a:t>
            </a:fld>
            <a:endParaRPr lang="en-IN"/>
          </a:p>
        </p:txBody>
      </p:sp>
    </p:spTree>
    <p:extLst>
      <p:ext uri="{BB962C8B-B14F-4D97-AF65-F5344CB8AC3E}">
        <p14:creationId xmlns:p14="http://schemas.microsoft.com/office/powerpoint/2010/main" val="1193362465"/>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igbasket.com/" TargetMode="External"/><Relationship Id="rId7" Type="http://schemas.openxmlformats.org/officeDocument/2006/relationships/hyperlink" Target="https://nodejs.org/docs" TargetMode="External"/><Relationship Id="rId2" Type="http://schemas.openxmlformats.org/officeDocument/2006/relationships/hyperlink" Target="https://www.blinkit.com/" TargetMode="External"/><Relationship Id="rId1" Type="http://schemas.openxmlformats.org/officeDocument/2006/relationships/slideLayout" Target="../slideLayouts/slideLayout2.xml"/><Relationship Id="rId6" Type="http://schemas.openxmlformats.org/officeDocument/2006/relationships/hyperlink" Target="https://mdndocs.com/" TargetMode="External"/><Relationship Id="rId5" Type="http://schemas.openxmlformats.org/officeDocument/2006/relationships/hyperlink" Target="https://www.angular.io/" TargetMode="External"/><Relationship Id="rId4" Type="http://schemas.openxmlformats.org/officeDocument/2006/relationships/hyperlink" Target="http://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BDD3314-0A39-1A36-FEFF-2576A3F9D21C}"/>
              </a:ext>
            </a:extLst>
          </p:cNvPr>
          <p:cNvSpPr>
            <a:spLocks noGrp="1" noChangeArrowheads="1"/>
          </p:cNvSpPr>
          <p:nvPr>
            <p:ph type="ctrTitle"/>
          </p:nvPr>
        </p:nvSpPr>
        <p:spPr>
          <a:xfrm>
            <a:off x="1828800" y="351322"/>
            <a:ext cx="7620000" cy="1905000"/>
          </a:xfrm>
        </p:spPr>
        <p:txBody>
          <a:bodyPr>
            <a:normAutofit fontScale="90000"/>
          </a:bodyPr>
          <a:lstStyle/>
          <a:p>
            <a:pPr algn="ctr"/>
            <a:br>
              <a:rPr lang="en-US" altLang="en-US" sz="1800" dirty="0"/>
            </a:br>
            <a:br>
              <a:rPr lang="en-US" altLang="en-US" sz="1800" dirty="0"/>
            </a:br>
            <a:r>
              <a:rPr lang="en-US" altLang="en-US" sz="2800" b="1" dirty="0"/>
              <a:t> </a:t>
            </a: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r>
              <a:rPr lang="en-US" altLang="en-US" sz="2000" b="1" dirty="0">
                <a:solidFill>
                  <a:schemeClr val="tx1"/>
                </a:solidFill>
                <a:latin typeface="Times New Roman" pitchFamily="18" charset="0"/>
                <a:cs typeface="Times New Roman" pitchFamily="18" charset="0"/>
              </a:rPr>
              <a:t>GUJARAT TECHNOLOGICAL UNIVERSITY</a:t>
            </a:r>
            <a:br>
              <a:rPr lang="en-US" altLang="en-US" sz="2800" dirty="0">
                <a:solidFill>
                  <a:schemeClr val="tx1"/>
                </a:solidFill>
                <a:latin typeface="Times New Roman" pitchFamily="18" charset="0"/>
                <a:cs typeface="Times New Roman" pitchFamily="18" charset="0"/>
              </a:rPr>
            </a:br>
            <a:r>
              <a:rPr lang="en-US" altLang="en-US" sz="1400" dirty="0">
                <a:solidFill>
                  <a:schemeClr val="tx1"/>
                </a:solidFill>
                <a:latin typeface="Times New Roman" pitchFamily="18" charset="0"/>
                <a:cs typeface="Times New Roman" pitchFamily="18" charset="0"/>
              </a:rPr>
              <a:t>Chandkheda, Ahmedabad </a:t>
            </a:r>
            <a:br>
              <a:rPr lang="en-US" altLang="en-US" sz="1400" dirty="0">
                <a:solidFill>
                  <a:schemeClr val="tx1"/>
                </a:solidFill>
                <a:latin typeface="Times New Roman" pitchFamily="18" charset="0"/>
                <a:cs typeface="Times New Roman" pitchFamily="18" charset="0"/>
              </a:rPr>
            </a:br>
            <a:r>
              <a:rPr lang="en-US" altLang="en-US" sz="1400" dirty="0">
                <a:solidFill>
                  <a:schemeClr val="tx1"/>
                </a:solidFill>
                <a:latin typeface="Times New Roman" pitchFamily="18" charset="0"/>
                <a:cs typeface="Times New Roman" pitchFamily="18" charset="0"/>
              </a:rPr>
              <a:t>Affiliated </a:t>
            </a:r>
            <a:br>
              <a:rPr lang="en-US" altLang="en-US" sz="1800" dirty="0">
                <a:solidFill>
                  <a:schemeClr val="tx1"/>
                </a:solidFill>
                <a:latin typeface="Times New Roman" pitchFamily="18" charset="0"/>
                <a:cs typeface="Times New Roman" pitchFamily="18" charset="0"/>
              </a:rPr>
            </a:br>
            <a:r>
              <a:rPr lang="en-US" altLang="en-US" sz="1600" b="1" dirty="0">
                <a:solidFill>
                  <a:schemeClr val="tx1"/>
                </a:solidFill>
                <a:latin typeface="Times New Roman" pitchFamily="18" charset="0"/>
                <a:cs typeface="Times New Roman" pitchFamily="18" charset="0"/>
              </a:rPr>
              <a:t>GOVERNMENT ENGINEERING COLLEGE</a:t>
            </a:r>
            <a:br>
              <a:rPr lang="en-US" altLang="en-US" sz="1600" b="1" dirty="0">
                <a:solidFill>
                  <a:schemeClr val="tx1"/>
                </a:solidFill>
                <a:latin typeface="Times New Roman" pitchFamily="18" charset="0"/>
                <a:cs typeface="Times New Roman" pitchFamily="18" charset="0"/>
              </a:rPr>
            </a:br>
            <a:r>
              <a:rPr lang="en-US" altLang="en-US" sz="1600" b="1" dirty="0">
                <a:solidFill>
                  <a:schemeClr val="tx1"/>
                </a:solidFill>
                <a:latin typeface="Times New Roman" pitchFamily="18" charset="0"/>
                <a:cs typeface="Times New Roman" pitchFamily="18" charset="0"/>
              </a:rPr>
              <a:t>BHAVNAGAR </a:t>
            </a:r>
            <a:br>
              <a:rPr lang="en-US" altLang="en-US" sz="1200" b="1" dirty="0">
                <a:solidFill>
                  <a:schemeClr val="tx1"/>
                </a:solidFill>
                <a:latin typeface="Times New Roman" pitchFamily="18" charset="0"/>
                <a:cs typeface="Times New Roman" pitchFamily="18" charset="0"/>
              </a:rPr>
            </a:br>
            <a:r>
              <a:rPr lang="en-US" altLang="en-US" sz="1100" b="1" dirty="0">
                <a:solidFill>
                  <a:srgbClr val="0070C0"/>
                </a:solidFill>
                <a:latin typeface="Times New Roman" pitchFamily="18" charset="0"/>
                <a:cs typeface="Times New Roman" pitchFamily="18" charset="0"/>
              </a:rPr>
              <a:t>DEPARTMENT OF INFORMATION TECHNOLOGY</a:t>
            </a:r>
            <a:br>
              <a:rPr lang="en-US" altLang="en-US" sz="1100" b="1" u="sng" dirty="0">
                <a:solidFill>
                  <a:schemeClr val="tx1"/>
                </a:solidFill>
              </a:rPr>
            </a:br>
            <a:br>
              <a:rPr lang="en-US" altLang="en-US" sz="1100" b="1" u="sng" dirty="0">
                <a:solidFill>
                  <a:schemeClr val="tx1"/>
                </a:solidFill>
              </a:rPr>
            </a:br>
            <a:endParaRPr lang="en-US" altLang="en-US" sz="1100" b="1" u="sng" dirty="0">
              <a:solidFill>
                <a:schemeClr val="tx1"/>
              </a:solidFill>
            </a:endParaRPr>
          </a:p>
        </p:txBody>
      </p:sp>
      <p:sp>
        <p:nvSpPr>
          <p:cNvPr id="9" name="Rectangle 3">
            <a:extLst>
              <a:ext uri="{FF2B5EF4-FFF2-40B4-BE49-F238E27FC236}">
                <a16:creationId xmlns:a16="http://schemas.microsoft.com/office/drawing/2014/main" id="{AF6CEAB2-415E-BF49-DAED-668AB19FB211}"/>
              </a:ext>
            </a:extLst>
          </p:cNvPr>
          <p:cNvSpPr>
            <a:spLocks noGrp="1" noChangeArrowheads="1"/>
          </p:cNvSpPr>
          <p:nvPr>
            <p:ph type="subTitle" idx="1"/>
          </p:nvPr>
        </p:nvSpPr>
        <p:spPr>
          <a:xfrm>
            <a:off x="1876404" y="2001743"/>
            <a:ext cx="7043759" cy="4856257"/>
          </a:xfrm>
        </p:spPr>
        <p:txBody>
          <a:bodyPr>
            <a:normAutofit fontScale="25000" lnSpcReduction="20000"/>
          </a:bodyPr>
          <a:lstStyle/>
          <a:p>
            <a:pPr algn="ctr">
              <a:defRPr/>
            </a:pPr>
            <a:r>
              <a:rPr lang="en-US" sz="3000" dirty="0">
                <a:solidFill>
                  <a:schemeClr val="tx1"/>
                </a:solidFill>
                <a:latin typeface="Times New Roman" pitchFamily="18" charset="0"/>
                <a:cs typeface="Times New Roman" pitchFamily="18" charset="0"/>
              </a:rPr>
              <a:t>A Presentation On : </a:t>
            </a:r>
            <a:r>
              <a:rPr lang="en-US" sz="3000" b="1" dirty="0">
                <a:solidFill>
                  <a:schemeClr val="tx1"/>
                </a:solidFill>
                <a:latin typeface="Times New Roman" panose="02020603050405020304" pitchFamily="18" charset="0"/>
                <a:cs typeface="Times New Roman" pitchFamily="18" charset="0"/>
              </a:rPr>
              <a:t>ONLINE GROCCERY SHOPPING APP</a:t>
            </a:r>
            <a:endParaRPr lang="en-US" sz="3000" b="1" u="sng" dirty="0">
              <a:solidFill>
                <a:schemeClr val="tx1"/>
              </a:solidFill>
              <a:latin typeface="Times New Roman" panose="02020603050405020304"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 </a:t>
            </a:r>
            <a:r>
              <a:rPr lang="en-US" sz="4900" dirty="0">
                <a:solidFill>
                  <a:schemeClr val="tx1"/>
                </a:solidFill>
                <a:latin typeface="Times New Roman" panose="02020603050405020304" pitchFamily="18" charset="0"/>
                <a:cs typeface="Times New Roman" pitchFamily="18" charset="0"/>
              </a:rPr>
              <a:t>Under subject of</a:t>
            </a:r>
          </a:p>
          <a:p>
            <a:pPr algn="ctr">
              <a:defRPr/>
            </a:pPr>
            <a:endParaRPr lang="en-US" sz="4900" dirty="0">
              <a:solidFill>
                <a:schemeClr val="tx1"/>
              </a:solidFill>
              <a:latin typeface="Times New Roman" panose="02020603050405020304"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Summer Internship(3170001)</a:t>
            </a:r>
          </a:p>
          <a:p>
            <a:pPr algn="ctr">
              <a:defRPr/>
            </a:pPr>
            <a:r>
              <a:rPr lang="en-US" sz="4900" dirty="0">
                <a:solidFill>
                  <a:schemeClr val="tx1"/>
                </a:solidFill>
                <a:latin typeface="Times New Roman" pitchFamily="18" charset="0"/>
                <a:cs typeface="Times New Roman" pitchFamily="18" charset="0"/>
              </a:rPr>
              <a:t>B. E. IV, Semester –VIII (Information Technology)</a:t>
            </a:r>
          </a:p>
          <a:p>
            <a:pPr algn="ctr">
              <a:defRPr/>
            </a:pPr>
            <a:endParaRPr lang="en-US" sz="4900" dirty="0">
              <a:solidFill>
                <a:schemeClr val="tx1"/>
              </a:solidFill>
              <a:latin typeface="Times New Roman"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Submitted by:</a:t>
            </a:r>
          </a:p>
          <a:p>
            <a:pPr algn="ctr">
              <a:defRPr/>
            </a:pPr>
            <a:r>
              <a:rPr lang="en-US" sz="4900" dirty="0">
                <a:solidFill>
                  <a:schemeClr val="tx1"/>
                </a:solidFill>
                <a:latin typeface="Times New Roman" panose="02020603050405020304" pitchFamily="18" charset="0"/>
                <a:cs typeface="Times New Roman" pitchFamily="18" charset="0"/>
              </a:rPr>
              <a:t>  KALPESH PARMAR</a:t>
            </a:r>
          </a:p>
          <a:p>
            <a:pPr algn="ctr">
              <a:defRPr/>
            </a:pPr>
            <a:r>
              <a:rPr lang="en-US" sz="4900" dirty="0">
                <a:solidFill>
                  <a:schemeClr val="tx1"/>
                </a:solidFill>
                <a:latin typeface="Times New Roman" panose="02020603050405020304" pitchFamily="18" charset="0"/>
                <a:cs typeface="Times New Roman" pitchFamily="18" charset="0"/>
              </a:rPr>
              <a:t>190210116054</a:t>
            </a:r>
          </a:p>
          <a:p>
            <a:pPr algn="ctr">
              <a:defRPr/>
            </a:pPr>
            <a:endParaRPr lang="en-US" sz="4900" dirty="0">
              <a:solidFill>
                <a:schemeClr val="tx1"/>
              </a:solidFill>
              <a:latin typeface="Times New Roman" pitchFamily="18" charset="0"/>
              <a:cs typeface="Times New Roman" pitchFamily="18" charset="0"/>
            </a:endParaRPr>
          </a:p>
          <a:p>
            <a:pPr marL="342900" indent="-342900" algn="ctr">
              <a:defRPr/>
            </a:pPr>
            <a:r>
              <a:rPr lang="en-US" sz="4900" b="1" dirty="0">
                <a:solidFill>
                  <a:schemeClr val="tx1"/>
                </a:solidFill>
                <a:latin typeface="Times New Roman" panose="02020603050405020304" pitchFamily="18" charset="0"/>
                <a:cs typeface="Times New Roman" pitchFamily="18" charset="0"/>
              </a:rPr>
              <a:t>External Mentor</a:t>
            </a:r>
          </a:p>
          <a:p>
            <a:pPr marL="342900" indent="-342900" algn="ctr">
              <a:defRPr/>
            </a:pPr>
            <a:r>
              <a:rPr lang="en-US" sz="4900" dirty="0">
                <a:solidFill>
                  <a:schemeClr val="tx1"/>
                </a:solidFill>
                <a:latin typeface="Times New Roman" panose="02020603050405020304" pitchFamily="18" charset="0"/>
                <a:cs typeface="Times New Roman" pitchFamily="18" charset="0"/>
              </a:rPr>
              <a:t>PRITEE MAHETA</a:t>
            </a:r>
          </a:p>
          <a:p>
            <a:pPr marL="342900" indent="-342900">
              <a:buAutoNum type="arabicPeriod" startAt="3"/>
              <a:defRPr/>
            </a:pPr>
            <a:endParaRPr lang="en-US" sz="4900" dirty="0">
              <a:solidFill>
                <a:schemeClr val="tx1"/>
              </a:solidFill>
              <a:latin typeface="Times New Roman"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Internal Mentor</a:t>
            </a:r>
          </a:p>
          <a:p>
            <a:pPr algn="ctr">
              <a:defRPr/>
            </a:pPr>
            <a:r>
              <a:rPr lang="en-US" sz="4900" dirty="0">
                <a:solidFill>
                  <a:schemeClr val="tx1"/>
                </a:solidFill>
                <a:latin typeface="Times New Roman" panose="02020603050405020304" pitchFamily="18" charset="0"/>
                <a:cs typeface="Times New Roman" pitchFamily="18" charset="0"/>
              </a:rPr>
              <a:t>Prof. Bharat </a:t>
            </a:r>
            <a:r>
              <a:rPr lang="en-US" sz="4900" dirty="0" err="1">
                <a:solidFill>
                  <a:schemeClr val="tx1"/>
                </a:solidFill>
                <a:latin typeface="Times New Roman" panose="02020603050405020304" pitchFamily="18" charset="0"/>
                <a:cs typeface="Times New Roman" pitchFamily="18" charset="0"/>
              </a:rPr>
              <a:t>Vainsh</a:t>
            </a:r>
            <a:endParaRPr lang="en-US" sz="4900" dirty="0">
              <a:solidFill>
                <a:schemeClr val="tx1"/>
              </a:solidFill>
              <a:latin typeface="Times New Roman" panose="02020603050405020304" pitchFamily="18" charset="0"/>
              <a:cs typeface="Times New Roman" pitchFamily="18" charset="0"/>
            </a:endParaRPr>
          </a:p>
          <a:p>
            <a:pPr algn="ctr">
              <a:defRPr/>
            </a:pPr>
            <a:endParaRPr lang="en-US" sz="4900" dirty="0">
              <a:solidFill>
                <a:schemeClr val="tx1"/>
              </a:solidFill>
              <a:latin typeface="Times New Roman" panose="02020603050405020304" pitchFamily="18" charset="0"/>
              <a:cs typeface="Times New Roman" pitchFamily="18" charset="0"/>
            </a:endParaRPr>
          </a:p>
          <a:p>
            <a:pPr algn="ctr">
              <a:defRPr/>
            </a:pPr>
            <a:r>
              <a:rPr lang="en-US" sz="4900" dirty="0">
                <a:solidFill>
                  <a:schemeClr val="tx1"/>
                </a:solidFill>
                <a:latin typeface="Times New Roman" panose="02020603050405020304" pitchFamily="18" charset="0"/>
                <a:cs typeface="Times New Roman" pitchFamily="18" charset="0"/>
              </a:rPr>
              <a:t>Academic year</a:t>
            </a:r>
          </a:p>
          <a:p>
            <a:pPr algn="ctr">
              <a:defRPr/>
            </a:pPr>
            <a:r>
              <a:rPr lang="en-US" sz="4900" dirty="0">
                <a:solidFill>
                  <a:schemeClr val="tx1"/>
                </a:solidFill>
                <a:latin typeface="Times New Roman" panose="02020603050405020304" pitchFamily="18" charset="0"/>
                <a:cs typeface="Times New Roman" pitchFamily="18" charset="0"/>
              </a:rPr>
              <a:t>2023</a:t>
            </a:r>
          </a:p>
          <a:p>
            <a:pPr algn="ctr">
              <a:defRPr/>
            </a:pPr>
            <a:endParaRPr lang="en-US" sz="1400" dirty="0"/>
          </a:p>
          <a:p>
            <a:pPr algn="ctr">
              <a:defRPr/>
            </a:pPr>
            <a:endParaRPr lang="en-US" sz="1400" dirty="0"/>
          </a:p>
          <a:p>
            <a:pPr algn="r" eaLnBrk="1" hangingPunct="1">
              <a:lnSpc>
                <a:spcPct val="80000"/>
              </a:lnSpc>
              <a:defRPr/>
            </a:pPr>
            <a:endParaRPr lang="en-US" sz="2100" dirty="0"/>
          </a:p>
        </p:txBody>
      </p:sp>
      <p:pic>
        <p:nvPicPr>
          <p:cNvPr id="3" name="Picture 2">
            <a:extLst>
              <a:ext uri="{FF2B5EF4-FFF2-40B4-BE49-F238E27FC236}">
                <a16:creationId xmlns:a16="http://schemas.microsoft.com/office/drawing/2014/main" id="{B7239F75-E941-9C8F-8B62-8E45E3DCB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942" y="1018845"/>
            <a:ext cx="1142857" cy="1371429"/>
          </a:xfrm>
          <a:prstGeom prst="rect">
            <a:avLst/>
          </a:prstGeom>
        </p:spPr>
      </p:pic>
      <p:pic>
        <p:nvPicPr>
          <p:cNvPr id="5" name="Picture 4">
            <a:extLst>
              <a:ext uri="{FF2B5EF4-FFF2-40B4-BE49-F238E27FC236}">
                <a16:creationId xmlns:a16="http://schemas.microsoft.com/office/drawing/2014/main" id="{196DB7B3-6F8D-7B0D-DCB7-3448258DF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404" y="1095036"/>
            <a:ext cx="1066667" cy="1295238"/>
          </a:xfrm>
          <a:prstGeom prst="rect">
            <a:avLst/>
          </a:prstGeom>
        </p:spPr>
      </p:pic>
    </p:spTree>
    <p:extLst>
      <p:ext uri="{BB962C8B-B14F-4D97-AF65-F5344CB8AC3E}">
        <p14:creationId xmlns:p14="http://schemas.microsoft.com/office/powerpoint/2010/main" val="3382181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7FF3015-22C5-35CB-1241-2A0775C86998}"/>
              </a:ext>
            </a:extLst>
          </p:cNvPr>
          <p:cNvCxnSpPr>
            <a:cxnSpLocks/>
          </p:cNvCxnSpPr>
          <p:nvPr/>
        </p:nvCxnSpPr>
        <p:spPr>
          <a:xfrm>
            <a:off x="0" y="1594253"/>
            <a:ext cx="995934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5C4127-D896-03CC-BDEE-5139CE3B1007}"/>
              </a:ext>
            </a:extLst>
          </p:cNvPr>
          <p:cNvSpPr txBox="1"/>
          <p:nvPr/>
        </p:nvSpPr>
        <p:spPr>
          <a:xfrm flipH="1">
            <a:off x="211243" y="1071033"/>
            <a:ext cx="7252548" cy="523220"/>
          </a:xfrm>
          <a:prstGeom prst="rect">
            <a:avLst/>
          </a:prstGeom>
          <a:noFill/>
        </p:spPr>
        <p:txBody>
          <a:bodyPr wrap="square" rtlCol="0">
            <a:spAutoFit/>
          </a:bodyPr>
          <a:lstStyle/>
          <a:p>
            <a:pPr algn="ctr"/>
            <a:r>
              <a:rPr lang="en-IN" sz="2800" b="1" dirty="0">
                <a:solidFill>
                  <a:schemeClr val="accent1"/>
                </a:solidFill>
              </a:rPr>
              <a:t>conclusion</a:t>
            </a:r>
            <a:endParaRPr lang="en-IN" b="1" dirty="0">
              <a:solidFill>
                <a:schemeClr val="accent1"/>
              </a:solidFill>
            </a:endParaRPr>
          </a:p>
        </p:txBody>
      </p:sp>
      <p:sp>
        <p:nvSpPr>
          <p:cNvPr id="8" name="TextBox 7">
            <a:extLst>
              <a:ext uri="{FF2B5EF4-FFF2-40B4-BE49-F238E27FC236}">
                <a16:creationId xmlns:a16="http://schemas.microsoft.com/office/drawing/2014/main" id="{E907E166-4EA3-AFDB-8449-8B646972EB98}"/>
              </a:ext>
            </a:extLst>
          </p:cNvPr>
          <p:cNvSpPr txBox="1"/>
          <p:nvPr/>
        </p:nvSpPr>
        <p:spPr>
          <a:xfrm>
            <a:off x="306070" y="1936750"/>
            <a:ext cx="9347200" cy="2125390"/>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app can provide a convenient and efficient solution to the challenges of traditional grocery shopping, offering a seamless and contactless shopping experience that saves customers time and energy.</a:t>
            </a:r>
          </a:p>
          <a:p>
            <a:pPr algn="just">
              <a:lnSpc>
                <a:spcPct val="150000"/>
              </a:lnSpc>
            </a:pPr>
            <a:r>
              <a:rPr lang="en-US" b="0" i="0" dirty="0">
                <a:effectLst/>
                <a:latin typeface="Times New Roman" panose="02020603050405020304" pitchFamily="18" charset="0"/>
                <a:cs typeface="Times New Roman" panose="02020603050405020304" pitchFamily="18" charset="0"/>
              </a:rPr>
              <a:t>Overall, an online grocery shopping app has the potential to transform the way we shop for groceries, providing a safe, convenient, and efficient solution for customers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21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E60A9-E7E5-39BD-814B-F97AF5DDB014}"/>
              </a:ext>
            </a:extLst>
          </p:cNvPr>
          <p:cNvSpPr/>
          <p:nvPr/>
        </p:nvSpPr>
        <p:spPr>
          <a:xfrm>
            <a:off x="3377964" y="2967334"/>
            <a:ext cx="5034515" cy="1200329"/>
          </a:xfrm>
          <a:prstGeom prst="rect">
            <a:avLst/>
          </a:prstGeom>
          <a:noFill/>
        </p:spPr>
        <p:txBody>
          <a:bodyPr wrap="square" lIns="91440" tIns="45720" rIns="91440" bIns="45720">
            <a:spAutoFit/>
          </a:bodyPr>
          <a:lstStyle/>
          <a:p>
            <a:pPr algn="ctr"/>
            <a:r>
              <a:rPr lang="en-US" sz="7200" dirty="0">
                <a:ln w="0"/>
                <a:solidFill>
                  <a:schemeClr val="accent1">
                    <a:lumMod val="75000"/>
                  </a:schemeClr>
                </a:solidFill>
                <a:effectLst>
                  <a:reflection blurRad="6350" stA="53000" endA="300" endPos="35500" dir="5400000" sy="-90000" algn="bl" rotWithShape="0"/>
                </a:effectLst>
              </a:rPr>
              <a:t>Thank you</a:t>
            </a:r>
            <a:endParaRPr lang="en-US" sz="7200" b="0" cap="none" spc="0" dirty="0">
              <a:ln w="0"/>
              <a:solidFill>
                <a:schemeClr val="accent1">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913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03C879-154F-B833-3141-A1C6094B109A}"/>
              </a:ext>
            </a:extLst>
          </p:cNvPr>
          <p:cNvCxnSpPr>
            <a:cxnSpLocks/>
          </p:cNvCxnSpPr>
          <p:nvPr/>
        </p:nvCxnSpPr>
        <p:spPr>
          <a:xfrm>
            <a:off x="0" y="1634067"/>
            <a:ext cx="98869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F02841-D119-2EF0-AA7F-B9A3C7EBAC92}"/>
              </a:ext>
            </a:extLst>
          </p:cNvPr>
          <p:cNvSpPr txBox="1"/>
          <p:nvPr/>
        </p:nvSpPr>
        <p:spPr>
          <a:xfrm flipH="1">
            <a:off x="858943" y="1110847"/>
            <a:ext cx="7252548" cy="523220"/>
          </a:xfrm>
          <a:prstGeom prst="rect">
            <a:avLst/>
          </a:prstGeom>
          <a:noFill/>
        </p:spPr>
        <p:txBody>
          <a:bodyPr wrap="square" rtlCol="0">
            <a:spAutoFit/>
          </a:bodyPr>
          <a:lstStyle/>
          <a:p>
            <a:pPr algn="ctr"/>
            <a:r>
              <a:rPr lang="en-IN" sz="2800" b="1" dirty="0">
                <a:solidFill>
                  <a:schemeClr val="accent1"/>
                </a:solidFill>
              </a:rPr>
              <a:t>Outline</a:t>
            </a:r>
            <a:endParaRPr lang="en-IN" b="1" dirty="0">
              <a:solidFill>
                <a:schemeClr val="accent1"/>
              </a:solidFill>
            </a:endParaRPr>
          </a:p>
        </p:txBody>
      </p:sp>
      <p:sp>
        <p:nvSpPr>
          <p:cNvPr id="5" name="TextBox 4">
            <a:extLst>
              <a:ext uri="{FF2B5EF4-FFF2-40B4-BE49-F238E27FC236}">
                <a16:creationId xmlns:a16="http://schemas.microsoft.com/office/drawing/2014/main" id="{4FEBC2DD-4A37-58FC-32EA-DC3A3191844C}"/>
              </a:ext>
            </a:extLst>
          </p:cNvPr>
          <p:cNvSpPr txBox="1"/>
          <p:nvPr/>
        </p:nvSpPr>
        <p:spPr>
          <a:xfrm>
            <a:off x="1659467" y="1879600"/>
            <a:ext cx="934720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Purpose/Features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and Technology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Possible Outcomes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Software design and documentation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of Scope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challenges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Reference &amp; Bibliography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39440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7245645-68B5-45C5-ADB8-1FC31BCC3CC1}"/>
              </a:ext>
            </a:extLst>
          </p:cNvPr>
          <p:cNvCxnSpPr>
            <a:cxnSpLocks/>
          </p:cNvCxnSpPr>
          <p:nvPr/>
        </p:nvCxnSpPr>
        <p:spPr>
          <a:xfrm>
            <a:off x="0" y="1677088"/>
            <a:ext cx="1002133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A301790-AD99-3A3B-EFB6-85AA845C5B0B}"/>
              </a:ext>
            </a:extLst>
          </p:cNvPr>
          <p:cNvSpPr txBox="1"/>
          <p:nvPr/>
        </p:nvSpPr>
        <p:spPr>
          <a:xfrm flipH="1">
            <a:off x="0" y="1110847"/>
            <a:ext cx="7252548" cy="523220"/>
          </a:xfrm>
          <a:prstGeom prst="rect">
            <a:avLst/>
          </a:prstGeom>
          <a:noFill/>
        </p:spPr>
        <p:txBody>
          <a:bodyPr wrap="square" rtlCol="0">
            <a:spAutoFit/>
          </a:bodyPr>
          <a:lstStyle/>
          <a:p>
            <a:pPr algn="ctr"/>
            <a:r>
              <a:rPr lang="en-IN" sz="2800" b="1" dirty="0">
                <a:solidFill>
                  <a:schemeClr val="accent1"/>
                </a:solidFill>
              </a:rPr>
              <a:t>Introduction</a:t>
            </a:r>
            <a:endParaRPr lang="en-IN" b="1" dirty="0">
              <a:solidFill>
                <a:schemeClr val="accent1"/>
              </a:solidFill>
            </a:endParaRPr>
          </a:p>
        </p:txBody>
      </p:sp>
      <p:sp>
        <p:nvSpPr>
          <p:cNvPr id="6" name="TextBox 5">
            <a:extLst>
              <a:ext uri="{FF2B5EF4-FFF2-40B4-BE49-F238E27FC236}">
                <a16:creationId xmlns:a16="http://schemas.microsoft.com/office/drawing/2014/main" id="{B6218F6B-095B-A01A-CCC4-994E8762B0F0}"/>
              </a:ext>
            </a:extLst>
          </p:cNvPr>
          <p:cNvSpPr txBox="1"/>
          <p:nvPr/>
        </p:nvSpPr>
        <p:spPr>
          <a:xfrm>
            <a:off x="337065" y="1817816"/>
            <a:ext cx="9347200" cy="2956387"/>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ONLINE GROCERY SHOPPING APP is a platform from the people can buy their daily needs of grocery</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app allows customers to browse through a wide range of products, select the items they need, and have them delivered straight to their doorstep. By eliminating the need to physically visit a grocery store, customers can save valuable time and energy that can be better spent on other </a:t>
            </a:r>
            <a:r>
              <a:rPr lang="en-US" b="0" i="0" dirty="0">
                <a:solidFill>
                  <a:srgbClr val="D1D5DB"/>
                </a:solidFill>
                <a:effectLst/>
                <a:latin typeface="Times New Roman" panose="02020603050405020304" pitchFamily="18" charset="0"/>
                <a:cs typeface="Times New Roman" panose="02020603050405020304" pitchFamily="18" charset="0"/>
              </a:rPr>
              <a:t>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101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4C721E-8014-21AA-C449-91037FE974D4}"/>
              </a:ext>
            </a:extLst>
          </p:cNvPr>
          <p:cNvCxnSpPr>
            <a:cxnSpLocks/>
          </p:cNvCxnSpPr>
          <p:nvPr/>
        </p:nvCxnSpPr>
        <p:spPr>
          <a:xfrm>
            <a:off x="0" y="1540098"/>
            <a:ext cx="98869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B53758-BBD2-2A42-34D1-C2E42BDDA941}"/>
              </a:ext>
            </a:extLst>
          </p:cNvPr>
          <p:cNvSpPr txBox="1"/>
          <p:nvPr/>
        </p:nvSpPr>
        <p:spPr>
          <a:xfrm flipH="1">
            <a:off x="649393" y="983011"/>
            <a:ext cx="7252548" cy="523220"/>
          </a:xfrm>
          <a:prstGeom prst="rect">
            <a:avLst/>
          </a:prstGeom>
          <a:noFill/>
        </p:spPr>
        <p:txBody>
          <a:bodyPr wrap="square" rtlCol="0">
            <a:spAutoFit/>
          </a:bodyPr>
          <a:lstStyle/>
          <a:p>
            <a:pPr algn="ctr"/>
            <a:r>
              <a:rPr lang="en-IN" sz="2800" b="1" dirty="0">
                <a:solidFill>
                  <a:schemeClr val="accent1"/>
                </a:solidFill>
              </a:rPr>
              <a:t>Purpose and Objective</a:t>
            </a:r>
            <a:endParaRPr lang="en-IN" b="1" dirty="0">
              <a:solidFill>
                <a:schemeClr val="accent1"/>
              </a:solidFill>
            </a:endParaRPr>
          </a:p>
        </p:txBody>
      </p:sp>
      <p:sp>
        <p:nvSpPr>
          <p:cNvPr id="6" name="TextBox 5">
            <a:extLst>
              <a:ext uri="{FF2B5EF4-FFF2-40B4-BE49-F238E27FC236}">
                <a16:creationId xmlns:a16="http://schemas.microsoft.com/office/drawing/2014/main" id="{880A272E-48D7-9DC0-B086-6C8A99031AE7}"/>
              </a:ext>
            </a:extLst>
          </p:cNvPr>
          <p:cNvSpPr txBox="1"/>
          <p:nvPr/>
        </p:nvSpPr>
        <p:spPr>
          <a:xfrm>
            <a:off x="355600" y="1742440"/>
            <a:ext cx="9347200" cy="327782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Online Grocery Shopping App is the platform that from users can buy the grocery and house hold item easily. It is allows customers to order groceries on anywhere using the mobile or desktops. </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provide easy way where people can buy their grocery they not need to go out for buying grocery and they get fast delivery • Many time people who live in remote areas are find difficulty to go out for their daily grocery need and many products they not find in local areas so with this platform people easily find any grocery products and can buy it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849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4459D2C-3B5F-6218-855F-803808D18C30}"/>
              </a:ext>
            </a:extLst>
          </p:cNvPr>
          <p:cNvCxnSpPr>
            <a:cxnSpLocks/>
          </p:cNvCxnSpPr>
          <p:nvPr/>
        </p:nvCxnSpPr>
        <p:spPr>
          <a:xfrm>
            <a:off x="0" y="1578073"/>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D38DE4-206C-EF93-7211-479830B08D9B}"/>
              </a:ext>
            </a:extLst>
          </p:cNvPr>
          <p:cNvSpPr txBox="1"/>
          <p:nvPr/>
        </p:nvSpPr>
        <p:spPr>
          <a:xfrm flipH="1">
            <a:off x="0" y="1054853"/>
            <a:ext cx="7252548" cy="523220"/>
          </a:xfrm>
          <a:prstGeom prst="rect">
            <a:avLst/>
          </a:prstGeom>
          <a:noFill/>
        </p:spPr>
        <p:txBody>
          <a:bodyPr wrap="square" rtlCol="0">
            <a:spAutoFit/>
          </a:bodyPr>
          <a:lstStyle/>
          <a:p>
            <a:pPr algn="ctr"/>
            <a:r>
              <a:rPr lang="en-IN" sz="2800" b="1" dirty="0">
                <a:solidFill>
                  <a:schemeClr val="accent1"/>
                </a:solidFill>
              </a:rPr>
              <a:t>Tools and Technology</a:t>
            </a:r>
            <a:endParaRPr lang="en-IN" b="1" dirty="0">
              <a:solidFill>
                <a:schemeClr val="accent1"/>
              </a:solidFill>
            </a:endParaRPr>
          </a:p>
        </p:txBody>
      </p:sp>
      <p:sp>
        <p:nvSpPr>
          <p:cNvPr id="6" name="TextBox 5">
            <a:extLst>
              <a:ext uri="{FF2B5EF4-FFF2-40B4-BE49-F238E27FC236}">
                <a16:creationId xmlns:a16="http://schemas.microsoft.com/office/drawing/2014/main" id="{A4520A88-3380-FAE7-AFDC-FFC6D2E4B112}"/>
              </a:ext>
            </a:extLst>
          </p:cNvPr>
          <p:cNvSpPr txBox="1"/>
          <p:nvPr/>
        </p:nvSpPr>
        <p:spPr>
          <a:xfrm>
            <a:off x="1068917" y="2101293"/>
            <a:ext cx="9347200" cy="2118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Front-end :-   HTML,CSS, JavaScript(ES-6)</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   </a:t>
            </a:r>
            <a:r>
              <a:rPr lang="en-IN" dirty="0" err="1">
                <a:latin typeface="Times New Roman" panose="02020603050405020304" pitchFamily="18" charset="0"/>
                <a:cs typeface="Times New Roman" panose="02020603050405020304" pitchFamily="18" charset="0"/>
              </a:rPr>
              <a:t>Angular,ReactJS</a:t>
            </a:r>
            <a:r>
              <a:rPr lang="en-I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   MYSQL 8.0</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   NodeJS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 VS code, </a:t>
            </a:r>
            <a:r>
              <a:rPr lang="en-IN" dirty="0" err="1">
                <a:latin typeface="Times New Roman" panose="02020603050405020304" pitchFamily="18" charset="0"/>
                <a:cs typeface="Times New Roman" panose="02020603050405020304" pitchFamily="18" charset="0"/>
              </a:rPr>
              <a:t>Dbeaver</a:t>
            </a:r>
            <a:r>
              <a:rPr lang="en-IN" dirty="0">
                <a:latin typeface="Times New Roman" panose="02020603050405020304" pitchFamily="18" charset="0"/>
                <a:cs typeface="Times New Roman" panose="02020603050405020304" pitchFamily="18" charset="0"/>
              </a:rPr>
              <a:t>, Database </a:t>
            </a:r>
            <a:r>
              <a:rPr lang="en-IN" dirty="0" err="1">
                <a:latin typeface="Times New Roman" panose="02020603050405020304" pitchFamily="18" charset="0"/>
                <a:cs typeface="Times New Roman" panose="02020603050405020304" pitchFamily="18" charset="0"/>
              </a:rPr>
              <a:t>Tool,GIT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078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3A4C02E-8BD3-5025-39EB-D812539ECDDC}"/>
              </a:ext>
            </a:extLst>
          </p:cNvPr>
          <p:cNvCxnSpPr>
            <a:cxnSpLocks/>
          </p:cNvCxnSpPr>
          <p:nvPr/>
        </p:nvCxnSpPr>
        <p:spPr>
          <a:xfrm>
            <a:off x="0" y="1526118"/>
            <a:ext cx="9867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B327DF3-F22F-6EC3-7019-6DB53EEE7E96}"/>
              </a:ext>
            </a:extLst>
          </p:cNvPr>
          <p:cNvSpPr txBox="1"/>
          <p:nvPr/>
        </p:nvSpPr>
        <p:spPr>
          <a:xfrm flipH="1">
            <a:off x="801793" y="988081"/>
            <a:ext cx="7252548" cy="523220"/>
          </a:xfrm>
          <a:prstGeom prst="rect">
            <a:avLst/>
          </a:prstGeom>
          <a:noFill/>
        </p:spPr>
        <p:txBody>
          <a:bodyPr wrap="square" rtlCol="0">
            <a:spAutoFit/>
          </a:bodyPr>
          <a:lstStyle/>
          <a:p>
            <a:pPr algn="ctr"/>
            <a:r>
              <a:rPr lang="en-IN" sz="2800" b="1" dirty="0">
                <a:solidFill>
                  <a:schemeClr val="accent1"/>
                </a:solidFill>
              </a:rPr>
              <a:t>Possible Outcomes </a:t>
            </a:r>
            <a:endParaRPr lang="en-IN" b="1" dirty="0">
              <a:solidFill>
                <a:schemeClr val="accent1"/>
              </a:solidFill>
            </a:endParaRPr>
          </a:p>
        </p:txBody>
      </p:sp>
      <p:sp>
        <p:nvSpPr>
          <p:cNvPr id="6" name="TextBox 5">
            <a:extLst>
              <a:ext uri="{FF2B5EF4-FFF2-40B4-BE49-F238E27FC236}">
                <a16:creationId xmlns:a16="http://schemas.microsoft.com/office/drawing/2014/main" id="{2AA931DB-6394-E4F7-E8EB-97455305D1FF}"/>
              </a:ext>
            </a:extLst>
          </p:cNvPr>
          <p:cNvSpPr txBox="1"/>
          <p:nvPr/>
        </p:nvSpPr>
        <p:spPr>
          <a:xfrm>
            <a:off x="520700" y="1511301"/>
            <a:ext cx="9347200" cy="5909310"/>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Here I mention some of the best out comes from this project.</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Increased customer convenience</a:t>
            </a:r>
            <a:r>
              <a:rPr lang="en-US" b="0" i="0" dirty="0">
                <a:effectLst/>
                <a:latin typeface="Times New Roman" panose="02020603050405020304" pitchFamily="18" charset="0"/>
                <a:cs typeface="Times New Roman" panose="02020603050405020304" pitchFamily="18" charset="0"/>
              </a:rPr>
              <a:t>: Customers can purchase groceries from the comfort of their own homes, saving them time and energy that would otherwise be spent on physically visiting a grocery store.</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Greater accessibility</a:t>
            </a:r>
            <a:r>
              <a:rPr lang="en-US" b="0" i="0" dirty="0">
                <a:effectLst/>
                <a:latin typeface="Times New Roman" panose="02020603050405020304" pitchFamily="18" charset="0"/>
                <a:cs typeface="Times New Roman" panose="02020603050405020304" pitchFamily="18" charset="0"/>
              </a:rPr>
              <a:t>: The app can be accessed from anywhere and at any time, making it convenient for customers to shop even outside of store hours.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Contactless shopping</a:t>
            </a:r>
            <a:r>
              <a:rPr lang="en-US" b="0" i="0" dirty="0">
                <a:effectLst/>
                <a:latin typeface="Times New Roman" panose="02020603050405020304" pitchFamily="18" charset="0"/>
                <a:cs typeface="Times New Roman" panose="02020603050405020304" pitchFamily="18" charset="0"/>
              </a:rPr>
              <a:t>: The app provides a safe and contactless shopping experience, which is especially important during the situation like  COVID-19 pandemic.</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Improved customer experience</a:t>
            </a:r>
            <a:r>
              <a:rPr lang="en-US" b="0" i="0" dirty="0">
                <a:effectLst/>
                <a:latin typeface="Times New Roman" panose="02020603050405020304" pitchFamily="18" charset="0"/>
                <a:cs typeface="Times New Roman" panose="02020603050405020304" pitchFamily="18" charset="0"/>
              </a:rPr>
              <a:t>: The app's user-friendly interface and payment options can lead to a more seamless and efficient shopping experience for customers.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endParaRPr lang="en-IN" dirty="0"/>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23335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927B46A-D3E9-99C8-3536-5EE579F5F417}"/>
              </a:ext>
            </a:extLst>
          </p:cNvPr>
          <p:cNvCxnSpPr>
            <a:cxnSpLocks/>
          </p:cNvCxnSpPr>
          <p:nvPr/>
        </p:nvCxnSpPr>
        <p:spPr>
          <a:xfrm>
            <a:off x="0" y="1510041"/>
            <a:ext cx="98488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DFFCEF-38A6-DDE2-2C00-DB5584587766}"/>
              </a:ext>
            </a:extLst>
          </p:cNvPr>
          <p:cNvSpPr txBox="1"/>
          <p:nvPr/>
        </p:nvSpPr>
        <p:spPr>
          <a:xfrm flipH="1">
            <a:off x="573193" y="986821"/>
            <a:ext cx="7252548" cy="523220"/>
          </a:xfrm>
          <a:prstGeom prst="rect">
            <a:avLst/>
          </a:prstGeom>
          <a:noFill/>
        </p:spPr>
        <p:txBody>
          <a:bodyPr wrap="square" rtlCol="0">
            <a:spAutoFit/>
          </a:bodyPr>
          <a:lstStyle/>
          <a:p>
            <a:pPr algn="ctr"/>
            <a:r>
              <a:rPr lang="en-IN" sz="2800" b="1" dirty="0">
                <a:solidFill>
                  <a:schemeClr val="accent1"/>
                </a:solidFill>
              </a:rPr>
              <a:t>Features and Scope</a:t>
            </a:r>
            <a:endParaRPr lang="en-IN" b="1" dirty="0">
              <a:solidFill>
                <a:schemeClr val="accent1"/>
              </a:solidFill>
            </a:endParaRPr>
          </a:p>
        </p:txBody>
      </p:sp>
      <p:sp>
        <p:nvSpPr>
          <p:cNvPr id="6" name="TextBox 5">
            <a:extLst>
              <a:ext uri="{FF2B5EF4-FFF2-40B4-BE49-F238E27FC236}">
                <a16:creationId xmlns:a16="http://schemas.microsoft.com/office/drawing/2014/main" id="{6B0639D7-5274-91F1-699E-B27E05DE9DDC}"/>
              </a:ext>
            </a:extLst>
          </p:cNvPr>
          <p:cNvSpPr txBox="1"/>
          <p:nvPr/>
        </p:nvSpPr>
        <p:spPr>
          <a:xfrm>
            <a:off x="568325" y="1841500"/>
            <a:ext cx="9347200" cy="3920560"/>
          </a:xfrm>
          <a:prstGeom prst="rect">
            <a:avLst/>
          </a:prstGeom>
          <a:noFill/>
        </p:spPr>
        <p:txBody>
          <a:bodyPr wrap="square" rtlCol="0">
            <a:spAutoFit/>
          </a:bodyPr>
          <a:lstStyle/>
          <a:p>
            <a:r>
              <a:rPr lang="en-US" dirty="0"/>
              <a:t>The features of the ONLINE GROCERY SHOPP APP</a:t>
            </a:r>
          </a:p>
          <a:p>
            <a:endParaRPr lang="en-US" dirty="0"/>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Product Catalog : A comprehensive list of products organized by category, with detailed ,description , Images , and pricing information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Shpping</a:t>
            </a:r>
            <a:r>
              <a:rPr lang="en-US" dirty="0">
                <a:latin typeface="Times New Roman" panose="02020603050405020304" pitchFamily="18" charset="0"/>
                <a:cs typeface="Times New Roman" panose="02020603050405020304" pitchFamily="18" charset="0"/>
              </a:rPr>
              <a:t> Cart: A user-friendly shopping cart that keeps track of items added by the customer and calculate the total cost of order including applicable discount and taxes.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Order Management : A system for tracking and managing customer orders. Including updates on delivery status and the ability to view order history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Customer Accounts: An optional feature that allows customer to create and manage their own account , including saved shopping information and wish listed items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29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20A88-3380-FAE7-AFDC-FFC6D2E4B112}"/>
              </a:ext>
            </a:extLst>
          </p:cNvPr>
          <p:cNvSpPr txBox="1"/>
          <p:nvPr/>
        </p:nvSpPr>
        <p:spPr>
          <a:xfrm>
            <a:off x="1422400" y="2815504"/>
            <a:ext cx="934720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a:p>
            <a:pPr marL="285750" indent="-285750">
              <a:buFont typeface="Arial" panose="020B0604020202020204" pitchFamily="34" charset="0"/>
              <a:buChar char="•"/>
            </a:pPr>
            <a:endParaRPr lang="en-IN" dirty="0"/>
          </a:p>
        </p:txBody>
      </p:sp>
      <p:cxnSp>
        <p:nvCxnSpPr>
          <p:cNvPr id="7" name="Straight Connector 6">
            <a:extLst>
              <a:ext uri="{FF2B5EF4-FFF2-40B4-BE49-F238E27FC236}">
                <a16:creationId xmlns:a16="http://schemas.microsoft.com/office/drawing/2014/main" id="{2B6D8F44-C6C1-61DA-3565-6903CCA1AD8B}"/>
              </a:ext>
            </a:extLst>
          </p:cNvPr>
          <p:cNvCxnSpPr>
            <a:cxnSpLocks/>
          </p:cNvCxnSpPr>
          <p:nvPr/>
        </p:nvCxnSpPr>
        <p:spPr>
          <a:xfrm>
            <a:off x="0" y="1495224"/>
            <a:ext cx="996315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4F8C5F6-08CB-FFB9-C1C6-1F06401FC8EF}"/>
              </a:ext>
            </a:extLst>
          </p:cNvPr>
          <p:cNvSpPr txBox="1"/>
          <p:nvPr/>
        </p:nvSpPr>
        <p:spPr>
          <a:xfrm flipH="1">
            <a:off x="173143" y="972004"/>
            <a:ext cx="7252548" cy="523220"/>
          </a:xfrm>
          <a:prstGeom prst="rect">
            <a:avLst/>
          </a:prstGeom>
          <a:noFill/>
        </p:spPr>
        <p:txBody>
          <a:bodyPr wrap="square" rtlCol="0">
            <a:spAutoFit/>
          </a:bodyPr>
          <a:lstStyle/>
          <a:p>
            <a:pPr algn="ctr"/>
            <a:r>
              <a:rPr lang="en-IN" sz="2800" b="1" dirty="0">
                <a:solidFill>
                  <a:schemeClr val="accent1"/>
                </a:solidFill>
              </a:rPr>
              <a:t>challenges</a:t>
            </a:r>
            <a:endParaRPr lang="en-IN" b="1" dirty="0">
              <a:solidFill>
                <a:schemeClr val="accent1"/>
              </a:solidFill>
            </a:endParaRPr>
          </a:p>
        </p:txBody>
      </p:sp>
      <p:sp>
        <p:nvSpPr>
          <p:cNvPr id="9" name="TextBox 8">
            <a:extLst>
              <a:ext uri="{FF2B5EF4-FFF2-40B4-BE49-F238E27FC236}">
                <a16:creationId xmlns:a16="http://schemas.microsoft.com/office/drawing/2014/main" id="{AAE8F5AC-E908-1463-FDD6-6E941B125886}"/>
              </a:ext>
            </a:extLst>
          </p:cNvPr>
          <p:cNvSpPr txBox="1"/>
          <p:nvPr/>
        </p:nvSpPr>
        <p:spPr>
          <a:xfrm>
            <a:off x="307975" y="1846007"/>
            <a:ext cx="9347200" cy="4524315"/>
          </a:xfrm>
          <a:prstGeom prst="rect">
            <a:avLst/>
          </a:prstGeom>
          <a:noFill/>
        </p:spPr>
        <p:txBody>
          <a:bodyPr wrap="square" rtlCol="0">
            <a:spAutoFit/>
          </a:bodyPr>
          <a:lstStyle/>
          <a:p>
            <a:pPr algn="just">
              <a:lnSpc>
                <a:spcPct val="150000"/>
              </a:lnSpc>
            </a:pPr>
            <a:r>
              <a:rPr lang="en-IN" dirty="0"/>
              <a:t> </a:t>
            </a:r>
            <a:r>
              <a:rPr lang="en-US" b="1" i="0" dirty="0">
                <a:effectLst/>
                <a:latin typeface="Times New Roman" panose="02020603050405020304" pitchFamily="18" charset="0"/>
                <a:cs typeface="Times New Roman" panose="02020603050405020304" pitchFamily="18" charset="0"/>
              </a:rPr>
              <a:t>Cost:</a:t>
            </a:r>
            <a:r>
              <a:rPr lang="en-US" i="0" dirty="0">
                <a:effectLst/>
                <a:latin typeface="Times New Roman" panose="02020603050405020304" pitchFamily="18" charset="0"/>
                <a:cs typeface="Times New Roman" panose="02020603050405020304" pitchFamily="18" charset="0"/>
              </a:rPr>
              <a:t> Developing and maintaining an online grocery shopping app can be costly, especially for small grocery stores that may not have the resources to invest in the necessary technology and logistics infrastructure.</a:t>
            </a:r>
          </a:p>
          <a:p>
            <a:pPr algn="just">
              <a:lnSpc>
                <a:spcPct val="150000"/>
              </a:lnSpc>
            </a:pPr>
            <a:r>
              <a:rPr lang="en-US" b="1" dirty="0"/>
              <a:t>Technical issue: </a:t>
            </a:r>
            <a:r>
              <a:rPr lang="en-US" dirty="0"/>
              <a:t>such as some time system goes to downtime, sometime like slow network problem to slow reload, contact issue if owner change his contact number, not contact to car owner</a:t>
            </a:r>
          </a:p>
          <a:p>
            <a:pPr algn="just">
              <a:lnSpc>
                <a:spcPct val="150000"/>
              </a:lnSpc>
            </a:pPr>
            <a:r>
              <a:rPr lang="en-US" b="1" dirty="0"/>
              <a:t>Cybersecurity risk: </a:t>
            </a:r>
            <a:r>
              <a:rPr lang="en-US" dirty="0"/>
              <a:t>if some vulnerable of cyber attacks than some reputational person has damage his reputation. </a:t>
            </a:r>
          </a:p>
          <a:p>
            <a:pPr algn="just">
              <a:lnSpc>
                <a:spcPct val="150000"/>
              </a:lnSpc>
            </a:pPr>
            <a:r>
              <a:rPr lang="en-US" b="1" dirty="0"/>
              <a:t> Competitions: </a:t>
            </a:r>
            <a:r>
              <a:rPr lang="en-US" dirty="0"/>
              <a:t>increase competition current situation many different system with same definition and contain</a:t>
            </a:r>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46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2CAD6E9-1E1D-042F-2309-127837539C84}"/>
              </a:ext>
            </a:extLst>
          </p:cNvPr>
          <p:cNvCxnSpPr>
            <a:cxnSpLocks/>
          </p:cNvCxnSpPr>
          <p:nvPr/>
        </p:nvCxnSpPr>
        <p:spPr>
          <a:xfrm>
            <a:off x="0" y="1610784"/>
            <a:ext cx="9982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CE684C-6F12-B8B2-D84B-8F17A0F85046}"/>
              </a:ext>
            </a:extLst>
          </p:cNvPr>
          <p:cNvSpPr txBox="1"/>
          <p:nvPr/>
        </p:nvSpPr>
        <p:spPr>
          <a:xfrm flipH="1">
            <a:off x="668443" y="1110847"/>
            <a:ext cx="7252548" cy="523220"/>
          </a:xfrm>
          <a:prstGeom prst="rect">
            <a:avLst/>
          </a:prstGeom>
          <a:noFill/>
        </p:spPr>
        <p:txBody>
          <a:bodyPr wrap="square" rtlCol="0">
            <a:spAutoFit/>
          </a:bodyPr>
          <a:lstStyle/>
          <a:p>
            <a:pPr algn="ctr"/>
            <a:r>
              <a:rPr lang="en-IN" sz="2800" b="1" dirty="0">
                <a:solidFill>
                  <a:schemeClr val="accent1"/>
                </a:solidFill>
              </a:rPr>
              <a:t>Reference and Bibliography</a:t>
            </a:r>
            <a:endParaRPr lang="en-IN" b="1" dirty="0">
              <a:solidFill>
                <a:schemeClr val="accent1"/>
              </a:solidFill>
            </a:endParaRPr>
          </a:p>
        </p:txBody>
      </p:sp>
      <p:sp>
        <p:nvSpPr>
          <p:cNvPr id="10" name="TextBox 9">
            <a:extLst>
              <a:ext uri="{FF2B5EF4-FFF2-40B4-BE49-F238E27FC236}">
                <a16:creationId xmlns:a16="http://schemas.microsoft.com/office/drawing/2014/main" id="{0D56D7AC-A1EE-53AA-B0FE-ABA0F60D14DD}"/>
              </a:ext>
            </a:extLst>
          </p:cNvPr>
          <p:cNvSpPr txBox="1"/>
          <p:nvPr/>
        </p:nvSpPr>
        <p:spPr>
          <a:xfrm>
            <a:off x="478367" y="1997839"/>
            <a:ext cx="9347200" cy="3693319"/>
          </a:xfrm>
          <a:prstGeom prst="rect">
            <a:avLst/>
          </a:prstGeom>
          <a:noFill/>
        </p:spPr>
        <p:txBody>
          <a:bodyPr wrap="square" rtlCol="0">
            <a:spAutoFit/>
          </a:bodyPr>
          <a:lstStyle/>
          <a:p>
            <a:r>
              <a:rPr lang="en-IN" b="1" dirty="0"/>
              <a:t>Web:</a:t>
            </a:r>
          </a:p>
          <a:p>
            <a:pPr marL="285750" indent="-285750">
              <a:buFont typeface="Arial" panose="020B0604020202020204" pitchFamily="34" charset="0"/>
              <a:buChar char="•"/>
            </a:pPr>
            <a:r>
              <a:rPr lang="en-IN" b="1" dirty="0">
                <a:hlinkClick r:id="rId2"/>
              </a:rPr>
              <a:t>https://www.blinkit.com</a:t>
            </a:r>
            <a:endParaRPr lang="en-IN" b="1" dirty="0"/>
          </a:p>
          <a:p>
            <a:pPr marL="285750" indent="-285750">
              <a:buFont typeface="Arial" panose="020B0604020202020204" pitchFamily="34" charset="0"/>
              <a:buChar char="•"/>
            </a:pPr>
            <a:r>
              <a:rPr lang="en-IN" b="1" dirty="0">
                <a:hlinkClick r:id="rId3"/>
              </a:rPr>
              <a:t>https://bigbasket.com</a:t>
            </a:r>
            <a:endParaRPr lang="en-IN" b="1" dirty="0"/>
          </a:p>
          <a:p>
            <a:pPr marL="285750" indent="-285750">
              <a:buFont typeface="Arial" panose="020B0604020202020204" pitchFamily="34" charset="0"/>
              <a:buChar char="•"/>
            </a:pPr>
            <a:endParaRPr lang="en-IN" b="1" dirty="0"/>
          </a:p>
          <a:p>
            <a:endParaRPr lang="en-IN" b="1" dirty="0"/>
          </a:p>
          <a:p>
            <a:r>
              <a:rPr lang="en-IN" b="1" dirty="0"/>
              <a:t>Development:</a:t>
            </a:r>
          </a:p>
          <a:p>
            <a:pPr marL="285750" indent="-285750">
              <a:buFont typeface="Arial" panose="020B0604020202020204" pitchFamily="34" charset="0"/>
              <a:buChar char="•"/>
            </a:pPr>
            <a:r>
              <a:rPr lang="en-IN" dirty="0">
                <a:hlinkClick r:id="rId4"/>
              </a:rPr>
              <a:t>www.google.com</a:t>
            </a:r>
            <a:endParaRPr lang="en-IN" dirty="0"/>
          </a:p>
          <a:p>
            <a:pPr marL="285750" indent="-285750">
              <a:buFont typeface="Arial" panose="020B0604020202020204" pitchFamily="34" charset="0"/>
              <a:buChar char="•"/>
            </a:pPr>
            <a:r>
              <a:rPr lang="en-IN" dirty="0">
                <a:hlinkClick r:id="rId5"/>
              </a:rPr>
              <a:t>https://www.angular.io</a:t>
            </a:r>
            <a:endParaRPr lang="en-IN" dirty="0"/>
          </a:p>
          <a:p>
            <a:pPr marL="285750" indent="-285750">
              <a:buFont typeface="Arial" panose="020B0604020202020204" pitchFamily="34" charset="0"/>
              <a:buChar char="•"/>
            </a:pPr>
            <a:r>
              <a:rPr lang="en-IN" dirty="0"/>
              <a:t>MYSQL Database Administrator course</a:t>
            </a:r>
          </a:p>
          <a:p>
            <a:pPr marL="285750" indent="-285750">
              <a:buFont typeface="Arial" panose="020B0604020202020204" pitchFamily="34" charset="0"/>
              <a:buChar char="•"/>
            </a:pPr>
            <a:r>
              <a:rPr lang="en-IN" dirty="0">
                <a:hlinkClick r:id="rId6"/>
              </a:rPr>
              <a:t>https://mdndocs.com</a:t>
            </a:r>
            <a:endParaRPr lang="en-IN" dirty="0"/>
          </a:p>
          <a:p>
            <a:pPr marL="285750" indent="-285750">
              <a:buFont typeface="Arial" panose="020B0604020202020204" pitchFamily="34" charset="0"/>
              <a:buChar char="•"/>
            </a:pPr>
            <a:r>
              <a:rPr lang="en-IN" dirty="0">
                <a:hlinkClick r:id="rId7"/>
              </a:rPr>
              <a:t>https://nodejs.org/docs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38160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2C8F622A60D548B63DCDB8BF6180B5" ma:contentTypeVersion="4" ma:contentTypeDescription="Create a new document." ma:contentTypeScope="" ma:versionID="0cf1249f74003640e025372804802f26">
  <xsd:schema xmlns:xsd="http://www.w3.org/2001/XMLSchema" xmlns:xs="http://www.w3.org/2001/XMLSchema" xmlns:p="http://schemas.microsoft.com/office/2006/metadata/properties" xmlns:ns3="559b7a2f-6a35-4221-a76f-d1450f44f37f" xmlns:ns4="50b98704-3ebb-4317-b8c7-2fd2a45a38f6" targetNamespace="http://schemas.microsoft.com/office/2006/metadata/properties" ma:root="true" ma:fieldsID="876087a791631be4c3a80ee304c16ac2" ns3:_="" ns4:_="">
    <xsd:import namespace="559b7a2f-6a35-4221-a76f-d1450f44f37f"/>
    <xsd:import namespace="50b98704-3ebb-4317-b8c7-2fd2a45a38f6"/>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9b7a2f-6a35-4221-a76f-d1450f44f37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b98704-3ebb-4317-b8c7-2fd2a45a38f6"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59b7a2f-6a35-4221-a76f-d1450f44f37f" xsi:nil="true"/>
  </documentManagement>
</p:properties>
</file>

<file path=customXml/itemProps1.xml><?xml version="1.0" encoding="utf-8"?>
<ds:datastoreItem xmlns:ds="http://schemas.openxmlformats.org/officeDocument/2006/customXml" ds:itemID="{89C878A7-CBE1-495C-8B6F-F6F817D80121}">
  <ds:schemaRefs>
    <ds:schemaRef ds:uri="http://schemas.microsoft.com/sharepoint/v3/contenttype/forms"/>
  </ds:schemaRefs>
</ds:datastoreItem>
</file>

<file path=customXml/itemProps2.xml><?xml version="1.0" encoding="utf-8"?>
<ds:datastoreItem xmlns:ds="http://schemas.openxmlformats.org/officeDocument/2006/customXml" ds:itemID="{4EE80B94-4D29-42D1-B9EA-85B77B6A0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9b7a2f-6a35-4221-a76f-d1450f44f37f"/>
    <ds:schemaRef ds:uri="50b98704-3ebb-4317-b8c7-2fd2a45a38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B4C161-FCD5-48A1-BA57-641963481D77}">
  <ds:schemaRefs>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50b98704-3ebb-4317-b8c7-2fd2a45a38f6"/>
    <ds:schemaRef ds:uri="559b7a2f-6a35-4221-a76f-d1450f44f37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352</TotalTime>
  <Words>798</Words>
  <Application>Microsoft Office PowerPoint</Application>
  <PresentationFormat>Widescreen</PresentationFormat>
  <Paragraphs>81</Paragraphs>
  <Slides>11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                               GUJARAT TECHNOLOGICAL UNIVERSITY Chandkheda, Ahmedabad  Affiliated  GOVERNMENT ENGINEERING COLLEGE BHAVNAGAR  DEPARTMENT OF INFORMATION TECHNOLOGY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TECHNOLOGICAL UNIVERSITY Chandkheda, Ahmedabad  Affiliated  GOVERNMENT ENGINEERING COLLEGE BHAVNAGAR  DEPARTMENT OF INFORMATION TECHNOLOGY</dc:title>
  <dc:creator>Jayeshkumar Tank</dc:creator>
  <cp:lastModifiedBy>kalpeshparmar9574@outlook.com</cp:lastModifiedBy>
  <cp:revision>3</cp:revision>
  <dcterms:created xsi:type="dcterms:W3CDTF">2023-03-02T17:40:33Z</dcterms:created>
  <dcterms:modified xsi:type="dcterms:W3CDTF">2023-03-03T17:42:14Z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0x0101004F2C8F622A60D548B63DCDB8BF6180B5</vt:lpwstr>
  </property>
</Properties>
</file>