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BBD72E-D761-4FF6-8646-AE589BD07673}" type="datetimeFigureOut">
              <a:rPr lang="en-US" smtClean="0"/>
              <a:pPr/>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BD72E-D761-4FF6-8646-AE589BD07673}" type="datetimeFigureOut">
              <a:rPr lang="en-US" smtClean="0"/>
              <a:pPr/>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BD72E-D761-4FF6-8646-AE589BD07673}" type="datetimeFigureOut">
              <a:rPr lang="en-US" smtClean="0"/>
              <a:pPr/>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BBD72E-D761-4FF6-8646-AE589BD07673}" type="datetimeFigureOut">
              <a:rPr lang="en-US" smtClean="0"/>
              <a:pPr/>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BBD72E-D761-4FF6-8646-AE589BD07673}" type="datetimeFigureOut">
              <a:rPr lang="en-US" smtClean="0"/>
              <a:pPr/>
              <a:t>7/31/2016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BBD72E-D761-4FF6-8646-AE589BD07673}" type="datetimeFigureOut">
              <a:rPr lang="en-US" smtClean="0"/>
              <a:pPr/>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BBD72E-D761-4FF6-8646-AE589BD07673}" type="datetimeFigureOut">
              <a:rPr lang="en-US" smtClean="0"/>
              <a:pPr/>
              <a:t>7/31/2016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BBD72E-D761-4FF6-8646-AE589BD07673}" type="datetimeFigureOut">
              <a:rPr lang="en-US" smtClean="0"/>
              <a:pPr/>
              <a:t>7/31/2016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D72E-D761-4FF6-8646-AE589BD07673}" type="datetimeFigureOut">
              <a:rPr lang="en-US" smtClean="0"/>
              <a:pPr/>
              <a:t>7/31/2016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BD72E-D761-4FF6-8646-AE589BD07673}" type="datetimeFigureOut">
              <a:rPr lang="en-US" smtClean="0"/>
              <a:pPr/>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BBD72E-D761-4FF6-8646-AE589BD07673}" type="datetimeFigureOut">
              <a:rPr lang="en-US" smtClean="0"/>
              <a:pPr/>
              <a:t>7/31/2016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9BDFD-5464-423E-AE18-7960EA2B4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BD72E-D761-4FF6-8646-AE589BD07673}" type="datetimeFigureOut">
              <a:rPr lang="en-US" smtClean="0"/>
              <a:pPr/>
              <a:t>7/31/2016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9BDFD-5464-423E-AE18-7960EA2B48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schools.com/tags/tag_area.asp"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Attribute</a:t>
            </a:r>
            <a:endParaRPr lang="en-US" dirty="0"/>
          </a:p>
        </p:txBody>
      </p:sp>
      <p:sp>
        <p:nvSpPr>
          <p:cNvPr id="3" name="Content Placeholder 2"/>
          <p:cNvSpPr>
            <a:spLocks noGrp="1"/>
          </p:cNvSpPr>
          <p:nvPr>
            <p:ph idx="1"/>
          </p:nvPr>
        </p:nvSpPr>
        <p:spPr/>
        <p:txBody>
          <a:bodyPr/>
          <a:lstStyle/>
          <a:p>
            <a:r>
              <a:rPr lang="en-US" dirty="0" err="1" smtClean="0"/>
              <a:t>Rel</a:t>
            </a:r>
            <a:endParaRPr lang="en-US" dirty="0" smtClean="0"/>
          </a:p>
          <a:p>
            <a:r>
              <a:rPr lang="en-US" dirty="0" smtClean="0"/>
              <a:t>Target</a:t>
            </a:r>
          </a:p>
          <a:p>
            <a:r>
              <a:rPr lang="en-US" dirty="0" smtClean="0"/>
              <a:t>Sizes</a:t>
            </a:r>
          </a:p>
          <a:p>
            <a:r>
              <a:rPr lang="en-US" dirty="0" smtClean="0"/>
              <a:t>type</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554873" y="457200"/>
            <a:ext cx="8034254" cy="5668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Audio &amp; video Support with Web Page</a:t>
            </a:r>
            <a:endParaRPr lang="en-US" dirty="0"/>
          </a:p>
        </p:txBody>
      </p:sp>
      <p:sp>
        <p:nvSpPr>
          <p:cNvPr id="3" name="Content Placeholder 2"/>
          <p:cNvSpPr>
            <a:spLocks noGrp="1"/>
          </p:cNvSpPr>
          <p:nvPr>
            <p:ph idx="1"/>
          </p:nvPr>
        </p:nvSpPr>
        <p:spPr/>
        <p:txBody>
          <a:bodyPr/>
          <a:lstStyle/>
          <a:p>
            <a:r>
              <a:rPr lang="en-US" dirty="0" smtClean="0"/>
              <a:t>HTML5 features, include native audio and video support without the need for Flash.</a:t>
            </a:r>
          </a:p>
          <a:p>
            <a:endParaRPr lang="en-US" dirty="0" smtClean="0"/>
          </a:p>
          <a:p>
            <a:r>
              <a:rPr lang="en-US" dirty="0" smtClean="0"/>
              <a:t>The HTML5 &lt;audio&gt; and &lt;video&gt; tags make it simple to add media to a website. You need to set </a:t>
            </a:r>
            <a:r>
              <a:rPr lang="en-US" b="1" dirty="0" err="1" smtClean="0"/>
              <a:t>src</a:t>
            </a:r>
            <a:r>
              <a:rPr lang="en-US" dirty="0" smtClean="0"/>
              <a:t> attribute to identify the media source and include a controls attribute so the user can play and pause the media.</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Embedding Video</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&lt;video </a:t>
            </a:r>
            <a:r>
              <a:rPr lang="en-US" dirty="0" err="1" smtClean="0"/>
              <a:t>src</a:t>
            </a:r>
            <a:r>
              <a:rPr lang="en-US" dirty="0" smtClean="0"/>
              <a:t>="foo.mp4" width="300" height="200" controls&gt; Your browser does not support the &lt;video&gt; element. &lt;/video&gt;</a:t>
            </a:r>
          </a:p>
          <a:p>
            <a:endParaRPr lang="en-US" dirty="0" smtClean="0"/>
          </a:p>
          <a:p>
            <a:r>
              <a:rPr lang="en-US" dirty="0" smtClean="0"/>
              <a:t>The current HTML5 draft specification does not specify which video formats browsers should support in the video tag. But most commonly used video formats are −</a:t>
            </a:r>
          </a:p>
          <a:p>
            <a:r>
              <a:rPr lang="en-US" b="1" dirty="0" err="1" smtClean="0"/>
              <a:t>Ogg</a:t>
            </a:r>
            <a:r>
              <a:rPr lang="en-US" dirty="0" smtClean="0"/>
              <a:t> − </a:t>
            </a:r>
            <a:r>
              <a:rPr lang="en-US" dirty="0" err="1" smtClean="0"/>
              <a:t>Ogg</a:t>
            </a:r>
            <a:r>
              <a:rPr lang="en-US" dirty="0" smtClean="0"/>
              <a:t> files with </a:t>
            </a:r>
            <a:r>
              <a:rPr lang="en-US" dirty="0" err="1" smtClean="0"/>
              <a:t>Thedora</a:t>
            </a:r>
            <a:r>
              <a:rPr lang="en-US" dirty="0" smtClean="0"/>
              <a:t> video codec and </a:t>
            </a:r>
            <a:r>
              <a:rPr lang="en-US" dirty="0" err="1" smtClean="0"/>
              <a:t>Vorbis</a:t>
            </a:r>
            <a:r>
              <a:rPr lang="en-US" dirty="0" smtClean="0"/>
              <a:t> audio codec.</a:t>
            </a:r>
          </a:p>
          <a:p>
            <a:r>
              <a:rPr lang="en-US" b="1" dirty="0" smtClean="0"/>
              <a:t>mpeg4</a:t>
            </a:r>
            <a:r>
              <a:rPr lang="en-US" dirty="0" smtClean="0"/>
              <a:t> − MPEG4 files with H.264 video codec and AAC audio codec.</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use &lt;source&gt; tag to specify media along with media type and many other attributes. A video element allows multiple source elements and browser will use the first recognized format −</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fontScale="85000" lnSpcReduction="10000"/>
          </a:bodyPr>
          <a:lstStyle/>
          <a:p>
            <a:r>
              <a:rPr lang="en-US" dirty="0" smtClean="0"/>
              <a:t>&lt;!DOCTYPE HTML&gt;</a:t>
            </a:r>
          </a:p>
          <a:p>
            <a:r>
              <a:rPr lang="en-US" dirty="0" smtClean="0"/>
              <a:t> &lt;html&gt;</a:t>
            </a:r>
          </a:p>
          <a:p>
            <a:r>
              <a:rPr lang="en-US" dirty="0" smtClean="0"/>
              <a:t> &lt;body&gt;</a:t>
            </a:r>
          </a:p>
          <a:p>
            <a:r>
              <a:rPr lang="en-US" dirty="0" smtClean="0"/>
              <a:t> &lt;video width="300" height="200" controls </a:t>
            </a:r>
            <a:r>
              <a:rPr lang="en-US" dirty="0" err="1" smtClean="0"/>
              <a:t>autoplay</a:t>
            </a:r>
            <a:r>
              <a:rPr lang="en-US" dirty="0" smtClean="0"/>
              <a:t>&gt;</a:t>
            </a:r>
          </a:p>
          <a:p>
            <a:r>
              <a:rPr lang="en-US" dirty="0" smtClean="0"/>
              <a:t> &lt;source </a:t>
            </a:r>
            <a:r>
              <a:rPr lang="en-US" dirty="0" err="1" smtClean="0"/>
              <a:t>src</a:t>
            </a:r>
            <a:r>
              <a:rPr lang="en-US" dirty="0" smtClean="0"/>
              <a:t>="/html5/foo.ogg" type="video/</a:t>
            </a:r>
            <a:r>
              <a:rPr lang="en-US" dirty="0" err="1" smtClean="0"/>
              <a:t>ogg</a:t>
            </a:r>
            <a:r>
              <a:rPr lang="en-US" dirty="0" smtClean="0"/>
              <a:t>" /&gt; &lt;source </a:t>
            </a:r>
            <a:r>
              <a:rPr lang="en-US" dirty="0" err="1" smtClean="0"/>
              <a:t>src</a:t>
            </a:r>
            <a:r>
              <a:rPr lang="en-US" dirty="0" smtClean="0"/>
              <a:t>="/html5/foo.mp4" type="video/mp4" /&gt; Your browser does not support the video element. &lt;/video&gt; </a:t>
            </a:r>
          </a:p>
          <a:p>
            <a:r>
              <a:rPr lang="en-US" dirty="0" smtClean="0"/>
              <a:t>&lt;/body&gt;</a:t>
            </a:r>
          </a:p>
          <a:p>
            <a:r>
              <a:rPr lang="en-US" dirty="0" smtClean="0"/>
              <a:t> &lt;/html&gt;</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Video Attribute Specification</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914400"/>
            <a:ext cx="7010400" cy="5211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Embedding Audio</a:t>
            </a:r>
            <a:br>
              <a:rPr lang="en-US" dirty="0" smtClean="0"/>
            </a:br>
            <a:endParaRPr lang="en-US" dirty="0"/>
          </a:p>
        </p:txBody>
      </p:sp>
      <p:sp>
        <p:nvSpPr>
          <p:cNvPr id="3" name="Content Placeholder 2"/>
          <p:cNvSpPr>
            <a:spLocks noGrp="1"/>
          </p:cNvSpPr>
          <p:nvPr>
            <p:ph idx="1"/>
          </p:nvPr>
        </p:nvSpPr>
        <p:spPr/>
        <p:txBody>
          <a:bodyPr/>
          <a:lstStyle/>
          <a:p>
            <a:r>
              <a:rPr lang="en-US" dirty="0" smtClean="0"/>
              <a:t>HTML5 supports &lt;audio&gt; tag which is used to embed sound content in an HTML or XHTML document as follows.</a:t>
            </a:r>
          </a:p>
          <a:p>
            <a:endParaRPr lang="en-US" dirty="0" smtClean="0"/>
          </a:p>
          <a:p>
            <a:r>
              <a:rPr lang="en-US" dirty="0" smtClean="0"/>
              <a:t>&lt;audio </a:t>
            </a:r>
            <a:r>
              <a:rPr lang="en-US" dirty="0" err="1" smtClean="0"/>
              <a:t>src</a:t>
            </a:r>
            <a:r>
              <a:rPr lang="en-US" dirty="0" smtClean="0"/>
              <a:t>="foo.wav" controls </a:t>
            </a:r>
            <a:r>
              <a:rPr lang="en-US" dirty="0" err="1" smtClean="0"/>
              <a:t>autoplay</a:t>
            </a:r>
            <a:r>
              <a:rPr lang="en-US" dirty="0" smtClean="0"/>
              <a:t>&gt; </a:t>
            </a:r>
          </a:p>
          <a:p>
            <a:r>
              <a:rPr lang="en-US" dirty="0" smtClean="0"/>
              <a:t>Your browser does not support the &lt;audio&gt; element. &lt;/audio&gt;</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current HTML5 draft specification does not specify which audio formats browsers should support in the audio tag. But most commonly used audio formats are </a:t>
            </a:r>
            <a:r>
              <a:rPr lang="en-US" b="1" dirty="0" err="1" smtClean="0"/>
              <a:t>ogg</a:t>
            </a:r>
            <a:r>
              <a:rPr lang="en-US" b="1" dirty="0" smtClean="0"/>
              <a:t>, mp3</a:t>
            </a:r>
            <a:r>
              <a:rPr lang="en-US" dirty="0" smtClean="0"/>
              <a:t> and </a:t>
            </a:r>
            <a:r>
              <a:rPr lang="en-US" b="1" dirty="0" smtClean="0"/>
              <a:t>wav</a:t>
            </a:r>
            <a:r>
              <a:rPr lang="en-US" dirty="0" smtClean="0"/>
              <a:t>.</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use &lt;source&gt; tag to specify media along with media type and many other attributes. An audio element allows multiple source elements and browser will use the first recognized format −</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609600"/>
            <a:ext cx="8686800" cy="5516563"/>
          </a:xfrm>
        </p:spPr>
        <p:txBody>
          <a:bodyPr>
            <a:normAutofit fontScale="92500"/>
          </a:bodyPr>
          <a:lstStyle/>
          <a:p>
            <a:pPr>
              <a:buNone/>
            </a:pPr>
            <a:r>
              <a:rPr lang="en-US" dirty="0" smtClean="0"/>
              <a:t>&lt;!DOCTYPE HTML&gt; </a:t>
            </a:r>
          </a:p>
          <a:p>
            <a:pPr>
              <a:buNone/>
            </a:pPr>
            <a:r>
              <a:rPr lang="en-US" dirty="0" smtClean="0"/>
              <a:t>&lt;html&gt; </a:t>
            </a:r>
          </a:p>
          <a:p>
            <a:pPr>
              <a:buNone/>
            </a:pPr>
            <a:r>
              <a:rPr lang="en-US" dirty="0" smtClean="0"/>
              <a:t>&lt;body&gt;</a:t>
            </a:r>
          </a:p>
          <a:p>
            <a:pPr>
              <a:buNone/>
            </a:pPr>
            <a:r>
              <a:rPr lang="en-US" dirty="0" smtClean="0"/>
              <a:t> &lt;audio controls </a:t>
            </a:r>
            <a:r>
              <a:rPr lang="en-US" dirty="0" err="1" smtClean="0"/>
              <a:t>autoplay</a:t>
            </a:r>
            <a:r>
              <a:rPr lang="en-US" dirty="0" smtClean="0"/>
              <a:t>&gt;</a:t>
            </a:r>
          </a:p>
          <a:p>
            <a:pPr>
              <a:buNone/>
            </a:pPr>
            <a:r>
              <a:rPr lang="en-US" dirty="0" smtClean="0"/>
              <a:t> &lt;source </a:t>
            </a:r>
            <a:r>
              <a:rPr lang="en-US" dirty="0" err="1" smtClean="0"/>
              <a:t>src</a:t>
            </a:r>
            <a:r>
              <a:rPr lang="en-US" dirty="0" smtClean="0"/>
              <a:t>="/html5/audio.ogg" type="audio/</a:t>
            </a:r>
            <a:r>
              <a:rPr lang="en-US" dirty="0" err="1" smtClean="0"/>
              <a:t>ogg</a:t>
            </a:r>
            <a:r>
              <a:rPr lang="en-US" dirty="0" smtClean="0"/>
              <a:t>" /&gt; </a:t>
            </a:r>
          </a:p>
          <a:p>
            <a:pPr>
              <a:buNone/>
            </a:pPr>
            <a:r>
              <a:rPr lang="en-US" dirty="0" smtClean="0"/>
              <a:t>&lt;source </a:t>
            </a:r>
            <a:r>
              <a:rPr lang="en-US" dirty="0" err="1" smtClean="0"/>
              <a:t>src</a:t>
            </a:r>
            <a:r>
              <a:rPr lang="en-US" dirty="0" smtClean="0"/>
              <a:t>="/html5/audio.wav" type="audio/wav" /&gt;</a:t>
            </a:r>
          </a:p>
          <a:p>
            <a:pPr>
              <a:buNone/>
            </a:pPr>
            <a:r>
              <a:rPr lang="en-US" dirty="0" smtClean="0"/>
              <a:t> Your browser does not support the audio element.</a:t>
            </a:r>
          </a:p>
          <a:p>
            <a:pPr>
              <a:buNone/>
            </a:pPr>
            <a:r>
              <a:rPr lang="en-US" dirty="0" smtClean="0"/>
              <a:t> &lt;/audio&gt;</a:t>
            </a:r>
          </a:p>
          <a:p>
            <a:pPr>
              <a:buNone/>
            </a:pPr>
            <a:r>
              <a:rPr lang="en-US" dirty="0" smtClean="0"/>
              <a:t> &lt;/body&gt;</a:t>
            </a:r>
          </a:p>
          <a:p>
            <a:pPr>
              <a:buNone/>
            </a:pPr>
            <a:r>
              <a:rPr lang="en-US" dirty="0" smtClean="0"/>
              <a:t> &lt;/html&gt;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Element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&lt;a&gt; tag defines a hyperlink, which is used to link from one page to another.</a:t>
            </a:r>
          </a:p>
          <a:p>
            <a:r>
              <a:rPr lang="en-US" dirty="0" smtClean="0"/>
              <a:t>The most important attribute of the &lt;a&gt; element is the </a:t>
            </a:r>
            <a:r>
              <a:rPr lang="en-US" dirty="0" err="1" smtClean="0"/>
              <a:t>href</a:t>
            </a:r>
            <a:r>
              <a:rPr lang="en-US" dirty="0" smtClean="0"/>
              <a:t> attribute, which indicates the link's destination.</a:t>
            </a:r>
          </a:p>
          <a:p>
            <a:r>
              <a:rPr lang="en-US" dirty="0" smtClean="0"/>
              <a:t>By default, links will appear as follows in all browsers:</a:t>
            </a:r>
          </a:p>
          <a:p>
            <a:r>
              <a:rPr lang="en-US" dirty="0" smtClean="0"/>
              <a:t>An unvisited link is underlined and blue</a:t>
            </a:r>
          </a:p>
          <a:p>
            <a:r>
              <a:rPr lang="en-US" dirty="0" smtClean="0"/>
              <a:t>A visited link is underlined and purple</a:t>
            </a:r>
          </a:p>
          <a:p>
            <a:r>
              <a:rPr lang="en-US" dirty="0" smtClean="0"/>
              <a:t>An active link is underlined and red</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Audio Attribute Specification</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66800" y="914400"/>
            <a:ext cx="6857999" cy="5211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 FORMS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HTML Forms are required, when you want to collect some data from the site visitor. For example, during user registration you would like to collect information such as name, email address, credit card, etc. </a:t>
            </a:r>
          </a:p>
          <a:p>
            <a:r>
              <a:rPr lang="en-US" dirty="0" smtClean="0"/>
              <a:t>A form will take input from the site visitor and then will post it to a back-end application such as CGI, ASP Script or PHP script etc. The back-end application will perform required processing on the passed data based on defined business logic inside the application. </a:t>
            </a:r>
          </a:p>
          <a:p>
            <a:r>
              <a:rPr lang="en-US" dirty="0" smtClean="0"/>
              <a:t>There are various form elements available like text fields, </a:t>
            </a:r>
            <a:r>
              <a:rPr lang="en-US" dirty="0" err="1" smtClean="0"/>
              <a:t>textarea</a:t>
            </a:r>
            <a:r>
              <a:rPr lang="en-US" dirty="0" smtClean="0"/>
              <a:t> fields, drop-down menus, radio buttons, checkboxes, etc. </a:t>
            </a:r>
          </a:p>
          <a:p>
            <a:r>
              <a:rPr lang="en-US" dirty="0" smtClean="0"/>
              <a:t>The HTML &lt;form&gt; tag is used to create an HTML form and it has following syntax: </a:t>
            </a:r>
          </a:p>
          <a:p>
            <a:r>
              <a:rPr lang="en-US" dirty="0" smtClean="0"/>
              <a:t>&lt;form action="Script URL" method="GET|POST"&gt; </a:t>
            </a:r>
          </a:p>
          <a:p>
            <a:r>
              <a:rPr lang="en-US" dirty="0" smtClean="0"/>
              <a:t>    form elements like input, </a:t>
            </a:r>
            <a:r>
              <a:rPr lang="en-US" dirty="0" err="1" smtClean="0"/>
              <a:t>textarea</a:t>
            </a:r>
            <a:r>
              <a:rPr lang="en-US" dirty="0" smtClean="0"/>
              <a:t> etc. </a:t>
            </a:r>
          </a:p>
          <a:p>
            <a:r>
              <a:rPr lang="en-US" dirty="0" smtClean="0"/>
              <a:t>&lt;/form&gt; </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Attributes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1143000"/>
            <a:ext cx="77724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Controls </a:t>
            </a:r>
            <a:endParaRPr lang="en-US" dirty="0"/>
          </a:p>
        </p:txBody>
      </p:sp>
      <p:sp>
        <p:nvSpPr>
          <p:cNvPr id="3" name="Content Placeholder 2"/>
          <p:cNvSpPr>
            <a:spLocks noGrp="1"/>
          </p:cNvSpPr>
          <p:nvPr>
            <p:ph idx="1"/>
          </p:nvPr>
        </p:nvSpPr>
        <p:spPr/>
        <p:txBody>
          <a:bodyPr>
            <a:normAutofit lnSpcReduction="10000"/>
          </a:bodyPr>
          <a:lstStyle/>
          <a:p>
            <a:r>
              <a:rPr lang="en-US" dirty="0" smtClean="0"/>
              <a:t>Text Input Controls </a:t>
            </a:r>
          </a:p>
          <a:p>
            <a:r>
              <a:rPr lang="en-US" dirty="0" smtClean="0"/>
              <a:t> Checkboxes Controls</a:t>
            </a:r>
          </a:p>
          <a:p>
            <a:r>
              <a:rPr lang="en-US" dirty="0" smtClean="0"/>
              <a:t>  Radio Box Controls</a:t>
            </a:r>
          </a:p>
          <a:p>
            <a:r>
              <a:rPr lang="en-US" dirty="0" smtClean="0"/>
              <a:t>  Select Box Controls </a:t>
            </a:r>
          </a:p>
          <a:p>
            <a:r>
              <a:rPr lang="en-US" dirty="0" smtClean="0"/>
              <a:t> File Select boxes </a:t>
            </a:r>
          </a:p>
          <a:p>
            <a:r>
              <a:rPr lang="en-US" dirty="0" smtClean="0"/>
              <a:t> Hidden Controls </a:t>
            </a:r>
          </a:p>
          <a:p>
            <a:r>
              <a:rPr lang="en-US" dirty="0" smtClean="0"/>
              <a:t> Clickable Buttons </a:t>
            </a:r>
          </a:p>
          <a:p>
            <a:r>
              <a:rPr lang="en-US" dirty="0" smtClean="0"/>
              <a:t> Submit and Reset Button </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Input Controls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are three types of text input used on forms: </a:t>
            </a:r>
          </a:p>
          <a:p>
            <a:r>
              <a:rPr lang="en-US" dirty="0" smtClean="0"/>
              <a:t>Single-line text input controls - This control is used for items that require only one line of user input, such as search boxes or names. They are created using HTML &lt;input&gt; tag.  </a:t>
            </a:r>
          </a:p>
          <a:p>
            <a:r>
              <a:rPr lang="en-US" dirty="0" smtClean="0"/>
              <a:t> Password input controls - This is also a single-line text input but it masks the character as soon as a user enters it. They are also created using </a:t>
            </a:r>
            <a:r>
              <a:rPr lang="en-US" dirty="0" err="1" smtClean="0"/>
              <a:t>HTMl</a:t>
            </a:r>
            <a:r>
              <a:rPr lang="en-US" dirty="0" smtClean="0"/>
              <a:t> &lt;input&gt; tag.  </a:t>
            </a:r>
          </a:p>
          <a:p>
            <a:r>
              <a:rPr lang="en-US" dirty="0" smtClean="0"/>
              <a:t> Multi-line text input controls - This is used when the user is required to give details that may be longer than a single sentence. Multi-line input controls are created using HTML &lt;</a:t>
            </a:r>
            <a:r>
              <a:rPr lang="en-US" dirty="0" err="1" smtClean="0"/>
              <a:t>textarea</a:t>
            </a:r>
            <a:r>
              <a:rPr lang="en-US" dirty="0" smtClean="0"/>
              <a:t>&gt; tag. </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Single-line text input controls </a:t>
            </a:r>
            <a:endParaRPr lang="en-US" dirty="0"/>
          </a:p>
        </p:txBody>
      </p:sp>
      <p:sp>
        <p:nvSpPr>
          <p:cNvPr id="3" name="Content Placeholder 2"/>
          <p:cNvSpPr>
            <a:spLocks noGrp="1"/>
          </p:cNvSpPr>
          <p:nvPr>
            <p:ph idx="1"/>
          </p:nvPr>
        </p:nvSpPr>
        <p:spPr/>
        <p:txBody>
          <a:bodyPr/>
          <a:lstStyle/>
          <a:p>
            <a:r>
              <a:rPr lang="en-US" dirty="0" smtClean="0"/>
              <a:t>This control is used for items that require only one line of user input, such as search boxes or names. They are created using HTML &lt;input&gt; tag. </a:t>
            </a:r>
          </a:p>
          <a:p>
            <a:r>
              <a:rPr lang="en-US" dirty="0" smtClean="0"/>
              <a:t>First name: </a:t>
            </a:r>
          </a:p>
          <a:p>
            <a:r>
              <a:rPr lang="en-US" dirty="0" smtClean="0"/>
              <a:t> &lt;input type="text" name="</a:t>
            </a:r>
            <a:r>
              <a:rPr lang="en-US" dirty="0" err="1" smtClean="0"/>
              <a:t>first_name</a:t>
            </a:r>
            <a:r>
              <a:rPr lang="en-US" dirty="0" smtClean="0"/>
              <a:t>" /&gt; </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96734" y="1600200"/>
            <a:ext cx="7750531"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Input controls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also a single-line text input but it masks the character as soon as a user enters it. They are also created using HTML &lt;input&gt; tag but type attribute is set to password. </a:t>
            </a:r>
          </a:p>
          <a:p>
            <a:pPr>
              <a:buNone/>
            </a:pPr>
            <a:r>
              <a:rPr lang="en-US" dirty="0" smtClean="0"/>
              <a:t>&lt;form &gt; </a:t>
            </a:r>
          </a:p>
          <a:p>
            <a:pPr>
              <a:buNone/>
            </a:pPr>
            <a:r>
              <a:rPr lang="en-US" dirty="0" smtClean="0"/>
              <a:t>User ID :  &lt;input type="text" name="</a:t>
            </a:r>
            <a:r>
              <a:rPr lang="en-US" dirty="0" err="1" smtClean="0"/>
              <a:t>user_id</a:t>
            </a:r>
            <a:r>
              <a:rPr lang="en-US" dirty="0" smtClean="0"/>
              <a:t>" /&gt; </a:t>
            </a:r>
          </a:p>
          <a:p>
            <a:pPr>
              <a:buNone/>
            </a:pPr>
            <a:r>
              <a:rPr lang="en-US" dirty="0" smtClean="0"/>
              <a:t>&lt;</a:t>
            </a:r>
            <a:r>
              <a:rPr lang="en-US" dirty="0" err="1" smtClean="0"/>
              <a:t>br</a:t>
            </a:r>
            <a:r>
              <a:rPr lang="en-US" dirty="0" smtClean="0"/>
              <a:t>&gt; </a:t>
            </a:r>
          </a:p>
          <a:p>
            <a:pPr>
              <a:buNone/>
            </a:pPr>
            <a:r>
              <a:rPr lang="en-US" dirty="0" smtClean="0"/>
              <a:t>Password:  &lt;input type="password" name="password" /&gt; </a:t>
            </a:r>
          </a:p>
          <a:p>
            <a:pPr>
              <a:buNone/>
            </a:pPr>
            <a:r>
              <a:rPr lang="en-US" dirty="0" smtClean="0"/>
              <a:t>&lt;/form&gt; </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447800"/>
            <a:ext cx="8229600" cy="44747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Multiple-Line Text Input Controls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used when the user is required to give details that may be longer than a single sentence. Multi-line input controls are created using HTML &lt;</a:t>
            </a:r>
            <a:r>
              <a:rPr lang="en-US" dirty="0" err="1" smtClean="0"/>
              <a:t>textarea</a:t>
            </a:r>
            <a:r>
              <a:rPr lang="en-US" dirty="0" smtClean="0"/>
              <a:t>&gt; tag. </a:t>
            </a:r>
          </a:p>
          <a:p>
            <a:pPr>
              <a:buNone/>
            </a:pPr>
            <a:r>
              <a:rPr lang="en-US" dirty="0" smtClean="0"/>
              <a:t>&lt;form&gt; </a:t>
            </a:r>
          </a:p>
          <a:p>
            <a:pPr>
              <a:buNone/>
            </a:pPr>
            <a:r>
              <a:rPr lang="en-US" dirty="0" smtClean="0"/>
              <a:t>Description: &lt;</a:t>
            </a:r>
            <a:r>
              <a:rPr lang="en-US" dirty="0" err="1" smtClean="0"/>
              <a:t>br</a:t>
            </a:r>
            <a:r>
              <a:rPr lang="en-US" dirty="0" smtClean="0"/>
              <a:t> /&gt; </a:t>
            </a:r>
          </a:p>
          <a:p>
            <a:pPr>
              <a:buNone/>
            </a:pPr>
            <a:r>
              <a:rPr lang="en-US" dirty="0" smtClean="0"/>
              <a:t>&lt;</a:t>
            </a:r>
            <a:r>
              <a:rPr lang="en-US" dirty="0" err="1" smtClean="0"/>
              <a:t>textarea</a:t>
            </a:r>
            <a:r>
              <a:rPr lang="en-US" dirty="0" smtClean="0"/>
              <a:t> rows="5" cols="50" name="description"&gt; </a:t>
            </a:r>
          </a:p>
          <a:p>
            <a:pPr>
              <a:buNone/>
            </a:pPr>
            <a:r>
              <a:rPr lang="en-US" dirty="0" smtClean="0"/>
              <a:t>Enter description here... </a:t>
            </a:r>
          </a:p>
          <a:p>
            <a:pPr>
              <a:buNone/>
            </a:pPr>
            <a:r>
              <a:rPr lang="en-US" dirty="0" smtClean="0"/>
              <a:t>&lt;/</a:t>
            </a:r>
            <a:r>
              <a:rPr lang="en-US" dirty="0" err="1" smtClean="0"/>
              <a:t>textarea</a:t>
            </a:r>
            <a:r>
              <a:rPr lang="en-US" dirty="0" smtClean="0"/>
              <a:t>&gt; </a:t>
            </a:r>
          </a:p>
          <a:p>
            <a:pPr>
              <a:buNone/>
            </a:pPr>
            <a:r>
              <a:rPr lang="en-US" dirty="0" smtClean="0"/>
              <a:t>&lt;/form&gt;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of Anchor Elements</a:t>
            </a:r>
            <a:endParaRPr lang="en-US" dirty="0"/>
          </a:p>
        </p:txBody>
      </p:sp>
      <p:sp>
        <p:nvSpPr>
          <p:cNvPr id="3" name="Content Placeholder 2"/>
          <p:cNvSpPr>
            <a:spLocks noGrp="1"/>
          </p:cNvSpPr>
          <p:nvPr>
            <p:ph idx="1"/>
          </p:nvPr>
        </p:nvSpPr>
        <p:spPr/>
        <p:txBody>
          <a:bodyPr/>
          <a:lstStyle/>
          <a:p>
            <a:r>
              <a:rPr lang="en-US" dirty="0" err="1" smtClean="0"/>
              <a:t>href</a:t>
            </a:r>
            <a:endParaRPr lang="en-US" dirty="0" smtClean="0"/>
          </a:p>
          <a:p>
            <a:r>
              <a:rPr lang="en-US" dirty="0" smtClean="0"/>
              <a:t>name</a:t>
            </a:r>
          </a:p>
          <a:p>
            <a:r>
              <a:rPr lang="en-US" dirty="0" smtClean="0"/>
              <a:t>target</a:t>
            </a:r>
          </a:p>
          <a:p>
            <a:endParaRPr lang="en-US" dirty="0" smtClean="0"/>
          </a:p>
          <a:p>
            <a:r>
              <a:rPr lang="en-US" dirty="0" smtClean="0"/>
              <a:t>&lt;a </a:t>
            </a:r>
            <a:r>
              <a:rPr lang="en-US" dirty="0" err="1" smtClean="0"/>
              <a:t>href</a:t>
            </a:r>
            <a:r>
              <a:rPr lang="en-US" dirty="0" smtClean="0"/>
              <a:t>="http://www.w3schools.com"&gt;Visit W3Schools.com!&lt;/a&gt;</a:t>
            </a:r>
          </a:p>
          <a:p>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t>
            </a:r>
            <a:endParaRPr lang="en-US" dirty="0"/>
          </a:p>
        </p:txBody>
      </p:sp>
      <p:sp>
        <p:nvSpPr>
          <p:cNvPr id="3" name="Content Placeholder 2"/>
          <p:cNvSpPr>
            <a:spLocks noGrp="1"/>
          </p:cNvSpPr>
          <p:nvPr>
            <p:ph idx="1"/>
          </p:nvPr>
        </p:nvSpPr>
        <p:spPr/>
        <p:txBody>
          <a:bodyPr/>
          <a:lstStyle/>
          <a:p>
            <a:r>
              <a:rPr lang="en-US" dirty="0" smtClean="0"/>
              <a:t>Following is the list of attributes for &lt;</a:t>
            </a:r>
            <a:r>
              <a:rPr lang="en-US" dirty="0" err="1" smtClean="0"/>
              <a:t>textarea</a:t>
            </a:r>
            <a:r>
              <a:rPr lang="en-US" dirty="0" smtClean="0"/>
              <a:t>&gt; tag. </a:t>
            </a:r>
          </a:p>
          <a:p>
            <a:endParaRPr lang="en-US" dirty="0"/>
          </a:p>
        </p:txBody>
      </p:sp>
      <p:pic>
        <p:nvPicPr>
          <p:cNvPr id="6147" name="Picture 3"/>
          <p:cNvPicPr>
            <a:picLocks noChangeAspect="1" noChangeArrowheads="1"/>
          </p:cNvPicPr>
          <p:nvPr/>
        </p:nvPicPr>
        <p:blipFill>
          <a:blip r:embed="rId2"/>
          <a:srcRect/>
          <a:stretch>
            <a:fillRect/>
          </a:stretch>
        </p:blipFill>
        <p:spPr bwMode="auto">
          <a:xfrm>
            <a:off x="381000" y="2819400"/>
            <a:ext cx="84582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Checkbox Control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Checkboxes are used when more than one option is required to be selected. They are also created using HTML &lt;input&gt; tag but type attribute is set to checkbox. </a:t>
            </a:r>
          </a:p>
          <a:p>
            <a:pPr>
              <a:buNone/>
            </a:pPr>
            <a:r>
              <a:rPr lang="en-US" dirty="0" smtClean="0"/>
              <a:t>&lt;form&gt; </a:t>
            </a:r>
          </a:p>
          <a:p>
            <a:pPr>
              <a:buNone/>
            </a:pPr>
            <a:r>
              <a:rPr lang="en-US" dirty="0" smtClean="0"/>
              <a:t>&lt;input type="checkbox" name="</a:t>
            </a:r>
            <a:r>
              <a:rPr lang="en-US" dirty="0" err="1" smtClean="0"/>
              <a:t>maths</a:t>
            </a:r>
            <a:r>
              <a:rPr lang="en-US" dirty="0" smtClean="0"/>
              <a:t>" value="on"&gt; </a:t>
            </a:r>
            <a:r>
              <a:rPr lang="en-US" dirty="0" err="1" smtClean="0"/>
              <a:t>Maths</a:t>
            </a:r>
            <a:r>
              <a:rPr lang="en-US" dirty="0" smtClean="0"/>
              <a:t> </a:t>
            </a:r>
          </a:p>
          <a:p>
            <a:pPr>
              <a:buNone/>
            </a:pPr>
            <a:r>
              <a:rPr lang="en-US" dirty="0" smtClean="0"/>
              <a:t>&lt;input type="checkbox" name="physics" value="on"&gt; Physics </a:t>
            </a:r>
          </a:p>
          <a:p>
            <a:pPr>
              <a:buNone/>
            </a:pPr>
            <a:r>
              <a:rPr lang="en-US" dirty="0" smtClean="0"/>
              <a:t>&lt;/form&gt;</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82414" y="685800"/>
            <a:ext cx="8179172" cy="5440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 Control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Radio buttons are used when out of many options, just one option is required to be selected. They are also created using HTML &lt;input&gt; tag but type attribute is set to radio. </a:t>
            </a:r>
          </a:p>
          <a:p>
            <a:pPr>
              <a:buNone/>
            </a:pPr>
            <a:r>
              <a:rPr lang="en-US" dirty="0" smtClean="0"/>
              <a:t>&lt;form&gt; </a:t>
            </a:r>
          </a:p>
          <a:p>
            <a:pPr>
              <a:buNone/>
            </a:pPr>
            <a:r>
              <a:rPr lang="en-US" dirty="0" smtClean="0"/>
              <a:t>&lt;input type="radio" name="subject" value="</a:t>
            </a:r>
            <a:r>
              <a:rPr lang="en-US" dirty="0" err="1" smtClean="0"/>
              <a:t>maths</a:t>
            </a:r>
            <a:r>
              <a:rPr lang="en-US" dirty="0" smtClean="0"/>
              <a:t>"&gt; </a:t>
            </a:r>
            <a:r>
              <a:rPr lang="en-US" dirty="0" err="1" smtClean="0"/>
              <a:t>Maths</a:t>
            </a:r>
            <a:r>
              <a:rPr lang="en-US" dirty="0" smtClean="0"/>
              <a:t> </a:t>
            </a:r>
          </a:p>
          <a:p>
            <a:pPr>
              <a:buNone/>
            </a:pPr>
            <a:r>
              <a:rPr lang="en-US" dirty="0" smtClean="0"/>
              <a:t>&lt;input type="radio" name="subject" value="physics"&gt; Physics </a:t>
            </a:r>
          </a:p>
          <a:p>
            <a:pPr>
              <a:buNone/>
            </a:pPr>
            <a:r>
              <a:rPr lang="en-US" dirty="0" smtClean="0"/>
              <a:t>&lt;/form&gt; </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457200" y="304800"/>
            <a:ext cx="8229600" cy="57903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Box Control </a:t>
            </a:r>
            <a:endParaRPr lang="en-US" dirty="0"/>
          </a:p>
        </p:txBody>
      </p:sp>
      <p:sp>
        <p:nvSpPr>
          <p:cNvPr id="3" name="Content Placeholder 2"/>
          <p:cNvSpPr>
            <a:spLocks noGrp="1"/>
          </p:cNvSpPr>
          <p:nvPr>
            <p:ph idx="1"/>
          </p:nvPr>
        </p:nvSpPr>
        <p:spPr/>
        <p:txBody>
          <a:bodyPr/>
          <a:lstStyle/>
          <a:p>
            <a:r>
              <a:rPr lang="en-US" dirty="0" smtClean="0"/>
              <a:t>A select box, also called drop down box which provides option to list down various options in the form of drop down list, from where a user can select one or more options. </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685800"/>
            <a:ext cx="8229600" cy="5638800"/>
          </a:xfrm>
        </p:spPr>
        <p:txBody>
          <a:bodyPr/>
          <a:lstStyle/>
          <a:p>
            <a:pPr>
              <a:buNone/>
            </a:pPr>
            <a:r>
              <a:rPr lang="en-US" dirty="0" smtClean="0"/>
              <a:t>&lt;form&gt; </a:t>
            </a:r>
          </a:p>
          <a:p>
            <a:pPr>
              <a:buNone/>
            </a:pPr>
            <a:r>
              <a:rPr lang="en-US" dirty="0" smtClean="0"/>
              <a:t>&lt;select name="dropdown"&gt; </a:t>
            </a:r>
          </a:p>
          <a:p>
            <a:pPr>
              <a:buNone/>
            </a:pPr>
            <a:r>
              <a:rPr lang="en-US" dirty="0" smtClean="0"/>
              <a:t>&lt;option value="</a:t>
            </a:r>
            <a:r>
              <a:rPr lang="en-US" dirty="0" err="1" smtClean="0"/>
              <a:t>Maths</a:t>
            </a:r>
            <a:r>
              <a:rPr lang="en-US" dirty="0" smtClean="0"/>
              <a:t>" selected&gt;</a:t>
            </a:r>
            <a:r>
              <a:rPr lang="en-US" dirty="0" err="1" smtClean="0"/>
              <a:t>Maths</a:t>
            </a:r>
            <a:r>
              <a:rPr lang="en-US" dirty="0" smtClean="0"/>
              <a:t>&lt;/option&gt; </a:t>
            </a:r>
          </a:p>
          <a:p>
            <a:pPr>
              <a:buNone/>
            </a:pPr>
            <a:r>
              <a:rPr lang="en-US" dirty="0" smtClean="0"/>
              <a:t>&lt;option value="Physics"&gt;Physics&lt;/option&gt; </a:t>
            </a:r>
          </a:p>
          <a:p>
            <a:pPr>
              <a:buNone/>
            </a:pPr>
            <a:r>
              <a:rPr lang="en-US" dirty="0" smtClean="0"/>
              <a:t>&lt;/select&gt; </a:t>
            </a:r>
          </a:p>
          <a:p>
            <a:pPr>
              <a:buNone/>
            </a:pPr>
            <a:r>
              <a:rPr lang="en-US" dirty="0" smtClean="0"/>
              <a:t>&lt;/form&gt; </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57200" y="609600"/>
            <a:ext cx="82296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457200" y="685800"/>
            <a:ext cx="8229600" cy="4767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Upload Box </a:t>
            </a:r>
            <a:endParaRPr lang="en-US" dirty="0"/>
          </a:p>
        </p:txBody>
      </p:sp>
      <p:sp>
        <p:nvSpPr>
          <p:cNvPr id="3" name="Content Placeholder 2"/>
          <p:cNvSpPr>
            <a:spLocks noGrp="1"/>
          </p:cNvSpPr>
          <p:nvPr>
            <p:ph idx="1"/>
          </p:nvPr>
        </p:nvSpPr>
        <p:spPr/>
        <p:txBody>
          <a:bodyPr/>
          <a:lstStyle/>
          <a:p>
            <a:r>
              <a:rPr lang="en-US" dirty="0" smtClean="0"/>
              <a:t>If you want to allow a user to upload a file to your web site, you will need to use a file upload box, also known as a file select box. This is also created using the &lt;input&gt; element but type attribute is set to file.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&lt;map&gt; tag is used to define a client-side image-map. An image-map is an image with clickable areas.</a:t>
            </a:r>
          </a:p>
          <a:p>
            <a:r>
              <a:rPr lang="en-US" dirty="0" smtClean="0"/>
              <a:t>The required name attribute of the &lt;map&gt; element is associated with the &lt;</a:t>
            </a:r>
            <a:r>
              <a:rPr lang="en-US" dirty="0" err="1" smtClean="0"/>
              <a:t>img</a:t>
            </a:r>
            <a:r>
              <a:rPr lang="en-US" dirty="0" smtClean="0"/>
              <a:t>&gt;'s </a:t>
            </a:r>
            <a:r>
              <a:rPr lang="en-US" dirty="0" err="1" smtClean="0"/>
              <a:t>usemap</a:t>
            </a:r>
            <a:r>
              <a:rPr lang="en-US" dirty="0" smtClean="0"/>
              <a:t> attribute and creates a relationship between the image and the map.</a:t>
            </a:r>
          </a:p>
          <a:p>
            <a:r>
              <a:rPr lang="en-US" dirty="0" smtClean="0"/>
              <a:t>The &lt;map&gt; element contains a number of </a:t>
            </a:r>
            <a:r>
              <a:rPr lang="en-US" dirty="0" smtClean="0">
                <a:hlinkClick r:id="rId2"/>
              </a:rPr>
              <a:t>&lt;area&gt;</a:t>
            </a:r>
            <a:r>
              <a:rPr lang="en-US" dirty="0" smtClean="0"/>
              <a:t> elements, that defines the clickable areas in the image map.</a:t>
            </a:r>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Autofit/>
          </a:bodyPr>
          <a:lstStyle/>
          <a:p>
            <a:pPr>
              <a:buNone/>
            </a:pPr>
            <a:r>
              <a:rPr lang="en-US" sz="2800" dirty="0" smtClean="0"/>
              <a:t>&lt;!DOCTYPE html&gt; </a:t>
            </a:r>
          </a:p>
          <a:p>
            <a:pPr>
              <a:buNone/>
            </a:pPr>
            <a:r>
              <a:rPr lang="en-US" sz="2800" dirty="0" smtClean="0"/>
              <a:t>&lt;html&gt; </a:t>
            </a:r>
          </a:p>
          <a:p>
            <a:pPr>
              <a:buNone/>
            </a:pPr>
            <a:r>
              <a:rPr lang="en-US" sz="2800" dirty="0" smtClean="0"/>
              <a:t>&lt;head&gt; </a:t>
            </a:r>
          </a:p>
          <a:p>
            <a:pPr>
              <a:buNone/>
            </a:pPr>
            <a:r>
              <a:rPr lang="en-US" sz="2800" dirty="0" smtClean="0"/>
              <a:t>&lt;title&gt;File Upload Box&lt;/title&gt; </a:t>
            </a:r>
          </a:p>
          <a:p>
            <a:pPr>
              <a:buNone/>
            </a:pPr>
            <a:r>
              <a:rPr lang="en-US" sz="2800" dirty="0" smtClean="0"/>
              <a:t>&lt;/head&gt; </a:t>
            </a:r>
          </a:p>
          <a:p>
            <a:pPr>
              <a:buNone/>
            </a:pPr>
            <a:r>
              <a:rPr lang="en-US" sz="2800" dirty="0" smtClean="0"/>
              <a:t>&lt;body&gt; </a:t>
            </a:r>
          </a:p>
          <a:p>
            <a:pPr>
              <a:buNone/>
            </a:pPr>
            <a:r>
              <a:rPr lang="en-US" sz="2800" dirty="0" smtClean="0"/>
              <a:t>&lt;form&gt; </a:t>
            </a:r>
          </a:p>
          <a:p>
            <a:pPr>
              <a:buNone/>
            </a:pPr>
            <a:r>
              <a:rPr lang="en-US" sz="2800" dirty="0" smtClean="0"/>
              <a:t>&lt;input type="file" name="</a:t>
            </a:r>
            <a:r>
              <a:rPr lang="en-US" sz="2800" dirty="0" err="1" smtClean="0"/>
              <a:t>fileupload</a:t>
            </a:r>
            <a:r>
              <a:rPr lang="en-US" sz="2800" dirty="0" smtClean="0"/>
              <a:t>" accept="image/*" /&gt; </a:t>
            </a:r>
          </a:p>
          <a:p>
            <a:pPr>
              <a:buNone/>
            </a:pPr>
            <a:r>
              <a:rPr lang="en-US" sz="2800" dirty="0" smtClean="0"/>
              <a:t>&lt;/form&gt; </a:t>
            </a:r>
          </a:p>
          <a:p>
            <a:pPr>
              <a:buNone/>
            </a:pPr>
            <a:r>
              <a:rPr lang="en-US" sz="2800" dirty="0" smtClean="0"/>
              <a:t>&lt;/body&gt; </a:t>
            </a:r>
          </a:p>
          <a:p>
            <a:pPr>
              <a:buNone/>
            </a:pPr>
            <a:r>
              <a:rPr lang="en-US" sz="2800" dirty="0" smtClean="0"/>
              <a:t>&lt;/html&gt; </a:t>
            </a:r>
            <a:endParaRPr lang="en-US" sz="2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457200" y="1676400"/>
            <a:ext cx="8229600" cy="3131093"/>
          </a:xfrm>
          <a:prstGeom prst="rect">
            <a:avLst/>
          </a:prstGeom>
          <a:noFill/>
          <a:ln w="9525">
            <a:noFill/>
            <a:miter lim="800000"/>
            <a:headEnd/>
            <a:tailEnd/>
          </a:ln>
          <a:effectLst/>
        </p:spPr>
      </p:pic>
      <p:sp>
        <p:nvSpPr>
          <p:cNvPr id="5" name="Rectangle 4"/>
          <p:cNvSpPr/>
          <p:nvPr/>
        </p:nvSpPr>
        <p:spPr>
          <a:xfrm>
            <a:off x="609600" y="5137160"/>
            <a:ext cx="8077200" cy="369332"/>
          </a:xfrm>
          <a:prstGeom prst="rect">
            <a:avLst/>
          </a:prstGeom>
        </p:spPr>
        <p:txBody>
          <a:bodyPr wrap="square">
            <a:spAutoFit/>
          </a:bodyPr>
          <a:lstStyle/>
          <a:p>
            <a:r>
              <a:rPr lang="en-US" dirty="0" smtClean="0"/>
              <a:t>Accept                    Specifies the types of files that the server accepts</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Controls </a:t>
            </a:r>
            <a:endParaRPr lang="en-US" dirty="0"/>
          </a:p>
        </p:txBody>
      </p:sp>
      <p:sp>
        <p:nvSpPr>
          <p:cNvPr id="3" name="Content Placeholder 2"/>
          <p:cNvSpPr>
            <a:spLocks noGrp="1"/>
          </p:cNvSpPr>
          <p:nvPr>
            <p:ph idx="1"/>
          </p:nvPr>
        </p:nvSpPr>
        <p:spPr/>
        <p:txBody>
          <a:bodyPr/>
          <a:lstStyle/>
          <a:p>
            <a:r>
              <a:rPr lang="en-US" dirty="0" smtClean="0"/>
              <a:t>There are various ways in HTML to create clickable buttons. You can also create a clickable button using &lt;input&gt; tag by setting its type attribute to button. The type attribute can take the following values: </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457200" y="381000"/>
            <a:ext cx="8229600" cy="52534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&lt;form&gt; </a:t>
            </a:r>
          </a:p>
          <a:p>
            <a:pPr>
              <a:buNone/>
            </a:pPr>
            <a:r>
              <a:rPr lang="en-US" sz="2800" dirty="0" smtClean="0"/>
              <a:t>&lt;input type="submit" name="submit" value="Submit" /&gt; </a:t>
            </a:r>
          </a:p>
          <a:p>
            <a:pPr>
              <a:buNone/>
            </a:pPr>
            <a:r>
              <a:rPr lang="en-US" sz="2800" dirty="0" smtClean="0"/>
              <a:t>&lt;input type="reset" name="reset"  value="Reset" /&gt; </a:t>
            </a:r>
          </a:p>
          <a:p>
            <a:pPr>
              <a:buNone/>
            </a:pPr>
            <a:r>
              <a:rPr lang="en-US" sz="2800" dirty="0" smtClean="0"/>
              <a:t>&lt;input type="button" name="ok" value="OK"  /&gt; </a:t>
            </a:r>
          </a:p>
          <a:p>
            <a:pPr>
              <a:buNone/>
            </a:pPr>
            <a:r>
              <a:rPr lang="en-US" sz="2800" dirty="0" smtClean="0"/>
              <a:t>&lt;input type="image" name="</a:t>
            </a:r>
            <a:r>
              <a:rPr lang="en-US" sz="2800" dirty="0" err="1" smtClean="0"/>
              <a:t>imagebutton</a:t>
            </a:r>
            <a:r>
              <a:rPr lang="en-US" sz="2800" dirty="0" smtClean="0"/>
              <a:t>" </a:t>
            </a:r>
            <a:r>
              <a:rPr lang="en-US" sz="2800" dirty="0" err="1" smtClean="0"/>
              <a:t>src</a:t>
            </a:r>
            <a:r>
              <a:rPr lang="en-US" sz="2800" dirty="0" smtClean="0"/>
              <a:t>="/html/images/logo.png" /&gt; </a:t>
            </a:r>
          </a:p>
          <a:p>
            <a:pPr>
              <a:buNone/>
            </a:pPr>
            <a:r>
              <a:rPr lang="en-US" sz="2800" dirty="0" smtClean="0"/>
              <a:t>&lt;/form&gt;</a:t>
            </a: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Form Controls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Hidden form controls are used to hide data inside the page which later on can be pushed to the server. This control hides inside the code and does not appear on the actual page. For example, following hidden form is being used to keep current page number. When a user will click next page then the value of hidden control will be sent to the web server and there it will decide which page will be displayed next based on the passed current page. </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&lt;title&gt;File Upload Box&lt;/title&gt; </a:t>
            </a:r>
          </a:p>
          <a:p>
            <a:pPr>
              <a:buNone/>
            </a:pPr>
            <a:r>
              <a:rPr lang="en-US" dirty="0" smtClean="0"/>
              <a:t>&lt;/head&gt; </a:t>
            </a:r>
          </a:p>
          <a:p>
            <a:pPr>
              <a:buNone/>
            </a:pPr>
            <a:r>
              <a:rPr lang="en-US" dirty="0" smtClean="0"/>
              <a:t>&lt;body&gt; </a:t>
            </a:r>
          </a:p>
          <a:p>
            <a:pPr>
              <a:buNone/>
            </a:pPr>
            <a:r>
              <a:rPr lang="en-US" dirty="0" smtClean="0"/>
              <a:t>&lt;form&gt; </a:t>
            </a:r>
          </a:p>
          <a:p>
            <a:pPr>
              <a:buNone/>
            </a:pPr>
            <a:r>
              <a:rPr lang="en-US" dirty="0" smtClean="0"/>
              <a:t>&lt;p&gt;This is page 10&lt;/p&gt; </a:t>
            </a:r>
          </a:p>
          <a:p>
            <a:pPr>
              <a:buNone/>
            </a:pPr>
            <a:r>
              <a:rPr lang="en-US" dirty="0" smtClean="0"/>
              <a:t>&lt;input type="hidden" name="</a:t>
            </a:r>
            <a:r>
              <a:rPr lang="en-US" dirty="0" err="1" smtClean="0"/>
              <a:t>pagename</a:t>
            </a:r>
            <a:r>
              <a:rPr lang="en-US" dirty="0" smtClean="0"/>
              <a:t>" value="10" /&gt; </a:t>
            </a:r>
          </a:p>
          <a:p>
            <a:pPr>
              <a:buNone/>
            </a:pPr>
            <a:r>
              <a:rPr lang="en-US" dirty="0" smtClean="0"/>
              <a:t>&lt;input type="submit" name="submit" value="Submit" /&gt; </a:t>
            </a:r>
          </a:p>
          <a:p>
            <a:pPr>
              <a:buNone/>
            </a:pPr>
            <a:r>
              <a:rPr lang="en-US" dirty="0" smtClean="0"/>
              <a:t>&lt;input type="reset" name="reset"  value="Reset" /&gt; </a:t>
            </a:r>
          </a:p>
          <a:p>
            <a:pPr>
              <a:buNone/>
            </a:pPr>
            <a:r>
              <a:rPr lang="en-US" dirty="0" smtClean="0"/>
              <a:t>&lt;/form&gt;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Cascading Style Sheets (CSS) describe how documents are presented on screens, in print, or perhaps how they are pronounced. W3C has actively promoted the use of style sheets on the Web since the consortium was founded in 1994. </a:t>
            </a:r>
          </a:p>
          <a:p>
            <a:r>
              <a:rPr lang="en-US" dirty="0" smtClean="0"/>
              <a:t>Cascading Style Sheets (CSS) provide easy and effective alternatives to specify various attributes for the HTML tags. Using CSS, you can specify a number of style properties for a given HTML element. Each property has a name and a value, separated by a colon (:). Each property declaration is separated by a semi-colon (;). </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Example First let's consider an example of HTML document which makes use of &lt;font&gt; tag and associated attributes to specify text color and font size: </a:t>
            </a:r>
          </a:p>
          <a:p>
            <a:pPr>
              <a:buNone/>
            </a:pPr>
            <a:r>
              <a:rPr lang="en-US" dirty="0" smtClean="0"/>
              <a:t>&lt;html&gt; </a:t>
            </a:r>
          </a:p>
          <a:p>
            <a:pPr>
              <a:buNone/>
            </a:pPr>
            <a:r>
              <a:rPr lang="en-US" dirty="0" smtClean="0"/>
              <a:t>&lt;head&gt; </a:t>
            </a:r>
          </a:p>
          <a:p>
            <a:pPr>
              <a:buNone/>
            </a:pPr>
            <a:r>
              <a:rPr lang="en-US" dirty="0" smtClean="0"/>
              <a:t>&lt;title&gt;HTML CSS&lt;/title&gt; </a:t>
            </a:r>
          </a:p>
          <a:p>
            <a:pPr>
              <a:buNone/>
            </a:pPr>
            <a:r>
              <a:rPr lang="en-US" dirty="0" smtClean="0"/>
              <a:t>&lt;/head&gt; </a:t>
            </a:r>
          </a:p>
          <a:p>
            <a:pPr>
              <a:buNone/>
            </a:pPr>
            <a:r>
              <a:rPr lang="en-US" dirty="0" smtClean="0"/>
              <a:t>&lt;body&gt; </a:t>
            </a:r>
          </a:p>
          <a:p>
            <a:pPr>
              <a:buNone/>
            </a:pPr>
            <a:r>
              <a:rPr lang="en-US" dirty="0" smtClean="0"/>
              <a:t>&lt;p&gt;&lt;font color="green" size="5"&gt;Hello, World!&lt;/font&gt;&lt;/p&gt;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re-write above example with the help of Style Sheet as follows: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CSS&lt;/title&gt; </a:t>
            </a:r>
          </a:p>
          <a:p>
            <a:pPr>
              <a:buNone/>
            </a:pPr>
            <a:r>
              <a:rPr lang="en-US" dirty="0" smtClean="0"/>
              <a:t>&lt;/head&gt; </a:t>
            </a:r>
          </a:p>
          <a:p>
            <a:pPr>
              <a:buNone/>
            </a:pPr>
            <a:r>
              <a:rPr lang="en-US" dirty="0" smtClean="0"/>
              <a:t>&lt;body&gt; </a:t>
            </a:r>
          </a:p>
          <a:p>
            <a:pPr>
              <a:buNone/>
            </a:pPr>
            <a:r>
              <a:rPr lang="en-US" dirty="0" smtClean="0"/>
              <a:t>&lt;p style="color:green;font-size:24px;"&gt;Hello, World!&lt;/p&gt;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&lt;</a:t>
            </a:r>
            <a:r>
              <a:rPr lang="en-US" dirty="0" err="1" smtClean="0"/>
              <a:t>img</a:t>
            </a:r>
            <a:r>
              <a:rPr lang="en-US" dirty="0" smtClean="0"/>
              <a:t> </a:t>
            </a:r>
            <a:r>
              <a:rPr lang="en-US" dirty="0" err="1" smtClean="0"/>
              <a:t>src</a:t>
            </a:r>
            <a:r>
              <a:rPr lang="en-US" dirty="0" smtClean="0"/>
              <a:t>="planets.gif" width="145" height="126" alt="Planets" </a:t>
            </a:r>
            <a:r>
              <a:rPr lang="en-US" dirty="0" err="1" smtClean="0"/>
              <a:t>usemap</a:t>
            </a:r>
            <a:r>
              <a:rPr lang="en-US" dirty="0" smtClean="0"/>
              <a:t>="#</a:t>
            </a:r>
            <a:r>
              <a:rPr lang="en-US" dirty="0" err="1" smtClean="0"/>
              <a:t>planetmap</a:t>
            </a:r>
            <a:r>
              <a:rPr lang="en-US" dirty="0" smtClean="0"/>
              <a:t>"&gt;</a:t>
            </a:r>
            <a:br>
              <a:rPr lang="en-US" dirty="0" smtClean="0"/>
            </a:br>
            <a:r>
              <a:rPr lang="en-US" dirty="0" smtClean="0"/>
              <a:t/>
            </a:r>
            <a:br>
              <a:rPr lang="en-US" dirty="0" smtClean="0"/>
            </a:br>
            <a:r>
              <a:rPr lang="en-US" dirty="0" smtClean="0"/>
              <a:t>&lt;map name="</a:t>
            </a:r>
            <a:r>
              <a:rPr lang="en-US" dirty="0" err="1" smtClean="0"/>
              <a:t>planetmap</a:t>
            </a:r>
            <a:r>
              <a:rPr lang="en-US" dirty="0" smtClean="0"/>
              <a:t>"&gt;</a:t>
            </a:r>
            <a:br>
              <a:rPr lang="en-US" dirty="0" smtClean="0"/>
            </a:br>
            <a:r>
              <a:rPr lang="en-US" dirty="0" smtClean="0"/>
              <a:t>  &lt;area shape="</a:t>
            </a:r>
            <a:r>
              <a:rPr lang="en-US" dirty="0" err="1" smtClean="0"/>
              <a:t>rect</a:t>
            </a:r>
            <a:r>
              <a:rPr lang="en-US" dirty="0" smtClean="0"/>
              <a:t>" </a:t>
            </a:r>
            <a:r>
              <a:rPr lang="en-US" dirty="0" err="1" smtClean="0"/>
              <a:t>coords</a:t>
            </a:r>
            <a:r>
              <a:rPr lang="en-US" dirty="0" smtClean="0"/>
              <a:t>="0,0,82,126" </a:t>
            </a:r>
            <a:r>
              <a:rPr lang="en-US" dirty="0" err="1" smtClean="0"/>
              <a:t>href</a:t>
            </a:r>
            <a:r>
              <a:rPr lang="en-US" dirty="0" smtClean="0"/>
              <a:t>="sun.htm" alt="Sun"&gt;</a:t>
            </a:r>
            <a:br>
              <a:rPr lang="en-US" dirty="0" smtClean="0"/>
            </a:br>
            <a:r>
              <a:rPr lang="en-US" dirty="0" smtClean="0"/>
              <a:t>  &lt;area shape="circle" </a:t>
            </a:r>
            <a:r>
              <a:rPr lang="en-US" dirty="0" err="1" smtClean="0"/>
              <a:t>coords</a:t>
            </a:r>
            <a:r>
              <a:rPr lang="en-US" dirty="0" smtClean="0"/>
              <a:t>="90,58,3" </a:t>
            </a:r>
            <a:r>
              <a:rPr lang="en-US" dirty="0" err="1" smtClean="0"/>
              <a:t>href</a:t>
            </a:r>
            <a:r>
              <a:rPr lang="en-US" dirty="0" smtClean="0"/>
              <a:t>="mercur.htm" alt="Mercury"&gt;</a:t>
            </a:r>
            <a:br>
              <a:rPr lang="en-US" dirty="0" smtClean="0"/>
            </a:br>
            <a:r>
              <a:rPr lang="en-US" dirty="0" smtClean="0"/>
              <a:t>  &lt;area shape="circle" </a:t>
            </a:r>
            <a:r>
              <a:rPr lang="en-US" dirty="0" err="1" smtClean="0"/>
              <a:t>coords</a:t>
            </a:r>
            <a:r>
              <a:rPr lang="en-US" dirty="0" smtClean="0"/>
              <a:t>="124,58,8" </a:t>
            </a:r>
            <a:r>
              <a:rPr lang="en-US" dirty="0" err="1" smtClean="0"/>
              <a:t>href</a:t>
            </a:r>
            <a:r>
              <a:rPr lang="en-US" dirty="0" smtClean="0"/>
              <a:t>="venus.htm" alt="Venus"&gt;</a:t>
            </a:r>
            <a:br>
              <a:rPr lang="en-US" dirty="0" smtClean="0"/>
            </a:br>
            <a:r>
              <a:rPr lang="en-US" dirty="0" smtClean="0"/>
              <a:t>&lt;/map&gt;</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can use CSS in three ways in your HTML document: </a:t>
            </a:r>
            <a:endParaRPr lang="en-US" dirty="0"/>
          </a:p>
        </p:txBody>
      </p:sp>
      <p:sp>
        <p:nvSpPr>
          <p:cNvPr id="3" name="Content Placeholder 2"/>
          <p:cNvSpPr>
            <a:spLocks noGrp="1"/>
          </p:cNvSpPr>
          <p:nvPr>
            <p:ph idx="1"/>
          </p:nvPr>
        </p:nvSpPr>
        <p:spPr/>
        <p:txBody>
          <a:bodyPr>
            <a:normAutofit fontScale="92500"/>
          </a:bodyPr>
          <a:lstStyle/>
          <a:p>
            <a:r>
              <a:rPr lang="en-US" u="sng" dirty="0" smtClean="0"/>
              <a:t>External Style Sheet:</a:t>
            </a:r>
            <a:r>
              <a:rPr lang="en-US" dirty="0" smtClean="0"/>
              <a:t> Define style sheet rules in a separate .</a:t>
            </a:r>
            <a:r>
              <a:rPr lang="en-US" dirty="0" err="1" smtClean="0"/>
              <a:t>css</a:t>
            </a:r>
            <a:r>
              <a:rPr lang="en-US" dirty="0" smtClean="0"/>
              <a:t> file and then include that file in your HTML document using HTML &lt;link&gt; tag.  </a:t>
            </a:r>
          </a:p>
          <a:p>
            <a:r>
              <a:rPr lang="en-US" u="sng" dirty="0" smtClean="0"/>
              <a:t>Internal Style Sheet:</a:t>
            </a:r>
            <a:r>
              <a:rPr lang="en-US" dirty="0" smtClean="0"/>
              <a:t> Define style sheet rules in header section of the HTML document using &lt;style&gt; tag.  </a:t>
            </a:r>
          </a:p>
          <a:p>
            <a:r>
              <a:rPr lang="en-US" u="sng" dirty="0" smtClean="0"/>
              <a:t>Inline Style Sheet:</a:t>
            </a:r>
            <a:r>
              <a:rPr lang="en-US" dirty="0" smtClean="0"/>
              <a:t> Define style sheet rules directly along-with the HTML elements using style attribute. </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Style Sheet </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need to use your style sheet to various pages, then its always recommended to define a common style sheet in a separate file. A cascading style sheet file will have extension as .</a:t>
            </a:r>
            <a:r>
              <a:rPr lang="en-US" dirty="0" err="1" smtClean="0"/>
              <a:t>css</a:t>
            </a:r>
            <a:r>
              <a:rPr lang="en-US" dirty="0" smtClean="0"/>
              <a:t> and it will be included in HTML files using &lt;link&gt; tag. </a:t>
            </a:r>
          </a:p>
          <a:p>
            <a:r>
              <a:rPr lang="en-US" dirty="0" smtClean="0"/>
              <a:t>Example </a:t>
            </a:r>
          </a:p>
          <a:p>
            <a:r>
              <a:rPr lang="en-US" dirty="0" smtClean="0"/>
              <a:t>Consider we define a style sheet file style.css which has following rules: </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Style.css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.red</a:t>
            </a:r>
          </a:p>
          <a:p>
            <a:pPr>
              <a:buNone/>
            </a:pPr>
            <a:r>
              <a:rPr lang="en-US" dirty="0" smtClean="0"/>
              <a:t>{ </a:t>
            </a:r>
          </a:p>
          <a:p>
            <a:pPr>
              <a:buNone/>
            </a:pPr>
            <a:r>
              <a:rPr lang="en-US" dirty="0" smtClean="0"/>
              <a:t>   color: red; </a:t>
            </a:r>
          </a:p>
          <a:p>
            <a:pPr>
              <a:buNone/>
            </a:pPr>
            <a:r>
              <a:rPr lang="en-US" dirty="0" smtClean="0"/>
              <a:t>  } </a:t>
            </a:r>
          </a:p>
          <a:p>
            <a:pPr>
              <a:buNone/>
            </a:pPr>
            <a:r>
              <a:rPr lang="en-US" dirty="0" smtClean="0"/>
              <a:t>.thick</a:t>
            </a:r>
          </a:p>
          <a:p>
            <a:pPr>
              <a:buNone/>
            </a:pPr>
            <a:r>
              <a:rPr lang="en-US" dirty="0" smtClean="0"/>
              <a:t>{ </a:t>
            </a:r>
          </a:p>
          <a:p>
            <a:pPr>
              <a:buNone/>
            </a:pPr>
            <a:r>
              <a:rPr lang="en-US" dirty="0" smtClean="0"/>
              <a:t>   font-size:20px; </a:t>
            </a:r>
          </a:p>
          <a:p>
            <a:pPr>
              <a:buNone/>
            </a:pPr>
            <a:r>
              <a:rPr lang="en-US" dirty="0" smtClean="0"/>
              <a:t>} </a:t>
            </a:r>
          </a:p>
          <a:p>
            <a:pPr>
              <a:buNone/>
            </a:pPr>
            <a:r>
              <a:rPr lang="en-US" dirty="0" smtClean="0"/>
              <a:t>.green</a:t>
            </a:r>
          </a:p>
          <a:p>
            <a:pPr>
              <a:buNone/>
            </a:pPr>
            <a:r>
              <a:rPr lang="en-US" dirty="0" smtClean="0"/>
              <a:t>{ </a:t>
            </a:r>
          </a:p>
          <a:p>
            <a:pPr>
              <a:buNone/>
            </a:pPr>
            <a:r>
              <a:rPr lang="en-US" dirty="0" smtClean="0"/>
              <a:t>   </a:t>
            </a:r>
            <a:r>
              <a:rPr lang="en-US" dirty="0" err="1" smtClean="0"/>
              <a:t>color:green</a:t>
            </a: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we defined three CSS rules which will be applicable to three different classes defined for the HTML tags. I suggest you should not bother about how these rules are being defined because you will learn them while studying CSS. Now let's make use of the above external CSS file in our following HTML document: </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&lt;!DOCTYPE html&gt; </a:t>
            </a:r>
          </a:p>
          <a:p>
            <a:pPr>
              <a:buNone/>
            </a:pPr>
            <a:r>
              <a:rPr lang="en-US" dirty="0" smtClean="0"/>
              <a:t>&lt;</a:t>
            </a:r>
            <a:r>
              <a:rPr lang="en-US" dirty="0" err="1" smtClean="0"/>
              <a:t>htm</a:t>
            </a: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External CSS&lt;/title&gt; </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="/html/style.css"&gt; </a:t>
            </a:r>
          </a:p>
          <a:p>
            <a:pPr>
              <a:buNone/>
            </a:pPr>
            <a:r>
              <a:rPr lang="en-US" dirty="0" smtClean="0"/>
              <a:t>&lt;/head&gt; </a:t>
            </a:r>
          </a:p>
          <a:p>
            <a:pPr>
              <a:buNone/>
            </a:pPr>
            <a:r>
              <a:rPr lang="en-US" dirty="0" smtClean="0"/>
              <a:t>&lt;body&gt; </a:t>
            </a:r>
          </a:p>
          <a:p>
            <a:pPr>
              <a:buNone/>
            </a:pPr>
            <a:r>
              <a:rPr lang="en-US" dirty="0" smtClean="0"/>
              <a:t>&lt;p class="red"&gt;This is red&lt;/p&gt; l&gt; </a:t>
            </a:r>
          </a:p>
          <a:p>
            <a:pPr>
              <a:buNone/>
            </a:pPr>
            <a:r>
              <a:rPr lang="en-US" dirty="0" smtClean="0"/>
              <a:t>&lt;head&gt; </a:t>
            </a:r>
          </a:p>
          <a:p>
            <a:pPr>
              <a:buNone/>
            </a:pPr>
            <a:r>
              <a:rPr lang="en-US" dirty="0" smtClean="0"/>
              <a:t>&lt;title&gt;HTML External CSS&lt;/title&gt; </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="/html/style.css"&gt; </a:t>
            </a:r>
          </a:p>
          <a:p>
            <a:pPr>
              <a:buNone/>
            </a:pPr>
            <a:r>
              <a:rPr lang="en-US" dirty="0" smtClean="0"/>
              <a:t>&lt;/head&gt; </a:t>
            </a:r>
          </a:p>
          <a:p>
            <a:pPr>
              <a:buNone/>
            </a:pPr>
            <a:r>
              <a:rPr lang="en-US" dirty="0" smtClean="0"/>
              <a:t>&lt;body&gt; </a:t>
            </a:r>
          </a:p>
          <a:p>
            <a:pPr>
              <a:buNone/>
            </a:pPr>
            <a:r>
              <a:rPr lang="en-US" dirty="0" smtClean="0"/>
              <a:t>&lt;p class="red"&gt;This is red&lt;/p&gt; </a:t>
            </a:r>
          </a:p>
          <a:p>
            <a:pPr>
              <a:buNone/>
            </a:pPr>
            <a:r>
              <a:rPr lang="en-US" dirty="0" smtClean="0"/>
              <a:t>                                                                                                              </a:t>
            </a:r>
            <a:r>
              <a:rPr lang="en-US" dirty="0" err="1" smtClean="0"/>
              <a:t>continuee</a:t>
            </a:r>
            <a:r>
              <a:rPr lang="en-US" dirty="0" smtClean="0"/>
              <a:t>…..</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&lt;p class="thick"&gt;This is thick&lt;/p&gt;  </a:t>
            </a:r>
          </a:p>
          <a:p>
            <a:pPr>
              <a:buNone/>
            </a:pPr>
            <a:r>
              <a:rPr lang="en-US" dirty="0" smtClean="0"/>
              <a:t>&lt;p class="green"&gt;This is green&lt;/p&gt;  </a:t>
            </a:r>
          </a:p>
          <a:p>
            <a:pPr>
              <a:buNone/>
            </a:pPr>
            <a:r>
              <a:rPr lang="en-US" dirty="0" smtClean="0"/>
              <a:t>&lt;p class="thick green"&gt;This is thick and green&lt;/p&gt;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Style Sheet </a:t>
            </a:r>
            <a:endParaRPr lang="en-US" dirty="0"/>
          </a:p>
        </p:txBody>
      </p:sp>
      <p:sp>
        <p:nvSpPr>
          <p:cNvPr id="3" name="Content Placeholder 2"/>
          <p:cNvSpPr>
            <a:spLocks noGrp="1"/>
          </p:cNvSpPr>
          <p:nvPr>
            <p:ph idx="1"/>
          </p:nvPr>
        </p:nvSpPr>
        <p:spPr/>
        <p:txBody>
          <a:bodyPr>
            <a:normAutofit lnSpcReduction="10000"/>
          </a:bodyPr>
          <a:lstStyle/>
          <a:p>
            <a:r>
              <a:rPr lang="en-US" dirty="0" smtClean="0"/>
              <a:t>If you want to apply Style Sheet rules to a single document only, then you can include those rules in header section of the HTML document using &lt;style&gt; tag. </a:t>
            </a:r>
          </a:p>
          <a:p>
            <a:endParaRPr lang="en-US" dirty="0" smtClean="0"/>
          </a:p>
          <a:p>
            <a:r>
              <a:rPr lang="en-US" dirty="0" smtClean="0"/>
              <a:t>Example Let's re-write above example once again, but here we will write style sheet rules in the same HTML document using &lt;style&gt; tag: </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Internal CSS&lt;/title&gt; </a:t>
            </a:r>
          </a:p>
          <a:p>
            <a:pPr>
              <a:buNone/>
            </a:pPr>
            <a:r>
              <a:rPr lang="en-US" dirty="0" smtClean="0"/>
              <a:t>&lt;style type="text/</a:t>
            </a:r>
            <a:r>
              <a:rPr lang="en-US" dirty="0" err="1" smtClean="0"/>
              <a:t>css</a:t>
            </a:r>
            <a:r>
              <a:rPr lang="en-US" dirty="0" smtClean="0"/>
              <a:t>"&gt; </a:t>
            </a:r>
          </a:p>
          <a:p>
            <a:pPr>
              <a:buNone/>
            </a:pPr>
            <a:r>
              <a:rPr lang="en-US" dirty="0" smtClean="0"/>
              <a:t>.red{ </a:t>
            </a:r>
          </a:p>
          <a:p>
            <a:pPr>
              <a:buNone/>
            </a:pPr>
            <a:r>
              <a:rPr lang="en-US" dirty="0" smtClean="0"/>
              <a:t>   color: red; </a:t>
            </a:r>
          </a:p>
          <a:p>
            <a:pPr>
              <a:buNone/>
            </a:pPr>
            <a:r>
              <a:rPr lang="en-US" dirty="0" smtClean="0"/>
              <a:t>} </a:t>
            </a:r>
          </a:p>
          <a:p>
            <a:pPr>
              <a:buNone/>
            </a:pPr>
            <a:r>
              <a:rPr lang="en-US" dirty="0" smtClean="0"/>
              <a:t>.thick{ </a:t>
            </a:r>
          </a:p>
          <a:p>
            <a:pPr>
              <a:buNone/>
            </a:pPr>
            <a:r>
              <a:rPr lang="en-US" dirty="0" smtClean="0"/>
              <a:t>   font-size:20px; </a:t>
            </a:r>
          </a:p>
          <a:p>
            <a:pPr>
              <a:buNone/>
            </a:pPr>
            <a:r>
              <a:rPr lang="en-US" dirty="0" smtClean="0"/>
              <a:t>} </a:t>
            </a:r>
          </a:p>
          <a:p>
            <a:pPr>
              <a:buNone/>
            </a:pPr>
            <a:r>
              <a:rPr lang="en-US" dirty="0" smtClean="0"/>
              <a:t>.green{</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color: green; </a:t>
            </a:r>
          </a:p>
          <a:p>
            <a:pPr>
              <a:buNone/>
            </a:pPr>
            <a:r>
              <a:rPr lang="en-US" dirty="0" smtClean="0"/>
              <a:t>} </a:t>
            </a:r>
          </a:p>
          <a:p>
            <a:pPr>
              <a:buNone/>
            </a:pPr>
            <a:r>
              <a:rPr lang="en-US" dirty="0" smtClean="0"/>
              <a:t>&lt;/style&gt; </a:t>
            </a:r>
          </a:p>
          <a:p>
            <a:pPr>
              <a:buNone/>
            </a:pPr>
            <a:r>
              <a:rPr lang="en-US" dirty="0" smtClean="0"/>
              <a:t>&lt;/head&gt; </a:t>
            </a:r>
          </a:p>
          <a:p>
            <a:pPr>
              <a:buNone/>
            </a:pPr>
            <a:r>
              <a:rPr lang="en-US" dirty="0" smtClean="0"/>
              <a:t>&lt;body&gt; </a:t>
            </a:r>
          </a:p>
          <a:p>
            <a:pPr>
              <a:buNone/>
            </a:pPr>
            <a:r>
              <a:rPr lang="en-US" dirty="0" smtClean="0"/>
              <a:t>&lt;p class="red"&gt;This is red&lt;/p&gt;  </a:t>
            </a:r>
          </a:p>
          <a:p>
            <a:pPr>
              <a:buNone/>
            </a:pPr>
            <a:r>
              <a:rPr lang="en-US" dirty="0" smtClean="0"/>
              <a:t>&lt;p class="thick"&gt;This is thick&lt;/p&gt;  </a:t>
            </a:r>
          </a:p>
          <a:p>
            <a:pPr>
              <a:buNone/>
            </a:pPr>
            <a:r>
              <a:rPr lang="en-US" dirty="0" smtClean="0"/>
              <a:t>&lt;p class="green"&gt;This is green&lt;/p&gt;  </a:t>
            </a:r>
          </a:p>
          <a:p>
            <a:pPr>
              <a:buNone/>
            </a:pPr>
            <a:r>
              <a:rPr lang="en-US" dirty="0" smtClean="0"/>
              <a:t>&lt;p class="thick green"&gt;This is thick and green&lt;/p&gt;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 Sheet </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apply style sheet rules directly to any HTML element using style attribute of the relevant tag. This should be done only when you are interested to make a particular change in any HTML element only. </a:t>
            </a:r>
          </a:p>
          <a:p>
            <a:r>
              <a:rPr lang="en-US" dirty="0" smtClean="0"/>
              <a:t>Rules defined inline with the element overrides the rules defined in an external CSS file as well as the rules defined in &lt;style&gt; element.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Information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Metadata is data (information) about data.</a:t>
            </a:r>
          </a:p>
          <a:p>
            <a:r>
              <a:rPr lang="en-US" dirty="0" smtClean="0"/>
              <a:t>The &lt;meta&gt; tag provides metadata about the HTML document. Metadata will not be displayed on the page, but will be machine </a:t>
            </a:r>
            <a:r>
              <a:rPr lang="en-US" dirty="0" err="1" smtClean="0"/>
              <a:t>parsable</a:t>
            </a:r>
            <a:r>
              <a:rPr lang="en-US" dirty="0" smtClean="0"/>
              <a:t>.</a:t>
            </a:r>
          </a:p>
          <a:p>
            <a:r>
              <a:rPr lang="en-US" dirty="0" smtClean="0"/>
              <a:t>Meta elements are typically used to specify page description, keywords, author of the document, last modified, and other metadata.</a:t>
            </a:r>
          </a:p>
          <a:p>
            <a:r>
              <a:rPr lang="en-US" dirty="0" smtClean="0"/>
              <a:t>The metadata can be used by browsers (how to display content or reload page), search engines (keywords), or other web services.</a:t>
            </a:r>
          </a:p>
          <a:p>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Example Let's re-write above example once again, but here we will write style sheet rules along with the HTML elements using style attribute of those elements. </a:t>
            </a:r>
          </a:p>
          <a:p>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Inline CSS&lt;/title&gt; </a:t>
            </a:r>
          </a:p>
          <a:p>
            <a:pPr>
              <a:buNone/>
            </a:pPr>
            <a:r>
              <a:rPr lang="en-US" dirty="0" smtClean="0"/>
              <a:t>&lt;/head&gt; </a:t>
            </a:r>
          </a:p>
          <a:p>
            <a:pPr>
              <a:buNone/>
            </a:pPr>
            <a:r>
              <a:rPr lang="en-US" dirty="0" smtClean="0"/>
              <a:t>&lt;body&gt; </a:t>
            </a:r>
          </a:p>
          <a:p>
            <a:pPr>
              <a:buNone/>
            </a:pPr>
            <a:r>
              <a:rPr lang="en-US" dirty="0" smtClean="0"/>
              <a:t>&lt;p style="</a:t>
            </a:r>
            <a:r>
              <a:rPr lang="en-US" dirty="0" err="1" smtClean="0"/>
              <a:t>color:red</a:t>
            </a:r>
            <a:r>
              <a:rPr lang="en-US" dirty="0" smtClean="0"/>
              <a:t>;"&gt;This is red&lt;/p&gt;  </a:t>
            </a:r>
          </a:p>
          <a:p>
            <a:pPr>
              <a:buNone/>
            </a:pPr>
            <a:r>
              <a:rPr lang="en-US" dirty="0" smtClean="0"/>
              <a:t>&lt;p style="font-size:20px;"&gt;This is thick&lt;/p&gt;  </a:t>
            </a:r>
          </a:p>
          <a:p>
            <a:pPr>
              <a:buNone/>
            </a:pPr>
            <a:r>
              <a:rPr lang="en-US" dirty="0" smtClean="0"/>
              <a:t>&lt;p style="</a:t>
            </a:r>
            <a:r>
              <a:rPr lang="en-US" dirty="0" err="1" smtClean="0"/>
              <a:t>color:green</a:t>
            </a:r>
            <a:r>
              <a:rPr lang="en-US" dirty="0" smtClean="0"/>
              <a:t>;"&gt;This is green&lt;/p&gt;  </a:t>
            </a:r>
          </a:p>
          <a:p>
            <a:pPr>
              <a:buNone/>
            </a:pPr>
            <a:r>
              <a:rPr lang="en-US" dirty="0" smtClean="0"/>
              <a:t>&lt;p style="color:green;font-size:20px;"&gt;This is thick and green&lt;/p&gt; </a:t>
            </a:r>
          </a:p>
          <a:p>
            <a:pPr>
              <a:buNone/>
            </a:pPr>
            <a:r>
              <a:rPr lang="en-US" dirty="0" smtClean="0"/>
              <a:t>&lt;/body&gt; </a:t>
            </a:r>
          </a:p>
          <a:p>
            <a:pPr>
              <a:buNone/>
            </a:pPr>
            <a:r>
              <a:rPr lang="en-US" dirty="0" smtClean="0"/>
              <a:t>&lt;/html&gt; </a:t>
            </a:r>
          </a:p>
          <a:p>
            <a:pPr>
              <a:buNone/>
            </a:pP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143000" y="304800"/>
            <a:ext cx="7086600" cy="6172200"/>
          </a:xfrm>
          <a:prstGeom prst="rect">
            <a:avLst/>
          </a:prstGeom>
          <a:noFill/>
          <a:ln w="9525">
            <a:noFill/>
            <a:miter lim="800000"/>
            <a:headEnd/>
            <a:tailEnd/>
          </a:ln>
          <a:effectLst/>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700087" y="2057400"/>
            <a:ext cx="7743825" cy="2057400"/>
          </a:xfrm>
          <a:prstGeom prst="rect">
            <a:avLst/>
          </a:prstGeom>
          <a:noFill/>
          <a:ln w="9525">
            <a:noFill/>
            <a:miter lim="800000"/>
            <a:headEnd/>
            <a:tailEnd/>
          </a:ln>
          <a:effec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Style</a:t>
            </a:r>
            <a:endParaRPr lang="en-US" dirty="0"/>
          </a:p>
        </p:txBody>
      </p:sp>
      <p:sp>
        <p:nvSpPr>
          <p:cNvPr id="3" name="Content Placeholder 2"/>
          <p:cNvSpPr>
            <a:spLocks noGrp="1"/>
          </p:cNvSpPr>
          <p:nvPr>
            <p:ph idx="1"/>
          </p:nvPr>
        </p:nvSpPr>
        <p:spPr/>
        <p:txBody>
          <a:bodyPr/>
          <a:lstStyle/>
          <a:p>
            <a:pPr>
              <a:buNone/>
            </a:pPr>
            <a:r>
              <a:rPr lang="en-US" dirty="0" smtClean="0"/>
              <a:t>body {</a:t>
            </a:r>
            <a:br>
              <a:rPr lang="en-US" dirty="0" smtClean="0"/>
            </a:br>
            <a:r>
              <a:rPr lang="en-US" dirty="0" smtClean="0"/>
              <a:t>    background-color: </a:t>
            </a:r>
            <a:r>
              <a:rPr lang="en-US" dirty="0" err="1" smtClean="0"/>
              <a:t>powderblue</a:t>
            </a:r>
            <a:r>
              <a:rPr lang="en-US" dirty="0" smtClean="0"/>
              <a:t>;</a:t>
            </a:r>
            <a:br>
              <a:rPr lang="en-US" dirty="0" smtClean="0"/>
            </a:br>
            <a:r>
              <a:rPr lang="en-US" dirty="0" smtClean="0"/>
              <a:t>}</a:t>
            </a:r>
            <a:br>
              <a:rPr lang="en-US" dirty="0" smtClean="0"/>
            </a:br>
            <a:r>
              <a:rPr lang="en-US" dirty="0" smtClean="0"/>
              <a:t>h1 {</a:t>
            </a:r>
            <a:br>
              <a:rPr lang="en-US" dirty="0" smtClean="0"/>
            </a:br>
            <a:r>
              <a:rPr lang="en-US" dirty="0" smtClean="0"/>
              <a:t>    color: blue;</a:t>
            </a:r>
            <a:br>
              <a:rPr lang="en-US" dirty="0" smtClean="0"/>
            </a:br>
            <a:r>
              <a:rPr lang="en-US" dirty="0" smtClean="0"/>
              <a:t>}</a:t>
            </a:r>
            <a:br>
              <a:rPr lang="en-US" dirty="0" smtClean="0"/>
            </a:br>
            <a:r>
              <a:rPr lang="en-US" dirty="0" smtClean="0"/>
              <a:t>p {</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CSS Fonts</a:t>
            </a:r>
          </a:p>
          <a:p>
            <a:pPr>
              <a:buNone/>
            </a:pPr>
            <a:r>
              <a:rPr lang="en-US" dirty="0" smtClean="0"/>
              <a:t>The CSS </a:t>
            </a:r>
            <a:r>
              <a:rPr lang="en-US" b="1" dirty="0" smtClean="0"/>
              <a:t>color</a:t>
            </a:r>
            <a:r>
              <a:rPr lang="en-US" dirty="0" smtClean="0"/>
              <a:t> property defines the text color to be used.</a:t>
            </a:r>
          </a:p>
          <a:p>
            <a:pPr>
              <a:buNone/>
            </a:pPr>
            <a:r>
              <a:rPr lang="en-US" dirty="0" smtClean="0"/>
              <a:t>The CSS </a:t>
            </a:r>
            <a:r>
              <a:rPr lang="en-US" b="1" dirty="0" smtClean="0"/>
              <a:t>font-family</a:t>
            </a:r>
            <a:r>
              <a:rPr lang="en-US" dirty="0" smtClean="0"/>
              <a:t> property defines the font to be used.</a:t>
            </a:r>
          </a:p>
          <a:p>
            <a:pPr>
              <a:buNone/>
            </a:pPr>
            <a:r>
              <a:rPr lang="en-US" dirty="0" smtClean="0"/>
              <a:t>The CSS </a:t>
            </a:r>
            <a:r>
              <a:rPr lang="en-US" b="1" dirty="0" smtClean="0"/>
              <a:t>font-size </a:t>
            </a:r>
            <a:r>
              <a:rPr lang="en-US" dirty="0" smtClean="0"/>
              <a:t>property defines the text size to be used.</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62500" lnSpcReduction="20000"/>
          </a:bodyPr>
          <a:lstStyle/>
          <a:p>
            <a:r>
              <a:rPr lang="en-US" dirty="0" smtClean="0"/>
              <a:t>&lt;!DOCTYPE html&gt;</a:t>
            </a:r>
            <a:br>
              <a:rPr lang="en-US" dirty="0" smtClean="0"/>
            </a:br>
            <a:r>
              <a:rPr lang="en-US" dirty="0" smtClean="0"/>
              <a:t>&lt;html&gt;</a:t>
            </a:r>
            <a:br>
              <a:rPr lang="en-US" dirty="0" smtClean="0"/>
            </a:br>
            <a:r>
              <a:rPr lang="en-US" dirty="0" smtClean="0"/>
              <a:t>&lt;head&gt;</a:t>
            </a:r>
            <a:br>
              <a:rPr lang="en-US" dirty="0" smtClean="0"/>
            </a:br>
            <a:r>
              <a:rPr lang="en-US" dirty="0" smtClean="0"/>
              <a:t>&lt;style&gt;</a:t>
            </a:r>
            <a:br>
              <a:rPr lang="en-US" dirty="0" smtClean="0"/>
            </a:br>
            <a:r>
              <a:rPr lang="en-US" dirty="0" smtClean="0"/>
              <a:t>h1 {</a:t>
            </a:r>
            <a:br>
              <a:rPr lang="en-US" dirty="0" smtClean="0"/>
            </a:br>
            <a:r>
              <a:rPr lang="en-US" dirty="0" smtClean="0"/>
              <a:t>    color: blue;</a:t>
            </a:r>
            <a:br>
              <a:rPr lang="en-US" dirty="0" smtClean="0"/>
            </a:br>
            <a:r>
              <a:rPr lang="en-US" dirty="0" smtClean="0"/>
              <a:t>    font-family: </a:t>
            </a:r>
            <a:r>
              <a:rPr lang="en-US" dirty="0" err="1" smtClean="0"/>
              <a:t>verdana</a:t>
            </a:r>
            <a:r>
              <a:rPr lang="en-US" dirty="0" smtClean="0"/>
              <a:t>;</a:t>
            </a:r>
            <a:br>
              <a:rPr lang="en-US" dirty="0" smtClean="0"/>
            </a:br>
            <a:r>
              <a:rPr lang="en-US" dirty="0" smtClean="0"/>
              <a:t>    font-size: 300%;</a:t>
            </a:r>
            <a:br>
              <a:rPr lang="en-US" dirty="0" smtClean="0"/>
            </a:br>
            <a:r>
              <a:rPr lang="en-US" dirty="0" smtClean="0"/>
              <a:t>}</a:t>
            </a:r>
            <a:br>
              <a:rPr lang="en-US" dirty="0" smtClean="0"/>
            </a:br>
            <a:r>
              <a:rPr lang="en-US" dirty="0" smtClean="0"/>
              <a:t>p  {</a:t>
            </a:r>
            <a:br>
              <a:rPr lang="en-US" dirty="0" smtClean="0"/>
            </a:br>
            <a:r>
              <a:rPr lang="en-US" dirty="0" smtClean="0"/>
              <a:t>    color: red;</a:t>
            </a:r>
            <a:br>
              <a:rPr lang="en-US" dirty="0" smtClean="0"/>
            </a:br>
            <a:r>
              <a:rPr lang="en-US" dirty="0" smtClean="0"/>
              <a:t>    font-family: courier;</a:t>
            </a:r>
            <a:br>
              <a:rPr lang="en-US" dirty="0" smtClean="0"/>
            </a:br>
            <a:r>
              <a:rPr lang="en-US" dirty="0" smtClean="0"/>
              <a:t>    font-size: 160%;</a:t>
            </a:r>
            <a:br>
              <a:rPr lang="en-US" dirty="0" smtClean="0"/>
            </a:br>
            <a:r>
              <a:rPr lang="en-US" dirty="0" smtClean="0"/>
              <a:t>}</a:t>
            </a:r>
            <a:br>
              <a:rPr lang="en-US" dirty="0" smtClean="0"/>
            </a:br>
            <a:r>
              <a:rPr lang="en-US" dirty="0" smtClean="0"/>
              <a:t>&lt;/style&gt;</a:t>
            </a:r>
            <a:br>
              <a:rPr lang="en-US" dirty="0" smtClean="0"/>
            </a:br>
            <a:r>
              <a:rPr lang="en-US" dirty="0" smtClean="0"/>
              <a:t>&lt;/head&gt;</a:t>
            </a:r>
            <a:br>
              <a:rPr lang="en-US" dirty="0" smtClean="0"/>
            </a:br>
            <a:r>
              <a:rPr lang="en-US" dirty="0" smtClean="0"/>
              <a:t>&lt;body&gt;</a:t>
            </a:r>
            <a:br>
              <a:rPr lang="en-US" dirty="0" smtClean="0"/>
            </a:br>
            <a:r>
              <a:rPr lang="en-US" dirty="0" smtClean="0"/>
              <a:t/>
            </a:r>
            <a:br>
              <a:rPr lang="en-US" dirty="0" smtClean="0"/>
            </a:br>
            <a:r>
              <a:rPr lang="en-US" dirty="0" smtClean="0"/>
              <a:t>&lt;h1&gt;This is a heading&lt;/h1&gt;</a:t>
            </a:r>
            <a:br>
              <a:rPr lang="en-US" dirty="0" smtClean="0"/>
            </a:br>
            <a:r>
              <a:rPr lang="en-US" dirty="0" smtClean="0"/>
              <a:t>&lt;p&gt;This is a paragraph.&lt;/p&gt;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CSS Border</a:t>
            </a:r>
          </a:p>
          <a:p>
            <a:r>
              <a:rPr lang="en-US" dirty="0" smtClean="0"/>
              <a:t>The CSS </a:t>
            </a:r>
            <a:r>
              <a:rPr lang="en-US" b="1" dirty="0" smtClean="0"/>
              <a:t>border</a:t>
            </a:r>
            <a:r>
              <a:rPr lang="en-US" dirty="0" smtClean="0"/>
              <a:t> property defines a border around an HTML element:</a:t>
            </a:r>
          </a:p>
          <a:p>
            <a:r>
              <a:rPr lang="en-US" dirty="0" smtClean="0"/>
              <a:t>p {</a:t>
            </a:r>
            <a:br>
              <a:rPr lang="en-US" dirty="0" smtClean="0"/>
            </a:br>
            <a:r>
              <a:rPr lang="en-US" dirty="0" smtClean="0"/>
              <a:t>    border: 1px solid </a:t>
            </a:r>
            <a:r>
              <a:rPr lang="en-US" dirty="0" err="1" smtClean="0"/>
              <a:t>powderblue</a:t>
            </a:r>
            <a:r>
              <a:rPr lang="en-US" dirty="0" smtClean="0"/>
              <a:t>;</a:t>
            </a:r>
            <a:br>
              <a:rPr lang="en-US" dirty="0" smtClean="0"/>
            </a:br>
            <a:r>
              <a:rPr lang="en-US" dirty="0" smtClean="0"/>
              <a:t>}</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CSS Padding</a:t>
            </a:r>
          </a:p>
          <a:p>
            <a:r>
              <a:rPr lang="en-US" dirty="0" smtClean="0"/>
              <a:t>The CSS </a:t>
            </a:r>
            <a:r>
              <a:rPr lang="en-US" b="1" dirty="0" smtClean="0"/>
              <a:t>padding</a:t>
            </a:r>
            <a:r>
              <a:rPr lang="en-US" dirty="0" smtClean="0"/>
              <a:t> property defines a padding (space) between the text and the border:</a:t>
            </a:r>
          </a:p>
          <a:p>
            <a:r>
              <a:rPr lang="en-US" dirty="0" smtClean="0"/>
              <a:t>p {</a:t>
            </a:r>
            <a:br>
              <a:rPr lang="en-US" dirty="0" smtClean="0"/>
            </a:br>
            <a:r>
              <a:rPr lang="en-US" dirty="0" smtClean="0"/>
              <a:t>    border: 1px solid </a:t>
            </a:r>
            <a:r>
              <a:rPr lang="en-US" dirty="0" err="1" smtClean="0"/>
              <a:t>powderblue</a:t>
            </a:r>
            <a:r>
              <a:rPr lang="en-US" dirty="0" smtClean="0"/>
              <a:t>;</a:t>
            </a:r>
            <a:br>
              <a:rPr lang="en-US" dirty="0" smtClean="0"/>
            </a:br>
            <a:r>
              <a:rPr lang="en-US" dirty="0" smtClean="0"/>
              <a:t>    padding: 30px;</a:t>
            </a:r>
            <a:br>
              <a:rPr lang="en-US" dirty="0" smtClean="0"/>
            </a:br>
            <a:r>
              <a:rPr lang="en-US" dirty="0" smtClean="0"/>
              <a:t>}</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CSS Margin</a:t>
            </a:r>
          </a:p>
          <a:p>
            <a:r>
              <a:rPr lang="en-US" dirty="0" smtClean="0"/>
              <a:t>The CSS </a:t>
            </a:r>
            <a:r>
              <a:rPr lang="en-US" b="1" dirty="0" smtClean="0"/>
              <a:t>margin</a:t>
            </a:r>
            <a:r>
              <a:rPr lang="en-US" dirty="0" smtClean="0"/>
              <a:t> property defines a margin (space) outside the border:</a:t>
            </a:r>
          </a:p>
          <a:p>
            <a:r>
              <a:rPr lang="en-US" dirty="0" smtClean="0"/>
              <a:t>p {</a:t>
            </a:r>
            <a:br>
              <a:rPr lang="en-US" dirty="0" smtClean="0"/>
            </a:br>
            <a:r>
              <a:rPr lang="en-US" dirty="0" smtClean="0"/>
              <a:t>    border: 1px solid </a:t>
            </a:r>
            <a:r>
              <a:rPr lang="en-US" dirty="0" err="1" smtClean="0"/>
              <a:t>powderblue</a:t>
            </a:r>
            <a:r>
              <a:rPr lang="en-US" dirty="0" smtClean="0"/>
              <a:t>;</a:t>
            </a:r>
            <a:br>
              <a:rPr lang="en-US" dirty="0" smtClean="0"/>
            </a:br>
            <a:r>
              <a:rPr lang="en-US" dirty="0" smtClean="0"/>
              <a:t>    margin: 50px;</a:t>
            </a:r>
            <a:br>
              <a:rPr lang="en-US" dirty="0" smtClean="0"/>
            </a:b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&lt;head&gt;</a:t>
            </a:r>
            <a:br>
              <a:rPr lang="en-US" dirty="0" smtClean="0"/>
            </a:br>
            <a:r>
              <a:rPr lang="en-US" dirty="0" smtClean="0"/>
              <a:t>&lt;meta </a:t>
            </a:r>
            <a:r>
              <a:rPr lang="en-US" dirty="0" err="1" smtClean="0"/>
              <a:t>charset</a:t>
            </a:r>
            <a:r>
              <a:rPr lang="en-US" dirty="0" smtClean="0"/>
              <a:t>="UTF-8"&gt;</a:t>
            </a:r>
            <a:br>
              <a:rPr lang="en-US" dirty="0" smtClean="0"/>
            </a:br>
            <a:r>
              <a:rPr lang="en-US" dirty="0" smtClean="0"/>
              <a:t>&lt;meta name="description" content="Free Web tutorials"&gt;</a:t>
            </a:r>
            <a:br>
              <a:rPr lang="en-US" dirty="0" smtClean="0"/>
            </a:br>
            <a:r>
              <a:rPr lang="en-US" dirty="0" smtClean="0"/>
              <a:t>&lt;meta name="keywords" content="</a:t>
            </a:r>
            <a:r>
              <a:rPr lang="en-US" dirty="0" err="1" smtClean="0"/>
              <a:t>HTML,CSS,XML,JavaScript</a:t>
            </a:r>
            <a:r>
              <a:rPr lang="en-US" dirty="0" smtClean="0"/>
              <a:t>"&gt;</a:t>
            </a:r>
            <a:br>
              <a:rPr lang="en-US" dirty="0" smtClean="0"/>
            </a:br>
            <a:r>
              <a:rPr lang="en-US" dirty="0" smtClean="0"/>
              <a:t>&lt;meta name="author" content="</a:t>
            </a:r>
            <a:r>
              <a:rPr lang="en-US" dirty="0" err="1" smtClean="0"/>
              <a:t>Hege</a:t>
            </a:r>
            <a:r>
              <a:rPr lang="en-US" dirty="0" smtClean="0"/>
              <a:t> </a:t>
            </a:r>
            <a:r>
              <a:rPr lang="en-US" dirty="0" err="1" smtClean="0"/>
              <a:t>Refsnes</a:t>
            </a:r>
            <a:r>
              <a:rPr lang="en-US" dirty="0" smtClean="0"/>
              <a:t>"&gt;</a:t>
            </a:r>
            <a:br>
              <a:rPr lang="en-US" dirty="0" smtClean="0"/>
            </a:br>
            <a:r>
              <a:rPr lang="en-US" dirty="0" smtClean="0"/>
              <a:t>&lt;/head&gt;</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id Attribute</a:t>
            </a:r>
          </a:p>
          <a:p>
            <a:r>
              <a:rPr lang="en-US" dirty="0" smtClean="0"/>
              <a:t>To define a specific style for one special element, add an id attribute to the element:</a:t>
            </a:r>
          </a:p>
          <a:p>
            <a:r>
              <a:rPr lang="en-US" dirty="0" smtClean="0"/>
              <a:t>&lt;</a:t>
            </a:r>
            <a:r>
              <a:rPr lang="en-US" dirty="0" smtClean="0"/>
              <a:t>p id="p01"&gt;I am different&lt;/p</a:t>
            </a:r>
            <a:r>
              <a:rPr lang="en-US" dirty="0" smtClean="0"/>
              <a:t>&gt;</a:t>
            </a:r>
          </a:p>
          <a:p>
            <a:r>
              <a:rPr lang="en-US" dirty="0" smtClean="0"/>
              <a:t>then define a style for the element with the specific id</a:t>
            </a:r>
            <a:r>
              <a:rPr lang="en-US" dirty="0" smtClean="0"/>
              <a:t>:</a:t>
            </a:r>
          </a:p>
          <a:p>
            <a:r>
              <a:rPr lang="en-US" dirty="0" smtClean="0"/>
              <a:t>#p01 {</a:t>
            </a:r>
            <a:br>
              <a:rPr lang="en-US" dirty="0" smtClean="0"/>
            </a:br>
            <a:r>
              <a:rPr lang="en-US" dirty="0" smtClean="0"/>
              <a:t>    color: blue;</a:t>
            </a:r>
            <a:br>
              <a:rPr lang="en-US" dirty="0" smtClean="0"/>
            </a:br>
            <a:r>
              <a:rPr lang="en-US" dirty="0" smtClean="0"/>
              <a:t>}</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class Attribute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To define a style for a special type of elements, add a class attribute to the element</a:t>
            </a:r>
            <a:r>
              <a:rPr lang="en-US" dirty="0" smtClean="0"/>
              <a:t>:</a:t>
            </a:r>
          </a:p>
          <a:p>
            <a:r>
              <a:rPr lang="en-US" dirty="0" smtClean="0"/>
              <a:t>&lt;</a:t>
            </a:r>
            <a:r>
              <a:rPr lang="en-US" dirty="0" smtClean="0"/>
              <a:t>p</a:t>
            </a:r>
            <a:r>
              <a:rPr lang="en-US" dirty="0" smtClean="0"/>
              <a:t> class="error"&gt;I am different&lt;/p</a:t>
            </a:r>
            <a:r>
              <a:rPr lang="en-US" dirty="0" smtClean="0"/>
              <a:t>&gt;</a:t>
            </a:r>
          </a:p>
          <a:p>
            <a:r>
              <a:rPr lang="en-US" dirty="0" smtClean="0"/>
              <a:t>then define a style for the elements with the specific class:</a:t>
            </a:r>
          </a:p>
          <a:p>
            <a:r>
              <a:rPr lang="en-US" dirty="0" err="1" smtClean="0"/>
              <a:t>p.error</a:t>
            </a:r>
            <a:r>
              <a:rPr lang="en-US" dirty="0" smtClean="0"/>
              <a:t> {</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Selectors</a:t>
            </a:r>
            <a:br>
              <a:rPr lang="en-US" dirty="0" smtClean="0"/>
            </a:br>
            <a:endParaRPr lang="en-US" dirty="0"/>
          </a:p>
        </p:txBody>
      </p:sp>
      <p:sp>
        <p:nvSpPr>
          <p:cNvPr id="3" name="Content Placeholder 2"/>
          <p:cNvSpPr>
            <a:spLocks noGrp="1"/>
          </p:cNvSpPr>
          <p:nvPr>
            <p:ph idx="1"/>
          </p:nvPr>
        </p:nvSpPr>
        <p:spPr/>
        <p:txBody>
          <a:bodyPr/>
          <a:lstStyle/>
          <a:p>
            <a:r>
              <a:rPr lang="en-US" dirty="0" smtClean="0"/>
              <a:t>In CSS, selectors are patterns used to select the element(s) you want to style</a:t>
            </a:r>
            <a:r>
              <a:rPr lang="en-US" dirty="0" smtClean="0"/>
              <a:t>.</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1066800" y="2895600"/>
            <a:ext cx="6448425" cy="2667000"/>
          </a:xfrm>
          <a:prstGeom prst="rect">
            <a:avLst/>
          </a:prstGeom>
          <a:noFill/>
          <a:ln w="9525">
            <a:noFill/>
            <a:miter lim="800000"/>
            <a:headEnd/>
            <a:tailEnd/>
          </a:ln>
          <a:effec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element Selector</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element Selector</a:t>
            </a:r>
          </a:p>
          <a:p>
            <a:r>
              <a:rPr lang="en-US" dirty="0" smtClean="0"/>
              <a:t>The element selector selects elements based on the element name.</a:t>
            </a:r>
          </a:p>
          <a:p>
            <a:r>
              <a:rPr lang="en-US" dirty="0" smtClean="0"/>
              <a:t>You can select all &lt;p&gt; elements on a page like this (in this case, all &lt;p&gt; elements will be center-aligned, with a red text color):</a:t>
            </a:r>
          </a:p>
          <a:p>
            <a:r>
              <a:rPr lang="en-US" dirty="0" smtClean="0"/>
              <a:t>p {</a:t>
            </a:r>
            <a:br>
              <a:rPr lang="en-US" dirty="0" smtClean="0"/>
            </a:br>
            <a:r>
              <a:rPr lang="en-US" dirty="0" smtClean="0"/>
              <a:t>    text-align: center;</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id Selector</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id selector uses the id attribute of an HTML element to select a specific element.</a:t>
            </a:r>
          </a:p>
          <a:p>
            <a:r>
              <a:rPr lang="en-US" dirty="0" smtClean="0"/>
              <a:t>The id of an element should be unique within a page, so the id selector is used to select one unique element!</a:t>
            </a:r>
          </a:p>
          <a:p>
            <a:r>
              <a:rPr lang="en-US" dirty="0" smtClean="0"/>
              <a:t>To select an element with a specific id, write a hash (#) character, followed by the id of the element.</a:t>
            </a:r>
          </a:p>
          <a:p>
            <a:r>
              <a:rPr lang="en-US" dirty="0" smtClean="0"/>
              <a:t>The style rule below will be applied to the HTML element with id="para1":</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ES" dirty="0" smtClean="0"/>
              <a:t>#para1 {</a:t>
            </a:r>
            <a:br>
              <a:rPr lang="es-ES" dirty="0" smtClean="0"/>
            </a:br>
            <a:r>
              <a:rPr lang="es-ES" dirty="0" smtClean="0"/>
              <a:t>    </a:t>
            </a:r>
            <a:r>
              <a:rPr lang="es-ES" dirty="0" err="1" smtClean="0"/>
              <a:t>text-align</a:t>
            </a:r>
            <a:r>
              <a:rPr lang="es-ES" dirty="0" smtClean="0"/>
              <a:t>: center;</a:t>
            </a:r>
            <a:br>
              <a:rPr lang="es-ES" dirty="0" smtClean="0"/>
            </a:br>
            <a:r>
              <a:rPr lang="es-ES" dirty="0" smtClean="0"/>
              <a:t>    color: red;</a:t>
            </a:r>
            <a:br>
              <a:rPr lang="es-ES" dirty="0" smtClean="0"/>
            </a:br>
            <a:r>
              <a:rPr lang="es-ES" dirty="0" smtClean="0"/>
              <a:t>}</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Selector</a:t>
            </a:r>
            <a:endParaRPr lang="en-US" dirty="0"/>
          </a:p>
        </p:txBody>
      </p:sp>
      <p:sp>
        <p:nvSpPr>
          <p:cNvPr id="3" name="Content Placeholder 2"/>
          <p:cNvSpPr>
            <a:spLocks noGrp="1"/>
          </p:cNvSpPr>
          <p:nvPr>
            <p:ph idx="1"/>
          </p:nvPr>
        </p:nvSpPr>
        <p:spPr/>
        <p:txBody>
          <a:bodyPr/>
          <a:lstStyle/>
          <a:p>
            <a:r>
              <a:rPr lang="en-US" dirty="0" smtClean="0"/>
              <a:t>The class Selector</a:t>
            </a:r>
          </a:p>
          <a:p>
            <a:r>
              <a:rPr lang="en-US" dirty="0" smtClean="0"/>
              <a:t>The class selector selects elements with a specific class attribute.</a:t>
            </a:r>
          </a:p>
          <a:p>
            <a:r>
              <a:rPr lang="en-US" dirty="0" smtClean="0"/>
              <a:t>To select elements with a specific class, write a period (.) character, followed by the name of the class.</a:t>
            </a:r>
          </a:p>
          <a:p>
            <a:r>
              <a:rPr lang="en-US" dirty="0" smtClean="0"/>
              <a:t>In the example below, all HTML elements with class="center" will be red and center-aligned:</a:t>
            </a:r>
          </a:p>
          <a:p>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.center {</a:t>
            </a:r>
            <a:br>
              <a:rPr lang="en-US" dirty="0" smtClean="0"/>
            </a:br>
            <a:r>
              <a:rPr lang="en-US" dirty="0" smtClean="0"/>
              <a:t>    text-align: center;</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can also specify that only specific HTML elements should be affected by a class.</a:t>
            </a:r>
          </a:p>
          <a:p>
            <a:r>
              <a:rPr lang="en-US" dirty="0" smtClean="0"/>
              <a:t>In the example below, only &lt;p&gt; elements with class="center" will be center-aligned:</a:t>
            </a:r>
          </a:p>
          <a:p>
            <a:r>
              <a:rPr lang="en-US" dirty="0" err="1" smtClean="0"/>
              <a:t>p.center</a:t>
            </a:r>
            <a:r>
              <a:rPr lang="en-US" dirty="0" smtClean="0"/>
              <a:t> {</a:t>
            </a:r>
            <a:br>
              <a:rPr lang="en-US" dirty="0" smtClean="0"/>
            </a:br>
            <a:r>
              <a:rPr lang="en-US" dirty="0" smtClean="0"/>
              <a:t>    text-align: center;</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HTML elements can also refer to more than one class.</a:t>
            </a:r>
          </a:p>
          <a:p>
            <a:r>
              <a:rPr lang="en-US" dirty="0" smtClean="0"/>
              <a:t>In the example below, the &lt;p&gt; element will be styled according to class="center" and to class="large":</a:t>
            </a:r>
          </a:p>
          <a:p>
            <a:r>
              <a:rPr lang="en-US" dirty="0" smtClean="0"/>
              <a:t>&lt;p class="center large"&gt;This paragraph refers to two classes.&lt;/p&gt;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Preliminaries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img</a:t>
            </a:r>
            <a:r>
              <a:rPr lang="en-US" dirty="0" smtClean="0"/>
              <a:t> </a:t>
            </a:r>
            <a:r>
              <a:rPr lang="en-US" dirty="0" err="1" smtClean="0"/>
              <a:t>src</a:t>
            </a:r>
            <a:r>
              <a:rPr lang="en-US" dirty="0" smtClean="0"/>
              <a:t>=“path of image”/&gt;</a:t>
            </a:r>
          </a:p>
          <a:p>
            <a:r>
              <a:rPr lang="en-US" dirty="0" smtClean="0"/>
              <a:t>Attribute</a:t>
            </a:r>
          </a:p>
          <a:p>
            <a:r>
              <a:rPr lang="en-US" dirty="0" smtClean="0"/>
              <a:t>alt</a:t>
            </a:r>
          </a:p>
          <a:p>
            <a:r>
              <a:rPr lang="en-US" dirty="0" smtClean="0"/>
              <a:t>align</a:t>
            </a:r>
          </a:p>
          <a:p>
            <a:r>
              <a:rPr lang="en-US" dirty="0" smtClean="0"/>
              <a:t>h</a:t>
            </a:r>
            <a:r>
              <a:rPr lang="en-US" smtClean="0"/>
              <a:t>eight</a:t>
            </a:r>
            <a:endParaRPr lang="en-US" dirty="0" smtClean="0"/>
          </a:p>
          <a:p>
            <a:r>
              <a:rPr lang="en-US" dirty="0" smtClean="0"/>
              <a:t>width</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Grouping Selectors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you have elements with the same style definitions, like this</a:t>
            </a:r>
            <a:r>
              <a:rPr lang="en-US" dirty="0" smtClean="0"/>
              <a:t>:</a:t>
            </a:r>
          </a:p>
          <a:p>
            <a:endParaRPr lang="en-US" dirty="0" smtClean="0"/>
          </a:p>
          <a:p>
            <a:pPr>
              <a:buNone/>
            </a:pPr>
            <a:r>
              <a:rPr lang="en-US" dirty="0" smtClean="0"/>
              <a:t>h1 {</a:t>
            </a:r>
            <a:br>
              <a:rPr lang="en-US" dirty="0" smtClean="0"/>
            </a:br>
            <a:r>
              <a:rPr lang="en-US" dirty="0" smtClean="0"/>
              <a:t>    text-align: center;</a:t>
            </a:r>
            <a:br>
              <a:rPr lang="en-US" dirty="0" smtClean="0"/>
            </a:br>
            <a:r>
              <a:rPr lang="en-US" dirty="0" smtClean="0"/>
              <a:t>    color: red;</a:t>
            </a:r>
            <a:br>
              <a:rPr lang="en-US" dirty="0" smtClean="0"/>
            </a:br>
            <a:r>
              <a:rPr lang="en-US" dirty="0" smtClean="0"/>
              <a:t>}</a:t>
            </a:r>
            <a:br>
              <a:rPr lang="en-US" dirty="0" smtClean="0"/>
            </a:br>
            <a:r>
              <a:rPr lang="en-US" dirty="0" smtClean="0"/>
              <a:t/>
            </a:r>
            <a:br>
              <a:rPr lang="en-US" dirty="0" smtClean="0"/>
            </a:br>
            <a:r>
              <a:rPr lang="en-US" dirty="0" smtClean="0"/>
              <a:t>h2 {</a:t>
            </a:r>
            <a:br>
              <a:rPr lang="en-US" dirty="0" smtClean="0"/>
            </a:br>
            <a:r>
              <a:rPr lang="en-US" dirty="0" smtClean="0"/>
              <a:t>    text-align: center;</a:t>
            </a:r>
            <a:br>
              <a:rPr lang="en-US" dirty="0" smtClean="0"/>
            </a:br>
            <a:r>
              <a:rPr lang="en-US" dirty="0" smtClean="0"/>
              <a:t>    color: red;</a:t>
            </a:r>
            <a:br>
              <a:rPr lang="en-US" dirty="0" smtClean="0"/>
            </a:br>
            <a:r>
              <a:rPr lang="en-US" dirty="0" smtClean="0"/>
              <a:t>}</a:t>
            </a:r>
            <a:br>
              <a:rPr lang="en-US" dirty="0" smtClean="0"/>
            </a:br>
            <a:r>
              <a:rPr lang="en-US" dirty="0" smtClean="0"/>
              <a:t/>
            </a:r>
            <a:br>
              <a:rPr lang="en-US" dirty="0" smtClean="0"/>
            </a:br>
            <a:r>
              <a:rPr lang="en-US" dirty="0" smtClean="0"/>
              <a:t>p {</a:t>
            </a:r>
            <a:br>
              <a:rPr lang="en-US" dirty="0" smtClean="0"/>
            </a:br>
            <a:r>
              <a:rPr lang="en-US" dirty="0" smtClean="0"/>
              <a:t>    text-align: center;</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It will be better to group the selectors, to minimize the code.</a:t>
            </a:r>
          </a:p>
          <a:p>
            <a:r>
              <a:rPr lang="en-US" dirty="0" smtClean="0"/>
              <a:t>To group selectors, separate each selector with a comma.</a:t>
            </a:r>
          </a:p>
          <a:p>
            <a:r>
              <a:rPr lang="en-US" dirty="0" smtClean="0"/>
              <a:t>In the example below we have grouped the selectors from the code above:</a:t>
            </a:r>
          </a:p>
          <a:p>
            <a:pPr>
              <a:buNone/>
            </a:pPr>
            <a:r>
              <a:rPr lang="en-US" dirty="0" smtClean="0"/>
              <a:t>    h1</a:t>
            </a:r>
            <a:r>
              <a:rPr lang="en-US" dirty="0" smtClean="0"/>
              <a:t>, h2, p {</a:t>
            </a:r>
            <a:br>
              <a:rPr lang="en-US" dirty="0" smtClean="0"/>
            </a:br>
            <a:r>
              <a:rPr lang="en-US" dirty="0" smtClean="0"/>
              <a:t>    text-align: center;</a:t>
            </a:r>
            <a:br>
              <a:rPr lang="en-US" dirty="0" smtClean="0"/>
            </a:br>
            <a:r>
              <a:rPr lang="en-US" dirty="0" smtClean="0"/>
              <a:t>    color: red;</a:t>
            </a:r>
            <a:br>
              <a:rPr lang="en-US" dirty="0" smtClean="0"/>
            </a:br>
            <a:r>
              <a:rPr lang="en-US" dirty="0" smtClean="0"/>
              <a:t>}</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Comments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p {</a:t>
            </a:r>
            <a:br>
              <a:rPr lang="en-US" dirty="0" smtClean="0"/>
            </a:br>
            <a:r>
              <a:rPr lang="en-US" dirty="0" smtClean="0"/>
              <a:t>    color: red;</a:t>
            </a:r>
            <a:br>
              <a:rPr lang="en-US" dirty="0" smtClean="0"/>
            </a:br>
            <a:r>
              <a:rPr lang="en-US" dirty="0" smtClean="0"/>
              <a:t>    /* This is a single-line comment */</a:t>
            </a:r>
            <a:br>
              <a:rPr lang="en-US" dirty="0" smtClean="0"/>
            </a:br>
            <a:r>
              <a:rPr lang="en-US" dirty="0" smtClean="0"/>
              <a:t>    text-align: center;</a:t>
            </a:r>
            <a:br>
              <a:rPr lang="en-US" dirty="0" smtClean="0"/>
            </a:br>
            <a:r>
              <a:rPr lang="en-US" dirty="0" smtClean="0"/>
              <a:t>}</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Text Formatting Elements</a:t>
            </a:r>
            <a:br>
              <a:rPr lang="en-US" dirty="0" smtClean="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143000" y="1219200"/>
            <a:ext cx="6781800" cy="490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Layout - The position Property</a:t>
            </a:r>
            <a:br>
              <a:rPr lang="en-US" dirty="0" smtClean="0"/>
            </a:br>
            <a:endParaRPr lang="en-US" dirty="0"/>
          </a:p>
        </p:txBody>
      </p:sp>
      <p:sp>
        <p:nvSpPr>
          <p:cNvPr id="3" name="Content Placeholder 2"/>
          <p:cNvSpPr>
            <a:spLocks noGrp="1"/>
          </p:cNvSpPr>
          <p:nvPr>
            <p:ph idx="1"/>
          </p:nvPr>
        </p:nvSpPr>
        <p:spPr/>
        <p:txBody>
          <a:bodyPr/>
          <a:lstStyle/>
          <a:p>
            <a:r>
              <a:rPr lang="en-US" dirty="0" smtClean="0"/>
              <a:t>The position property specifies the type of positioning method used for an element (static, relative, </a:t>
            </a:r>
            <a:r>
              <a:rPr lang="en-US" dirty="0" smtClean="0"/>
              <a:t>fixed </a:t>
            </a:r>
            <a:r>
              <a:rPr lang="en-US" dirty="0" smtClean="0"/>
              <a:t>or absolute</a:t>
            </a:r>
            <a:r>
              <a:rPr lang="en-US" dirty="0" smtClean="0"/>
              <a:t>).</a:t>
            </a:r>
          </a:p>
          <a:p>
            <a:r>
              <a:rPr lang="en-US" dirty="0" smtClean="0"/>
              <a:t>The position Property</a:t>
            </a:r>
          </a:p>
          <a:p>
            <a:r>
              <a:rPr lang="en-US" dirty="0" smtClean="0"/>
              <a:t>The position property specifies the type of positioning method used for an element.</a:t>
            </a:r>
          </a:p>
          <a:p>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There are four different position values:</a:t>
            </a:r>
          </a:p>
          <a:p>
            <a:r>
              <a:rPr lang="en-US" dirty="0" smtClean="0"/>
              <a:t>static</a:t>
            </a:r>
          </a:p>
          <a:p>
            <a:r>
              <a:rPr lang="en-US" dirty="0" smtClean="0"/>
              <a:t>relative</a:t>
            </a:r>
          </a:p>
          <a:p>
            <a:r>
              <a:rPr lang="en-US" dirty="0" smtClean="0"/>
              <a:t>fixed</a:t>
            </a:r>
          </a:p>
          <a:p>
            <a:r>
              <a:rPr lang="en-US" dirty="0" smtClean="0"/>
              <a:t>Absolute</a:t>
            </a:r>
          </a:p>
          <a:p>
            <a:endParaRPr lang="en-US" dirty="0" smtClean="0"/>
          </a:p>
          <a:p>
            <a:r>
              <a:rPr lang="en-US" dirty="0" smtClean="0"/>
              <a:t>Elements are then positioned using the top, bottom, left, and right properties. However, these properties will not work unless </a:t>
            </a:r>
            <a:r>
              <a:rPr lang="en-US" dirty="0" smtClean="0"/>
              <a:t> </a:t>
            </a:r>
            <a:r>
              <a:rPr lang="en-US" dirty="0" smtClean="0"/>
              <a:t> property is set first. They also work differently depending on the position value.</a:t>
            </a:r>
          </a:p>
          <a:p>
            <a:endParaRPr 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 static;</a:t>
            </a:r>
            <a:br>
              <a:rPr lang="en-US" dirty="0" smtClean="0"/>
            </a:br>
            <a:endParaRPr lang="en-US" dirty="0"/>
          </a:p>
        </p:txBody>
      </p:sp>
      <p:sp>
        <p:nvSpPr>
          <p:cNvPr id="3" name="Content Placeholder 2"/>
          <p:cNvSpPr>
            <a:spLocks noGrp="1"/>
          </p:cNvSpPr>
          <p:nvPr>
            <p:ph idx="1"/>
          </p:nvPr>
        </p:nvSpPr>
        <p:spPr/>
        <p:txBody>
          <a:bodyPr/>
          <a:lstStyle/>
          <a:p>
            <a:r>
              <a:rPr lang="en-US" dirty="0" smtClean="0"/>
              <a:t>HTML elements are positioned static by default.</a:t>
            </a:r>
          </a:p>
          <a:p>
            <a:r>
              <a:rPr lang="en-US" dirty="0" smtClean="0"/>
              <a:t>Static positioned elements are not affected by the top, bottom, left, and right properties.</a:t>
            </a:r>
          </a:p>
          <a:p>
            <a:r>
              <a:rPr lang="en-US" dirty="0" smtClean="0"/>
              <a:t>An element with position: static; is not positioned in any special way; it is always positioned according to the normal flow of the page:</a:t>
            </a:r>
          </a:p>
          <a:p>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&lt;div&gt; element has position: static</a:t>
            </a:r>
            <a:r>
              <a:rPr lang="en-US" dirty="0" smtClean="0"/>
              <a:t>;</a:t>
            </a:r>
          </a:p>
          <a:p>
            <a:r>
              <a:rPr lang="en-US" dirty="0" smtClean="0"/>
              <a:t>Here is the CSS that is used</a:t>
            </a:r>
            <a:r>
              <a:rPr lang="en-US" dirty="0" smtClean="0"/>
              <a:t>:</a:t>
            </a:r>
          </a:p>
          <a:p>
            <a:r>
              <a:rPr lang="en-US" dirty="0" smtClean="0"/>
              <a:t>Example</a:t>
            </a:r>
          </a:p>
          <a:p>
            <a:pPr>
              <a:buNone/>
            </a:pPr>
            <a:r>
              <a:rPr lang="en-US" dirty="0" err="1" smtClean="0"/>
              <a:t>div.static</a:t>
            </a:r>
            <a:r>
              <a:rPr lang="en-US" dirty="0" smtClean="0"/>
              <a:t> {</a:t>
            </a:r>
            <a:br>
              <a:rPr lang="en-US" dirty="0" smtClean="0"/>
            </a:br>
            <a:r>
              <a:rPr lang="en-US" dirty="0" smtClean="0"/>
              <a:t>    position: static;</a:t>
            </a:r>
            <a:br>
              <a:rPr lang="en-US" dirty="0" smtClean="0"/>
            </a:br>
            <a:r>
              <a:rPr lang="en-US" dirty="0" smtClean="0"/>
              <a:t>    border: 3px solid #73AD21;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 relative;</a:t>
            </a:r>
            <a:br>
              <a:rPr lang="en-US" dirty="0" smtClean="0"/>
            </a:br>
            <a:endParaRPr lang="en-US" dirty="0"/>
          </a:p>
        </p:txBody>
      </p:sp>
      <p:sp>
        <p:nvSpPr>
          <p:cNvPr id="3" name="Content Placeholder 2"/>
          <p:cNvSpPr>
            <a:spLocks noGrp="1"/>
          </p:cNvSpPr>
          <p:nvPr>
            <p:ph idx="1"/>
          </p:nvPr>
        </p:nvSpPr>
        <p:spPr/>
        <p:txBody>
          <a:bodyPr/>
          <a:lstStyle/>
          <a:p>
            <a:r>
              <a:rPr lang="en-US" dirty="0" smtClean="0"/>
              <a:t>An element with position: relative; is positioned relative to its normal position.</a:t>
            </a:r>
          </a:p>
          <a:p>
            <a:r>
              <a:rPr lang="en-US" dirty="0" smtClean="0"/>
              <a:t>Setting the top, right, bottom, and left properties of a relatively-positioned element will cause it to be adjusted away from its normal position. Other content will not be adjusted to fit into any gap left by the element.</a:t>
            </a:r>
          </a:p>
          <a:p>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&lt;div&gt; element has position: relative</a:t>
            </a:r>
            <a:r>
              <a:rPr lang="en-US" dirty="0" smtClean="0"/>
              <a:t>;</a:t>
            </a:r>
          </a:p>
          <a:p>
            <a:r>
              <a:rPr lang="en-US" dirty="0" smtClean="0"/>
              <a:t>Here is the CSS that is used</a:t>
            </a:r>
            <a:r>
              <a:rPr lang="en-US" dirty="0" smtClean="0"/>
              <a:t>:</a:t>
            </a:r>
          </a:p>
          <a:p>
            <a:endParaRPr lang="en-US" dirty="0" smtClean="0"/>
          </a:p>
          <a:p>
            <a:r>
              <a:rPr lang="en-US" dirty="0" err="1" smtClean="0"/>
              <a:t>div.relative</a:t>
            </a:r>
            <a:r>
              <a:rPr lang="en-US" dirty="0" smtClean="0"/>
              <a:t> {</a:t>
            </a:r>
            <a:br>
              <a:rPr lang="en-US" dirty="0" smtClean="0"/>
            </a:br>
            <a:r>
              <a:rPr lang="en-US" dirty="0" smtClean="0"/>
              <a:t>    position: relative;</a:t>
            </a:r>
            <a:br>
              <a:rPr lang="en-US" dirty="0" smtClean="0"/>
            </a:br>
            <a:r>
              <a:rPr lang="en-US" dirty="0" smtClean="0"/>
              <a:t>    left: 30px;</a:t>
            </a:r>
            <a:br>
              <a:rPr lang="en-US" dirty="0" smtClean="0"/>
            </a:br>
            <a:r>
              <a:rPr lang="en-US" dirty="0" smtClean="0"/>
              <a:t>    border: 3px solid #73AD21;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webpage layout is very important to give better look to your website. It takes considerable time to design a website's layout with great look and feel. </a:t>
            </a:r>
          </a:p>
          <a:p>
            <a:r>
              <a:rPr lang="en-US" dirty="0" smtClean="0"/>
              <a:t>Now- a-days, all modern websites are using CSS and JavaScript based framework to come up with responsive and dynamic websites but you can create a good layout using simple HTML tables or division tags in combination with other formatting tags. This chapter will give you few examples on how to create a simple but working layout for your webpage using pure HTML and its attributes. </a:t>
            </a: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 fixed;</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p>
          <a:p>
            <a:r>
              <a:rPr lang="en-US" dirty="0" smtClean="0"/>
              <a:t>A fixed element does not leave a gap in the page where it would normally have been located.</a:t>
            </a:r>
          </a:p>
          <a:p>
            <a:r>
              <a:rPr lang="en-US" dirty="0" smtClean="0"/>
              <a:t>Notice the fixed element in the lower-right corner of the page. Here is the CSS that is used:</a:t>
            </a:r>
          </a:p>
          <a:p>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div.fixed</a:t>
            </a:r>
            <a:r>
              <a:rPr lang="en-US" dirty="0" smtClean="0"/>
              <a:t> {</a:t>
            </a:r>
            <a:br>
              <a:rPr lang="en-US" dirty="0" smtClean="0"/>
            </a:br>
            <a:r>
              <a:rPr lang="en-US" dirty="0" smtClean="0"/>
              <a:t>    position: fixed;</a:t>
            </a:r>
            <a:br>
              <a:rPr lang="en-US" dirty="0" smtClean="0"/>
            </a:br>
            <a:r>
              <a:rPr lang="en-US" dirty="0" smtClean="0"/>
              <a:t>    bottom: 0;</a:t>
            </a:r>
            <a:br>
              <a:rPr lang="en-US" dirty="0" smtClean="0"/>
            </a:br>
            <a:r>
              <a:rPr lang="en-US" dirty="0" smtClean="0"/>
              <a:t>    right: 0;</a:t>
            </a:r>
            <a:br>
              <a:rPr lang="en-US" dirty="0" smtClean="0"/>
            </a:br>
            <a:r>
              <a:rPr lang="en-US" dirty="0" smtClean="0"/>
              <a:t>    width: 300px;</a:t>
            </a:r>
            <a:br>
              <a:rPr lang="en-US" dirty="0" smtClean="0"/>
            </a:br>
            <a:r>
              <a:rPr lang="en-US" dirty="0" smtClean="0"/>
              <a:t>    border: 3px solid #73AD21;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position: absolute;</a:t>
            </a:r>
            <a:br>
              <a:rPr lang="en-US" dirty="0" smtClean="0"/>
            </a:br>
            <a:endParaRPr lang="en-US" dirty="0"/>
          </a:p>
        </p:txBody>
      </p:sp>
      <p:sp>
        <p:nvSpPr>
          <p:cNvPr id="3" name="Content Placeholder 2"/>
          <p:cNvSpPr>
            <a:spLocks noGrp="1"/>
          </p:cNvSpPr>
          <p:nvPr>
            <p:ph idx="1"/>
          </p:nvPr>
        </p:nvSpPr>
        <p:spPr/>
        <p:txBody>
          <a:bodyPr/>
          <a:lstStyle/>
          <a:p>
            <a:r>
              <a:rPr lang="en-US" dirty="0" smtClean="0"/>
              <a:t>An element with position: absolute; is positioned relative to the nearest positioned ancestor (instead of positioned relative to the viewport, like fixed).</a:t>
            </a:r>
          </a:p>
          <a:p>
            <a:r>
              <a:rPr lang="en-US" dirty="0" smtClean="0"/>
              <a:t>However; if an absolute positioned element has no positioned ancestors, it uses the document body, and moves along with page scrolling.</a:t>
            </a:r>
          </a:p>
          <a:p>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709737" y="2310606"/>
            <a:ext cx="5724525" cy="3105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err="1" smtClean="0"/>
              <a:t>div.relative</a:t>
            </a:r>
            <a:r>
              <a:rPr lang="en-US" dirty="0" smtClean="0"/>
              <a:t> {</a:t>
            </a:r>
            <a:br>
              <a:rPr lang="en-US" dirty="0" smtClean="0"/>
            </a:br>
            <a:r>
              <a:rPr lang="en-US" dirty="0" smtClean="0"/>
              <a:t>    position: relative;</a:t>
            </a:r>
            <a:br>
              <a:rPr lang="en-US" dirty="0" smtClean="0"/>
            </a:br>
            <a:r>
              <a:rPr lang="en-US" dirty="0" smtClean="0"/>
              <a:t>    width: 400px;</a:t>
            </a:r>
            <a:br>
              <a:rPr lang="en-US" dirty="0" smtClean="0"/>
            </a:br>
            <a:r>
              <a:rPr lang="en-US" dirty="0" smtClean="0"/>
              <a:t>    height: 200px;</a:t>
            </a:r>
            <a:br>
              <a:rPr lang="en-US" dirty="0" smtClean="0"/>
            </a:br>
            <a:r>
              <a:rPr lang="en-US" dirty="0" smtClean="0"/>
              <a:t>    border: 3px solid #73AD21;</a:t>
            </a:r>
            <a:br>
              <a:rPr lang="en-US" dirty="0" smtClean="0"/>
            </a:br>
            <a:r>
              <a:rPr lang="en-US" dirty="0" smtClean="0"/>
              <a:t>} </a:t>
            </a:r>
            <a:br>
              <a:rPr lang="en-US" dirty="0" smtClean="0"/>
            </a:br>
            <a:r>
              <a:rPr lang="en-US" dirty="0" smtClean="0"/>
              <a:t/>
            </a:r>
            <a:br>
              <a:rPr lang="en-US" dirty="0" smtClean="0"/>
            </a:br>
            <a:r>
              <a:rPr lang="en-US" dirty="0" err="1" smtClean="0"/>
              <a:t>div.absolute</a:t>
            </a:r>
            <a:r>
              <a:rPr lang="en-US" dirty="0" smtClean="0"/>
              <a:t> {</a:t>
            </a:r>
            <a:br>
              <a:rPr lang="en-US" dirty="0" smtClean="0"/>
            </a:br>
            <a:r>
              <a:rPr lang="en-US" dirty="0" smtClean="0"/>
              <a:t>    position: absolute;</a:t>
            </a:r>
            <a:br>
              <a:rPr lang="en-US" dirty="0" smtClean="0"/>
            </a:br>
            <a:r>
              <a:rPr lang="en-US" dirty="0" smtClean="0"/>
              <a:t>    top: 80px;</a:t>
            </a:r>
            <a:br>
              <a:rPr lang="en-US" dirty="0" smtClean="0"/>
            </a:br>
            <a:r>
              <a:rPr lang="en-US" dirty="0" smtClean="0"/>
              <a:t>    right: 0;</a:t>
            </a:r>
            <a:br>
              <a:rPr lang="en-US" dirty="0" smtClean="0"/>
            </a:br>
            <a:r>
              <a:rPr lang="en-US" dirty="0" smtClean="0"/>
              <a:t>    width: 200px;</a:t>
            </a:r>
            <a:br>
              <a:rPr lang="en-US" dirty="0" smtClean="0"/>
            </a:br>
            <a:r>
              <a:rPr lang="en-US" dirty="0" smtClean="0"/>
              <a:t>    height: 100px;</a:t>
            </a:r>
            <a:br>
              <a:rPr lang="en-US" dirty="0" smtClean="0"/>
            </a:br>
            <a:r>
              <a:rPr lang="en-US" dirty="0" smtClean="0"/>
              <a:t>    border: 3px solid #73AD21;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using table</a:t>
            </a:r>
            <a:endParaRPr lang="en-US" dirty="0"/>
          </a:p>
        </p:txBody>
      </p:sp>
      <p:sp>
        <p:nvSpPr>
          <p:cNvPr id="3" name="Content Placeholder 2"/>
          <p:cNvSpPr>
            <a:spLocks noGrp="1"/>
          </p:cNvSpPr>
          <p:nvPr>
            <p:ph idx="1"/>
          </p:nvPr>
        </p:nvSpPr>
        <p:spPr/>
        <p:txBody>
          <a:bodyPr/>
          <a:lstStyle/>
          <a:p>
            <a:r>
              <a:rPr lang="en-US" dirty="0" smtClean="0"/>
              <a:t>The simplest and most popular way of creating layouts is using HTML &lt;table&gt; tag. These tables are arranged in columns and rows, so you can utilize these rows and columns in whatever way you like.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lstStyle/>
          <a:p>
            <a:r>
              <a:rPr lang="en-US" dirty="0"/>
              <a:t>What is HTML?</a:t>
            </a:r>
          </a:p>
          <a:p>
            <a:r>
              <a:rPr lang="en-US" dirty="0"/>
              <a:t>HTML is a </a:t>
            </a:r>
            <a:r>
              <a:rPr lang="en-US" b="1" dirty="0"/>
              <a:t>markup</a:t>
            </a:r>
            <a:r>
              <a:rPr lang="en-US" dirty="0"/>
              <a:t> language for </a:t>
            </a:r>
            <a:r>
              <a:rPr lang="en-US" b="1" dirty="0"/>
              <a:t>describing</a:t>
            </a:r>
            <a:r>
              <a:rPr lang="en-US" dirty="0"/>
              <a:t> web documents (web pages).</a:t>
            </a:r>
          </a:p>
          <a:p>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r>
              <a:rPr lang="en-US" dirty="0"/>
              <a:t>A markup language is a set of </a:t>
            </a:r>
            <a:r>
              <a:rPr lang="en-US" b="1" dirty="0"/>
              <a:t>markup tags</a:t>
            </a:r>
            <a:endParaRPr lang="en-US" dirty="0"/>
          </a:p>
          <a:p>
            <a:r>
              <a:rPr lang="en-US" dirty="0"/>
              <a:t>HTML documents are described by </a:t>
            </a:r>
            <a:r>
              <a:rPr lang="en-US" b="1" dirty="0"/>
              <a:t>HTML tags</a:t>
            </a:r>
            <a:endParaRPr lang="en-US" dirty="0"/>
          </a:p>
          <a:p>
            <a:r>
              <a:rPr lang="en-US" dirty="0"/>
              <a:t>Each HTML tag </a:t>
            </a:r>
            <a:r>
              <a:rPr lang="en-US" b="1" dirty="0"/>
              <a:t>describes</a:t>
            </a:r>
            <a:r>
              <a:rPr lang="en-US" dirty="0"/>
              <a:t> different document content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example, </a:t>
            </a:r>
          </a:p>
          <a:p>
            <a:r>
              <a:rPr lang="en-US" dirty="0" smtClean="0"/>
              <a:t>the following HTML layout example is achieved using a table with 3 rows and 2 columns but the header and footer column spans both columns using the </a:t>
            </a:r>
            <a:r>
              <a:rPr lang="en-US" dirty="0" err="1" smtClean="0"/>
              <a:t>colspan</a:t>
            </a:r>
            <a:r>
              <a:rPr lang="en-US" dirty="0" smtClean="0"/>
              <a:t> attribute: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62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Layout using Tables&lt;/title&gt; </a:t>
            </a:r>
          </a:p>
          <a:p>
            <a:pPr>
              <a:buNone/>
            </a:pPr>
            <a:r>
              <a:rPr lang="en-US" dirty="0" smtClean="0"/>
              <a:t>&lt;/head&gt; </a:t>
            </a:r>
          </a:p>
          <a:p>
            <a:pPr>
              <a:buNone/>
            </a:pPr>
            <a:r>
              <a:rPr lang="en-US" dirty="0" smtClean="0"/>
              <a:t>&lt;body&gt; </a:t>
            </a:r>
          </a:p>
          <a:p>
            <a:pPr>
              <a:buNone/>
            </a:pPr>
            <a:r>
              <a:rPr lang="en-US" dirty="0" smtClean="0"/>
              <a:t>&lt;table width="100%" border="0"&gt; </a:t>
            </a:r>
          </a:p>
          <a:p>
            <a:pPr>
              <a:buNone/>
            </a:pPr>
            <a:r>
              <a:rPr lang="en-US" dirty="0" smtClean="0"/>
              <a:t>  &lt;</a:t>
            </a:r>
            <a:r>
              <a:rPr lang="en-US" dirty="0" err="1" smtClean="0"/>
              <a:t>tr</a:t>
            </a:r>
            <a:r>
              <a:rPr lang="en-US" dirty="0" smtClean="0"/>
              <a:t>&gt; </a:t>
            </a:r>
          </a:p>
          <a:p>
            <a:pPr>
              <a:buNone/>
            </a:pPr>
            <a:r>
              <a:rPr lang="en-US" dirty="0" smtClean="0"/>
              <a:t>    &lt;td </a:t>
            </a:r>
            <a:r>
              <a:rPr lang="en-US" dirty="0" err="1" smtClean="0"/>
              <a:t>colspan</a:t>
            </a:r>
            <a:r>
              <a:rPr lang="en-US" dirty="0" smtClean="0"/>
              <a:t>="2" </a:t>
            </a:r>
            <a:r>
              <a:rPr lang="en-US" dirty="0" err="1" smtClean="0"/>
              <a:t>bgcolor</a:t>
            </a:r>
            <a:r>
              <a:rPr lang="en-US" dirty="0" smtClean="0"/>
              <a:t>="#b5dcb3"&gt; </a:t>
            </a:r>
          </a:p>
          <a:p>
            <a:pPr>
              <a:buNone/>
            </a:pPr>
            <a:r>
              <a:rPr lang="en-US" dirty="0" smtClean="0"/>
              <a:t>      &lt;h1&gt;This is Web Page Main title&lt;/h1&gt; </a:t>
            </a:r>
          </a:p>
          <a:p>
            <a:pPr>
              <a:buNone/>
            </a:pPr>
            <a:r>
              <a:rPr lang="en-US" dirty="0" smtClean="0"/>
              <a:t>    &lt;/td&gt;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 </a:t>
            </a:r>
            <a:r>
              <a:rPr lang="en-US" dirty="0" err="1" smtClean="0"/>
              <a:t>valign</a:t>
            </a:r>
            <a:r>
              <a:rPr lang="en-US" dirty="0" smtClean="0"/>
              <a:t>="top"&gt; </a:t>
            </a:r>
          </a:p>
          <a:p>
            <a:pPr>
              <a:buNone/>
            </a:pPr>
            <a:r>
              <a:rPr lang="en-US" dirty="0" smtClean="0"/>
              <a:t>    &lt;td </a:t>
            </a:r>
            <a:r>
              <a:rPr lang="en-US" dirty="0" err="1" smtClean="0"/>
              <a:t>bgcolor</a:t>
            </a:r>
            <a:r>
              <a:rPr lang="en-US" dirty="0" smtClean="0"/>
              <a:t>="#</a:t>
            </a:r>
            <a:r>
              <a:rPr lang="en-US" dirty="0" err="1" smtClean="0"/>
              <a:t>aaa</a:t>
            </a:r>
            <a:r>
              <a:rPr lang="en-US" dirty="0" smtClean="0"/>
              <a:t>" width="50"&gt; </a:t>
            </a:r>
          </a:p>
          <a:p>
            <a:pPr>
              <a:buNone/>
            </a:pPr>
            <a:r>
              <a:rPr lang="en-US" dirty="0" smtClean="0"/>
              <a:t>      &lt;b&gt;Main Menu&lt;/b&gt;&lt;</a:t>
            </a:r>
            <a:r>
              <a:rPr lang="en-US" dirty="0" err="1" smtClean="0"/>
              <a:t>br</a:t>
            </a:r>
            <a:r>
              <a:rPr lang="en-US" dirty="0" smtClean="0"/>
              <a:t> /&gt; </a:t>
            </a:r>
          </a:p>
          <a:p>
            <a:pPr>
              <a:buNone/>
            </a:pPr>
            <a:r>
              <a:rPr lang="en-US" dirty="0" smtClean="0"/>
              <a:t>      HTML&lt;</a:t>
            </a:r>
            <a:r>
              <a:rPr lang="en-US" dirty="0" err="1" smtClean="0"/>
              <a:t>br</a:t>
            </a:r>
            <a:r>
              <a:rPr lang="en-US" dirty="0" smtClean="0"/>
              <a:t> /&gt; </a:t>
            </a:r>
          </a:p>
          <a:p>
            <a:pPr>
              <a:buNone/>
            </a:pPr>
            <a:r>
              <a:rPr lang="en-US" dirty="0" smtClean="0"/>
              <a:t>      PHP&lt;</a:t>
            </a:r>
            <a:r>
              <a:rPr lang="en-US" dirty="0" err="1" smtClean="0"/>
              <a:t>br</a:t>
            </a:r>
            <a:r>
              <a:rPr lang="en-US" dirty="0" smtClean="0"/>
              <a:t> /&gt; </a:t>
            </a:r>
          </a:p>
          <a:p>
            <a:pPr>
              <a:buNone/>
            </a:pPr>
            <a:r>
              <a:rPr lang="en-US" dirty="0" smtClean="0"/>
              <a:t>      PERL...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 &lt;/td&gt; </a:t>
            </a:r>
          </a:p>
          <a:p>
            <a:pPr>
              <a:buNone/>
            </a:pPr>
            <a:r>
              <a:rPr lang="en-US" dirty="0" smtClean="0"/>
              <a:t>    &lt;td </a:t>
            </a:r>
            <a:r>
              <a:rPr lang="en-US" dirty="0" err="1" smtClean="0"/>
              <a:t>bgcolor</a:t>
            </a:r>
            <a:r>
              <a:rPr lang="en-US" dirty="0" smtClean="0"/>
              <a:t>="#</a:t>
            </a:r>
            <a:r>
              <a:rPr lang="en-US" dirty="0" err="1" smtClean="0"/>
              <a:t>eee</a:t>
            </a:r>
            <a:r>
              <a:rPr lang="en-US" dirty="0" smtClean="0"/>
              <a:t>" width="100" height="200"&gt; </a:t>
            </a:r>
          </a:p>
          <a:p>
            <a:pPr>
              <a:buNone/>
            </a:pPr>
            <a:r>
              <a:rPr lang="en-US" dirty="0" smtClean="0"/>
              <a:t>        Technical and Managerial Tutorials </a:t>
            </a:r>
          </a:p>
          <a:p>
            <a:pPr>
              <a:buNone/>
            </a:pPr>
            <a:r>
              <a:rPr lang="en-US" dirty="0" smtClean="0"/>
              <a:t>    &lt;/td&gt;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 </a:t>
            </a:r>
            <a:r>
              <a:rPr lang="en-US" dirty="0" err="1" smtClean="0"/>
              <a:t>colspan</a:t>
            </a:r>
            <a:r>
              <a:rPr lang="en-US" dirty="0" smtClean="0"/>
              <a:t>="2" </a:t>
            </a:r>
            <a:r>
              <a:rPr lang="en-US" dirty="0" err="1" smtClean="0"/>
              <a:t>bgcolor</a:t>
            </a:r>
            <a:r>
              <a:rPr lang="en-US" dirty="0" smtClean="0"/>
              <a:t>="#b5dcb3"&gt; </a:t>
            </a:r>
          </a:p>
          <a:p>
            <a:pPr>
              <a:buNone/>
            </a:pPr>
            <a:r>
              <a:rPr lang="en-US" dirty="0" smtClean="0"/>
              <a:t>      &lt;center&gt; </a:t>
            </a:r>
          </a:p>
          <a:p>
            <a:pPr>
              <a:buNone/>
            </a:pPr>
            <a:r>
              <a:rPr lang="en-US" dirty="0" smtClean="0"/>
              <a:t>      Copyright © 2007 Tutorialspoint.com </a:t>
            </a:r>
          </a:p>
          <a:p>
            <a:pPr>
              <a:buNone/>
            </a:pPr>
            <a:r>
              <a:rPr lang="en-US" dirty="0" smtClean="0"/>
              <a:t>      &lt;/center&gt; </a:t>
            </a:r>
          </a:p>
          <a:p>
            <a:pPr>
              <a:buNone/>
            </a:pPr>
            <a:r>
              <a:rPr lang="en-US" dirty="0" smtClean="0"/>
              <a:t>    &lt;/td&gt; </a:t>
            </a:r>
          </a:p>
          <a:p>
            <a:pPr>
              <a:buNone/>
            </a:pPr>
            <a:r>
              <a:rPr lang="en-US" dirty="0" smtClean="0"/>
              <a:t>  &lt;/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1727425"/>
            <a:ext cx="8229600" cy="4271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Columns Layout - Using Tables </a:t>
            </a:r>
            <a:endParaRPr lang="en-US" dirty="0"/>
          </a:p>
        </p:txBody>
      </p:sp>
      <p:sp>
        <p:nvSpPr>
          <p:cNvPr id="3" name="Content Placeholder 2"/>
          <p:cNvSpPr>
            <a:spLocks noGrp="1"/>
          </p:cNvSpPr>
          <p:nvPr>
            <p:ph idx="1"/>
          </p:nvPr>
        </p:nvSpPr>
        <p:spPr/>
        <p:txBody>
          <a:bodyPr/>
          <a:lstStyle/>
          <a:p>
            <a:r>
              <a:rPr lang="en-US" dirty="0" smtClean="0"/>
              <a:t>You can design your webpage to put your web content in multiple pages. You can keep your content in middle column and you can use left column to use menu and right column can be used to put advertisement or some other stuff. This layout will be very similar to what we have at our website tutorialspoint.com.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28600"/>
            <a:ext cx="8229600" cy="5897563"/>
          </a:xfrm>
        </p:spPr>
        <p:txBody>
          <a:bodyPr>
            <a:normAutofit fontScale="40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&lt;title&gt;Three Column HTML Layout&lt;/title&gt; </a:t>
            </a:r>
          </a:p>
          <a:p>
            <a:pPr>
              <a:buNone/>
            </a:pPr>
            <a:r>
              <a:rPr lang="en-US" dirty="0" smtClean="0"/>
              <a:t>&lt;/head&gt; </a:t>
            </a:r>
          </a:p>
          <a:p>
            <a:pPr>
              <a:buNone/>
            </a:pPr>
            <a:r>
              <a:rPr lang="en-US" dirty="0" smtClean="0"/>
              <a:t>&lt;body&gt; </a:t>
            </a:r>
          </a:p>
          <a:p>
            <a:pPr>
              <a:buNone/>
            </a:pPr>
            <a:r>
              <a:rPr lang="en-US" dirty="0" smtClean="0"/>
              <a:t>&lt;table width="100%" border="0"&gt; </a:t>
            </a:r>
          </a:p>
          <a:p>
            <a:pPr>
              <a:buNone/>
            </a:pPr>
            <a:r>
              <a:rPr lang="en-US" dirty="0" smtClean="0"/>
              <a:t>  &lt;</a:t>
            </a:r>
            <a:r>
              <a:rPr lang="en-US" dirty="0" err="1" smtClean="0"/>
              <a:t>tr</a:t>
            </a:r>
            <a:r>
              <a:rPr lang="en-US" dirty="0" smtClean="0"/>
              <a:t> </a:t>
            </a:r>
            <a:r>
              <a:rPr lang="en-US" dirty="0" err="1" smtClean="0"/>
              <a:t>valign</a:t>
            </a:r>
            <a:r>
              <a:rPr lang="en-US" dirty="0" smtClean="0"/>
              <a:t>="top"&gt; </a:t>
            </a:r>
          </a:p>
          <a:p>
            <a:pPr>
              <a:buNone/>
            </a:pPr>
            <a:r>
              <a:rPr lang="en-US" dirty="0" smtClean="0"/>
              <a:t>    &lt;td </a:t>
            </a:r>
            <a:r>
              <a:rPr lang="en-US" dirty="0" err="1" smtClean="0"/>
              <a:t>bgcolor</a:t>
            </a:r>
            <a:r>
              <a:rPr lang="en-US" dirty="0" smtClean="0"/>
              <a:t>="#</a:t>
            </a:r>
            <a:r>
              <a:rPr lang="en-US" dirty="0" err="1" smtClean="0"/>
              <a:t>aaa</a:t>
            </a:r>
            <a:r>
              <a:rPr lang="en-US" dirty="0" smtClean="0"/>
              <a:t>" width="20%"&gt; </a:t>
            </a:r>
          </a:p>
          <a:p>
            <a:pPr>
              <a:buNone/>
            </a:pPr>
            <a:r>
              <a:rPr lang="en-US" dirty="0" smtClean="0"/>
              <a:t>      &lt;b&gt;Main Menu&lt;/b&gt;&lt;</a:t>
            </a:r>
            <a:r>
              <a:rPr lang="en-US" dirty="0" err="1" smtClean="0"/>
              <a:t>br</a:t>
            </a:r>
            <a:r>
              <a:rPr lang="en-US" dirty="0" smtClean="0"/>
              <a:t> /&gt; </a:t>
            </a:r>
          </a:p>
          <a:p>
            <a:pPr>
              <a:buNone/>
            </a:pPr>
            <a:r>
              <a:rPr lang="en-US" dirty="0" smtClean="0"/>
              <a:t>      HTML&lt;</a:t>
            </a:r>
            <a:r>
              <a:rPr lang="en-US" dirty="0" err="1" smtClean="0"/>
              <a:t>br</a:t>
            </a:r>
            <a:r>
              <a:rPr lang="en-US" dirty="0" smtClean="0"/>
              <a:t> /&gt; </a:t>
            </a:r>
          </a:p>
          <a:p>
            <a:pPr>
              <a:buNone/>
            </a:pPr>
            <a:r>
              <a:rPr lang="en-US" dirty="0" smtClean="0"/>
              <a:t>      PHP&lt;</a:t>
            </a:r>
            <a:r>
              <a:rPr lang="en-US" dirty="0" err="1" smtClean="0"/>
              <a:t>br</a:t>
            </a:r>
            <a:r>
              <a:rPr lang="en-US" dirty="0" smtClean="0"/>
              <a:t> /&gt; </a:t>
            </a:r>
          </a:p>
          <a:p>
            <a:pPr>
              <a:buNone/>
            </a:pPr>
            <a:r>
              <a:rPr lang="en-US" dirty="0" smtClean="0"/>
              <a:t>      PERL... </a:t>
            </a:r>
          </a:p>
          <a:p>
            <a:pPr>
              <a:buNone/>
            </a:pPr>
            <a:r>
              <a:rPr lang="en-US" dirty="0" smtClean="0"/>
              <a:t>    &lt;/td&gt; </a:t>
            </a:r>
          </a:p>
          <a:p>
            <a:pPr>
              <a:buNone/>
            </a:pPr>
            <a:r>
              <a:rPr lang="en-US" dirty="0" smtClean="0"/>
              <a:t>    &lt;td </a:t>
            </a:r>
            <a:r>
              <a:rPr lang="en-US" dirty="0" err="1" smtClean="0"/>
              <a:t>bgcolor</a:t>
            </a:r>
            <a:r>
              <a:rPr lang="en-US" dirty="0" smtClean="0"/>
              <a:t>="#b5dcb3" height="200" width="60%"&gt; </a:t>
            </a:r>
          </a:p>
          <a:p>
            <a:pPr>
              <a:buNone/>
            </a:pPr>
            <a:r>
              <a:rPr lang="en-US" dirty="0" smtClean="0"/>
              <a:t>        Technical and Managerial Tutorials </a:t>
            </a:r>
          </a:p>
          <a:p>
            <a:pPr>
              <a:buNone/>
            </a:pPr>
            <a:r>
              <a:rPr lang="en-US" dirty="0" smtClean="0"/>
              <a:t>    &lt;/td&gt; </a:t>
            </a:r>
          </a:p>
          <a:p>
            <a:pPr>
              <a:buNone/>
            </a:pPr>
            <a:r>
              <a:rPr lang="en-US" dirty="0" smtClean="0"/>
              <a:t>    &lt;td </a:t>
            </a:r>
            <a:r>
              <a:rPr lang="en-US" dirty="0" err="1" smtClean="0"/>
              <a:t>bgcolor</a:t>
            </a:r>
            <a:r>
              <a:rPr lang="en-US" dirty="0" smtClean="0"/>
              <a:t>="#</a:t>
            </a:r>
            <a:r>
              <a:rPr lang="en-US" dirty="0" err="1" smtClean="0"/>
              <a:t>aaa</a:t>
            </a:r>
            <a:r>
              <a:rPr lang="en-US" dirty="0" smtClean="0"/>
              <a:t>" width="20%"&gt; </a:t>
            </a:r>
          </a:p>
          <a:p>
            <a:pPr>
              <a:buNone/>
            </a:pPr>
            <a:r>
              <a:rPr lang="en-US" dirty="0" smtClean="0"/>
              <a:t>      &lt;b&gt;Right Menu&lt;/b&gt;&lt;</a:t>
            </a:r>
            <a:r>
              <a:rPr lang="en-US" dirty="0" err="1" smtClean="0"/>
              <a:t>br</a:t>
            </a:r>
            <a:r>
              <a:rPr lang="en-US" dirty="0" smtClean="0"/>
              <a:t> /&gt; </a:t>
            </a:r>
          </a:p>
          <a:p>
            <a:pPr>
              <a:buNone/>
            </a:pPr>
            <a:r>
              <a:rPr lang="en-US" dirty="0" smtClean="0"/>
              <a:t>      HTML&lt;</a:t>
            </a:r>
            <a:r>
              <a:rPr lang="en-US" dirty="0" err="1" smtClean="0"/>
              <a:t>br</a:t>
            </a:r>
            <a:r>
              <a:rPr lang="en-US" dirty="0" smtClean="0"/>
              <a:t> /&gt; </a:t>
            </a:r>
          </a:p>
          <a:p>
            <a:pPr>
              <a:buNone/>
            </a:pPr>
            <a:r>
              <a:rPr lang="en-US" dirty="0" smtClean="0"/>
              <a:t>      PHP&lt;</a:t>
            </a:r>
            <a:r>
              <a:rPr lang="en-US" dirty="0" err="1" smtClean="0"/>
              <a:t>br</a:t>
            </a:r>
            <a:r>
              <a:rPr lang="en-US" dirty="0" smtClean="0"/>
              <a:t> /&gt; </a:t>
            </a:r>
          </a:p>
          <a:p>
            <a:pPr>
              <a:buNone/>
            </a:pPr>
            <a:r>
              <a:rPr lang="en-US" dirty="0" smtClean="0"/>
              <a:t>      PERL... </a:t>
            </a:r>
          </a:p>
          <a:p>
            <a:pPr>
              <a:buNone/>
            </a:pPr>
            <a:r>
              <a:rPr lang="en-US" dirty="0" smtClean="0"/>
              <a:t>    &lt;/td&gt; </a:t>
            </a:r>
          </a:p>
          <a:p>
            <a:pPr>
              <a:buNone/>
            </a:pPr>
            <a:r>
              <a:rPr lang="en-US" dirty="0" smtClean="0"/>
              <a:t>   &lt;/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Layouts - Using DIV, SPAN </a:t>
            </a:r>
            <a:endParaRPr lang="en-US" dirty="0"/>
          </a:p>
        </p:txBody>
      </p:sp>
      <p:sp>
        <p:nvSpPr>
          <p:cNvPr id="3" name="Content Placeholder 2"/>
          <p:cNvSpPr>
            <a:spLocks noGrp="1"/>
          </p:cNvSpPr>
          <p:nvPr>
            <p:ph idx="1"/>
          </p:nvPr>
        </p:nvSpPr>
        <p:spPr/>
        <p:txBody>
          <a:bodyPr>
            <a:normAutofit lnSpcReduction="10000"/>
          </a:bodyPr>
          <a:lstStyle/>
          <a:p>
            <a:r>
              <a:rPr lang="en-US" dirty="0" smtClean="0"/>
              <a:t>The &lt;div&gt; element is a block level element used for grouping HTML elements. While the &lt;div&gt; tag is a block-level element, the HTML &lt;span&gt; element is used for grouping elements at an inline level. </a:t>
            </a:r>
          </a:p>
          <a:p>
            <a:r>
              <a:rPr lang="en-US" dirty="0" smtClean="0"/>
              <a:t>Although we can achieve pretty nice layouts with HTML tables, but tables weren't really designed as a layout tool. Tables are more suited to presenting tabular data.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Note: This example makes use of Cascading Style Sheet (CSS), so before understanding this example you need to have a better understanding on how CSS works.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Here we will try to achieve same result using &lt;div&gt; tag along with CSS, whatever you have achieved using &lt;table&gt; tag in previous example.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
            <a:ext cx="8229600" cy="5973763"/>
          </a:xfrm>
        </p:spPr>
        <p:txBody>
          <a:bodyPr>
            <a:noAutofit/>
          </a:bodyPr>
          <a:lstStyle/>
          <a:p>
            <a:pPr>
              <a:buNone/>
            </a:pPr>
            <a:r>
              <a:rPr lang="en-US" sz="1100" dirty="0" smtClean="0"/>
              <a:t>&lt;!DOCTYPE html&gt; </a:t>
            </a:r>
          </a:p>
          <a:p>
            <a:pPr>
              <a:buNone/>
            </a:pPr>
            <a:r>
              <a:rPr lang="en-US" sz="1100" dirty="0" smtClean="0"/>
              <a:t>&lt;html&gt; </a:t>
            </a:r>
          </a:p>
          <a:p>
            <a:pPr>
              <a:buNone/>
            </a:pPr>
            <a:r>
              <a:rPr lang="en-US" sz="1100" dirty="0" smtClean="0"/>
              <a:t>&lt;head&gt; </a:t>
            </a:r>
          </a:p>
          <a:p>
            <a:pPr>
              <a:buNone/>
            </a:pPr>
            <a:r>
              <a:rPr lang="en-US" sz="1100" dirty="0" smtClean="0"/>
              <a:t>&lt;title&gt;HTML Layouts using DIV, SPAN&lt;/title&gt; </a:t>
            </a:r>
          </a:p>
          <a:p>
            <a:pPr>
              <a:buNone/>
            </a:pPr>
            <a:r>
              <a:rPr lang="en-US" sz="1100" dirty="0" smtClean="0"/>
              <a:t>&lt;/head&gt; </a:t>
            </a:r>
          </a:p>
          <a:p>
            <a:pPr>
              <a:buNone/>
            </a:pPr>
            <a:r>
              <a:rPr lang="en-US" sz="1100" dirty="0" smtClean="0"/>
              <a:t>&lt;body&gt; </a:t>
            </a:r>
          </a:p>
          <a:p>
            <a:pPr>
              <a:buNone/>
            </a:pPr>
            <a:r>
              <a:rPr lang="en-US" sz="1100" dirty="0" smtClean="0"/>
              <a:t>&lt;div style="width:100%"&gt; </a:t>
            </a:r>
          </a:p>
          <a:p>
            <a:pPr>
              <a:buNone/>
            </a:pPr>
            <a:r>
              <a:rPr lang="en-US" sz="1100" dirty="0" smtClean="0"/>
              <a:t>  &lt;div style="background-color:#</a:t>
            </a:r>
            <a:r>
              <a:rPr lang="en-US" sz="1100" dirty="0" err="1" smtClean="0"/>
              <a:t>sdftre</a:t>
            </a:r>
            <a:r>
              <a:rPr lang="en-US" sz="1100" dirty="0" smtClean="0"/>
              <a:t>; width:100%; border:2px solid black;"&gt; </a:t>
            </a:r>
          </a:p>
          <a:p>
            <a:pPr>
              <a:buNone/>
            </a:pPr>
            <a:r>
              <a:rPr lang="en-US" sz="1100" dirty="0" smtClean="0"/>
              <a:t>      &lt;h2&gt;This is Web Page Main title&lt;/h2&gt; </a:t>
            </a:r>
          </a:p>
          <a:p>
            <a:pPr>
              <a:buNone/>
            </a:pPr>
            <a:r>
              <a:rPr lang="en-US" sz="1100" dirty="0" smtClean="0"/>
              <a:t>  &lt;/div&gt; </a:t>
            </a:r>
          </a:p>
          <a:p>
            <a:pPr>
              <a:buNone/>
            </a:pPr>
            <a:r>
              <a:rPr lang="en-US" sz="1100" dirty="0" smtClean="0"/>
              <a:t>  &lt;div style="background-color:#</a:t>
            </a:r>
            <a:r>
              <a:rPr lang="en-US" sz="1100" dirty="0" err="1" smtClean="0"/>
              <a:t>aaa</a:t>
            </a:r>
            <a:r>
              <a:rPr lang="en-US" sz="1100" dirty="0" smtClean="0"/>
              <a:t>; height:200px;width:100px;float:left;"&gt; </a:t>
            </a:r>
          </a:p>
          <a:p>
            <a:pPr>
              <a:buNone/>
            </a:pPr>
            <a:r>
              <a:rPr lang="en-US" sz="1100" dirty="0" smtClean="0"/>
              <a:t>      &lt;div&gt;&lt;b&gt;Main Menu&lt;/b&gt;&lt;/div&gt; </a:t>
            </a:r>
          </a:p>
          <a:p>
            <a:pPr>
              <a:buNone/>
            </a:pPr>
            <a:r>
              <a:rPr lang="en-US" sz="1100" dirty="0" smtClean="0"/>
              <a:t>      HTML&lt;</a:t>
            </a:r>
            <a:r>
              <a:rPr lang="en-US" sz="1100" dirty="0" err="1" smtClean="0"/>
              <a:t>br</a:t>
            </a:r>
            <a:r>
              <a:rPr lang="en-US" sz="1100" dirty="0" smtClean="0"/>
              <a:t> /&gt; </a:t>
            </a:r>
          </a:p>
          <a:p>
            <a:pPr>
              <a:buNone/>
            </a:pPr>
            <a:r>
              <a:rPr lang="en-US" sz="1100" dirty="0" smtClean="0"/>
              <a:t>      PHP&lt;</a:t>
            </a:r>
            <a:r>
              <a:rPr lang="en-US" sz="1100" dirty="0" err="1" smtClean="0"/>
              <a:t>br</a:t>
            </a:r>
            <a:r>
              <a:rPr lang="en-US" sz="1100" dirty="0" smtClean="0"/>
              <a:t> /&gt; </a:t>
            </a:r>
          </a:p>
          <a:p>
            <a:pPr>
              <a:buNone/>
            </a:pPr>
            <a:r>
              <a:rPr lang="en-US" sz="1100" dirty="0" smtClean="0"/>
              <a:t>      PERL... </a:t>
            </a:r>
          </a:p>
          <a:p>
            <a:pPr>
              <a:buNone/>
            </a:pPr>
            <a:r>
              <a:rPr lang="en-US" sz="1100" dirty="0" smtClean="0"/>
              <a:t> &lt;/div&gt; </a:t>
            </a:r>
          </a:p>
          <a:p>
            <a:pPr>
              <a:buNone/>
            </a:pPr>
            <a:r>
              <a:rPr lang="en-US" sz="1100" dirty="0" smtClean="0"/>
              <a:t>  &lt;div style="background-color:#</a:t>
            </a:r>
            <a:r>
              <a:rPr lang="en-US" sz="1100" dirty="0" err="1" smtClean="0"/>
              <a:t>eee</a:t>
            </a:r>
            <a:r>
              <a:rPr lang="en-US" sz="1100" dirty="0" smtClean="0"/>
              <a:t>; height:200px;width:350px;float:left;"&gt; </a:t>
            </a:r>
          </a:p>
          <a:p>
            <a:pPr>
              <a:buNone/>
            </a:pPr>
            <a:r>
              <a:rPr lang="en-US" sz="1100" dirty="0" smtClean="0"/>
              <a:t>    &lt;p&gt;Technical and Managerial Tutorials&lt;/p&gt; </a:t>
            </a:r>
          </a:p>
          <a:p>
            <a:pPr>
              <a:buNone/>
            </a:pPr>
            <a:r>
              <a:rPr lang="en-US" sz="1100" dirty="0" smtClean="0"/>
              <a:t>  &lt;/div&gt; </a:t>
            </a:r>
          </a:p>
          <a:p>
            <a:pPr>
              <a:buNone/>
            </a:pPr>
            <a:r>
              <a:rPr lang="en-US" sz="1100" dirty="0" smtClean="0"/>
              <a:t>  &lt;div style="background-color:#</a:t>
            </a:r>
            <a:r>
              <a:rPr lang="en-US" sz="1100" dirty="0" err="1" smtClean="0"/>
              <a:t>aaa</a:t>
            </a:r>
            <a:r>
              <a:rPr lang="en-US" sz="1100" dirty="0" smtClean="0"/>
              <a:t>; height:200px;width:100px;float:right;"&gt; </a:t>
            </a:r>
          </a:p>
          <a:p>
            <a:pPr>
              <a:buNone/>
            </a:pPr>
            <a:r>
              <a:rPr lang="en-US" sz="1100" dirty="0" smtClean="0"/>
              <a:t>      &lt;div&gt;&lt;b&gt;Right Menu&lt;/b&gt;&lt;/div&gt; </a:t>
            </a:r>
          </a:p>
          <a:p>
            <a:pPr>
              <a:buNone/>
            </a:pPr>
            <a:r>
              <a:rPr lang="en-US" sz="1100" dirty="0" smtClean="0"/>
              <a:t>      HTML&lt;</a:t>
            </a:r>
            <a:r>
              <a:rPr lang="en-US" sz="1100" dirty="0" err="1" smtClean="0"/>
              <a:t>br</a:t>
            </a:r>
            <a:r>
              <a:rPr lang="en-US" sz="1100" dirty="0" smtClean="0"/>
              <a:t> /&gt; </a:t>
            </a:r>
          </a:p>
          <a:p>
            <a:pPr>
              <a:buNone/>
            </a:pPr>
            <a:r>
              <a:rPr lang="en-US" sz="1100" dirty="0" smtClean="0"/>
              <a:t>      PHP&lt;</a:t>
            </a:r>
            <a:r>
              <a:rPr lang="en-US" sz="1100" dirty="0" err="1" smtClean="0"/>
              <a:t>br</a:t>
            </a:r>
            <a:r>
              <a:rPr lang="en-US" sz="1100" dirty="0" smtClean="0"/>
              <a:t> /&gt; </a:t>
            </a:r>
          </a:p>
          <a:p>
            <a:pPr>
              <a:buNone/>
            </a:pPr>
            <a:r>
              <a:rPr lang="en-US" sz="1100" dirty="0" smtClean="0"/>
              <a:t>      PERL... </a:t>
            </a:r>
          </a:p>
          <a:p>
            <a:pPr>
              <a:buNone/>
            </a:pPr>
            <a:r>
              <a:rPr lang="en-US" sz="1100" dirty="0" smtClean="0"/>
              <a:t>  &lt;/div&gt; </a:t>
            </a:r>
          </a:p>
          <a:p>
            <a:pPr>
              <a:buNone/>
            </a:pPr>
            <a:r>
              <a:rPr lang="en-US" sz="1100" dirty="0" smtClean="0"/>
              <a:t>  &lt;div style="background-color:#b5dcb3;clear:both"&gt; </a:t>
            </a:r>
          </a:p>
          <a:p>
            <a:pPr>
              <a:buNone/>
            </a:pPr>
            <a:r>
              <a:rPr lang="en-US" sz="1100" dirty="0" smtClean="0"/>
              <a:t>  &lt;center&gt; </a:t>
            </a:r>
          </a:p>
          <a:p>
            <a:pPr>
              <a:buNone/>
            </a:pPr>
            <a:r>
              <a:rPr lang="en-US" sz="1100" dirty="0" smtClean="0"/>
              <a:t>      Copyright © 2007 Tutorialspoint.com </a:t>
            </a:r>
          </a:p>
          <a:p>
            <a:pPr>
              <a:buNone/>
            </a:pPr>
            <a:r>
              <a:rPr lang="en-US" sz="1100" dirty="0" smtClean="0"/>
              <a:t>  &lt;/center&gt; </a:t>
            </a:r>
          </a:p>
          <a:p>
            <a:pPr>
              <a:buNone/>
            </a:pPr>
            <a:r>
              <a:rPr lang="en-US" sz="1100" dirty="0" smtClean="0"/>
              <a:t>  &lt;/div&gt; </a:t>
            </a:r>
          </a:p>
          <a:p>
            <a:pPr>
              <a:buNone/>
            </a:pPr>
            <a:r>
              <a:rPr lang="en-US" sz="1100" dirty="0" smtClean="0"/>
              <a:t>&lt;/div&gt; </a:t>
            </a:r>
          </a:p>
          <a:p>
            <a:pPr>
              <a:buNone/>
            </a:pPr>
            <a:r>
              <a:rPr lang="en-US" sz="1100" dirty="0" smtClean="0"/>
              <a:t>&lt;/body&gt; </a:t>
            </a:r>
          </a:p>
          <a:p>
            <a:pPr>
              <a:buNone/>
            </a:pPr>
            <a:r>
              <a:rPr lang="en-US" sz="1100" dirty="0" smtClean="0"/>
              <a:t>&lt;/html&gt; </a:t>
            </a:r>
            <a:endParaRPr lang="en-US"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381000"/>
          <a:ext cx="8229600" cy="6172200"/>
        </p:xfrm>
        <a:graphic>
          <a:graphicData uri="http://schemas.openxmlformats.org/drawingml/2006/table">
            <a:tbl>
              <a:tblPr firstRow="1" bandRow="1">
                <a:tableStyleId>{5C22544A-7EE6-4342-B048-85BDC9FD1C3A}</a:tableStyleId>
              </a:tblPr>
              <a:tblGrid>
                <a:gridCol w="4114800"/>
                <a:gridCol w="4114800"/>
              </a:tblGrid>
              <a:tr h="771525">
                <a:tc>
                  <a:txBody>
                    <a:bodyPr/>
                    <a:lstStyle/>
                    <a:p>
                      <a:pPr fontAlgn="t"/>
                      <a:r>
                        <a:rPr lang="en-US"/>
                        <a:t>HTML is Hypertext Markup Language.</a:t>
                      </a:r>
                    </a:p>
                  </a:txBody>
                  <a:tcPr marL="76200" marR="76200" marT="76200" marB="76200"/>
                </a:tc>
                <a:tc>
                  <a:txBody>
                    <a:bodyPr/>
                    <a:lstStyle/>
                    <a:p>
                      <a:pPr fontAlgn="t"/>
                      <a:r>
                        <a:rPr lang="en-US"/>
                        <a:t>DHTML is Dynamic Hypertext Markup Language.</a:t>
                      </a:r>
                    </a:p>
                  </a:txBody>
                  <a:tcPr marL="76200" marR="76200" marT="76200" marB="76200"/>
                </a:tc>
              </a:tr>
              <a:tr h="771525">
                <a:tc>
                  <a:txBody>
                    <a:bodyPr/>
                    <a:lstStyle/>
                    <a:p>
                      <a:pPr fontAlgn="t"/>
                      <a:r>
                        <a:rPr lang="en-US"/>
                        <a:t>HTML stands for only static pages.</a:t>
                      </a:r>
                    </a:p>
                  </a:txBody>
                  <a:tcPr marL="76200" marR="76200" marT="76200" marB="76200"/>
                </a:tc>
                <a:tc>
                  <a:txBody>
                    <a:bodyPr/>
                    <a:lstStyle/>
                    <a:p>
                      <a:pPr fontAlgn="t"/>
                      <a:r>
                        <a:rPr lang="en-US"/>
                        <a:t>DHTML is Dynamic HTML means HTML+JavaScript.</a:t>
                      </a:r>
                    </a:p>
                  </a:txBody>
                  <a:tcPr marL="76200" marR="76200" marT="76200" marB="76200"/>
                </a:tc>
              </a:tr>
              <a:tr h="771525">
                <a:tc>
                  <a:txBody>
                    <a:bodyPr/>
                    <a:lstStyle/>
                    <a:p>
                      <a:pPr fontAlgn="t"/>
                      <a:r>
                        <a:rPr lang="en-US"/>
                        <a:t>It is referred as a static HTML and static in nature.</a:t>
                      </a:r>
                    </a:p>
                  </a:txBody>
                  <a:tcPr marL="76200" marR="76200" marT="76200" marB="76200"/>
                </a:tc>
                <a:tc>
                  <a:txBody>
                    <a:bodyPr/>
                    <a:lstStyle/>
                    <a:p>
                      <a:pPr fontAlgn="t"/>
                      <a:r>
                        <a:rPr lang="en-US"/>
                        <a:t>It is referred as a dynamic HTML and dynamic in nature.</a:t>
                      </a:r>
                    </a:p>
                  </a:txBody>
                  <a:tcPr marL="76200" marR="76200" marT="76200" marB="76200"/>
                </a:tc>
              </a:tr>
              <a:tr h="771525">
                <a:tc>
                  <a:txBody>
                    <a:bodyPr/>
                    <a:lstStyle/>
                    <a:p>
                      <a:pPr fontAlgn="t"/>
                      <a:r>
                        <a:rPr lang="en-US"/>
                        <a:t>A plain page without any styles and Scripts called as HTML.</a:t>
                      </a:r>
                    </a:p>
                  </a:txBody>
                  <a:tcPr marL="76200" marR="76200" marT="76200" marB="76200"/>
                </a:tc>
                <a:tc>
                  <a:txBody>
                    <a:bodyPr/>
                    <a:lstStyle/>
                    <a:p>
                      <a:pPr fontAlgn="t"/>
                      <a:r>
                        <a:rPr lang="en-US"/>
                        <a:t>A page with HTML, CSS, DOM and Scripts called as DHTML.</a:t>
                      </a:r>
                    </a:p>
                  </a:txBody>
                  <a:tcPr marL="76200" marR="76200" marT="76200" marB="76200"/>
                </a:tc>
              </a:tr>
              <a:tr h="771525">
                <a:tc>
                  <a:txBody>
                    <a:bodyPr/>
                    <a:lstStyle/>
                    <a:p>
                      <a:pPr fontAlgn="t"/>
                      <a:r>
                        <a:rPr lang="en-US"/>
                        <a:t>HTML sites will be slow upon client-side technologies.</a:t>
                      </a:r>
                    </a:p>
                  </a:txBody>
                  <a:tcPr marL="76200" marR="76200" marT="76200" marB="76200"/>
                </a:tc>
                <a:tc>
                  <a:txBody>
                    <a:bodyPr/>
                    <a:lstStyle/>
                    <a:p>
                      <a:pPr fontAlgn="t"/>
                      <a:r>
                        <a:rPr lang="en-US"/>
                        <a:t>DHTML sites will be fast enough upon client-side technologies.</a:t>
                      </a:r>
                    </a:p>
                  </a:txBody>
                  <a:tcPr marL="76200" marR="76200" marT="76200" marB="76200"/>
                </a:tc>
              </a:tr>
              <a:tr h="771525">
                <a:tc>
                  <a:txBody>
                    <a:bodyPr/>
                    <a:lstStyle/>
                    <a:p>
                      <a:pPr fontAlgn="t"/>
                      <a:endParaRPr lang="en-US" dirty="0"/>
                    </a:p>
                  </a:txBody>
                  <a:tcPr marL="76200" marR="76200" marT="76200" marB="76200"/>
                </a:tc>
                <a:tc>
                  <a:txBody>
                    <a:bodyPr/>
                    <a:lstStyle/>
                    <a:p>
                      <a:pPr fontAlgn="t"/>
                      <a:endParaRPr lang="en-US"/>
                    </a:p>
                  </a:txBody>
                  <a:tcPr marL="76200" marR="76200" marT="76200" marB="76200"/>
                </a:tc>
              </a:tr>
              <a:tr h="771525">
                <a:tc>
                  <a:txBody>
                    <a:bodyPr/>
                    <a:lstStyle/>
                    <a:p>
                      <a:pPr fontAlgn="t"/>
                      <a:endParaRPr lang="en-US" dirty="0"/>
                    </a:p>
                  </a:txBody>
                  <a:tcPr marL="76200" marR="76200" marT="76200" marB="76200"/>
                </a:tc>
                <a:tc>
                  <a:txBody>
                    <a:bodyPr/>
                    <a:lstStyle/>
                    <a:p>
                      <a:pPr fontAlgn="t"/>
                      <a:endParaRPr lang="en-US"/>
                    </a:p>
                  </a:txBody>
                  <a:tcPr marL="76200" marR="76200" marT="76200" marB="76200"/>
                </a:tc>
              </a:tr>
              <a:tr h="771525">
                <a:tc>
                  <a:txBody>
                    <a:bodyPr/>
                    <a:lstStyle/>
                    <a:p>
                      <a:pPr fontAlgn="t"/>
                      <a:endParaRPr lang="en-US" dirty="0"/>
                    </a:p>
                  </a:txBody>
                  <a:tcPr marL="76200" marR="76200" marT="76200" marB="76200"/>
                </a:tc>
                <a:tc>
                  <a:txBody>
                    <a:bodyPr/>
                    <a:lstStyle/>
                    <a:p>
                      <a:pPr fontAlgn="t"/>
                      <a:endParaRPr lang="en-US"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HTML_Background</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By default, your webpage background is white in color. You may not like it, but no worries. HTML provides you following two good ways to decorate your webpage background. </a:t>
            </a:r>
          </a:p>
          <a:p>
            <a:r>
              <a:rPr lang="en-US" dirty="0" smtClean="0"/>
              <a:t> Html Background with Colors </a:t>
            </a:r>
          </a:p>
          <a:p>
            <a:r>
              <a:rPr lang="en-US" dirty="0" smtClean="0"/>
              <a:t> Html Background with Images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Background with Colors </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bgcolor</a:t>
            </a:r>
            <a:r>
              <a:rPr lang="en-US" dirty="0" smtClean="0"/>
              <a:t> attribute is used to control the background of an HTML element, specifically page body and table backgrounds. Following is the syntax to use </a:t>
            </a:r>
            <a:r>
              <a:rPr lang="en-US" dirty="0" err="1" smtClean="0"/>
              <a:t>bgcolor</a:t>
            </a:r>
            <a:r>
              <a:rPr lang="en-US" dirty="0" smtClean="0"/>
              <a:t> attribute with any HTML tag. </a:t>
            </a:r>
          </a:p>
          <a:p>
            <a:r>
              <a:rPr lang="en-US" dirty="0" smtClean="0"/>
              <a:t>&lt;</a:t>
            </a:r>
            <a:r>
              <a:rPr lang="en-US" dirty="0" err="1" smtClean="0"/>
              <a:t>tagname</a:t>
            </a:r>
            <a:r>
              <a:rPr lang="en-US" dirty="0" smtClean="0"/>
              <a:t> </a:t>
            </a:r>
            <a:r>
              <a:rPr lang="en-US" dirty="0" err="1" smtClean="0"/>
              <a:t>bgcolor</a:t>
            </a:r>
            <a:r>
              <a:rPr lang="en-US" dirty="0" smtClean="0"/>
              <a:t>="</a:t>
            </a:r>
            <a:r>
              <a:rPr lang="en-US" dirty="0" err="1" smtClean="0"/>
              <a:t>color_value</a:t>
            </a:r>
            <a:r>
              <a:rPr lang="en-US" dirty="0" smtClean="0"/>
              <a:t>"...&gt;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&lt;!-- Format 1 - Use color name --&gt; </a:t>
            </a:r>
          </a:p>
          <a:p>
            <a:pPr>
              <a:buNone/>
            </a:pPr>
            <a:r>
              <a:rPr lang="en-US" dirty="0" smtClean="0"/>
              <a:t>&lt;table </a:t>
            </a:r>
            <a:r>
              <a:rPr lang="en-US" dirty="0" err="1" smtClean="0"/>
              <a:t>bgcolor</a:t>
            </a:r>
            <a:r>
              <a:rPr lang="en-US" dirty="0" smtClean="0"/>
              <a:t>="lime" &gt; </a:t>
            </a:r>
          </a:p>
          <a:p>
            <a:pPr>
              <a:buNone/>
            </a:pPr>
            <a:r>
              <a:rPr lang="en-US" dirty="0" smtClean="0"/>
              <a:t>  </a:t>
            </a:r>
          </a:p>
          <a:p>
            <a:pPr>
              <a:buNone/>
            </a:pPr>
            <a:r>
              <a:rPr lang="en-US" dirty="0" smtClean="0"/>
              <a:t>&lt;!-- Format 2 - Use hex value --&gt; </a:t>
            </a:r>
          </a:p>
          <a:p>
            <a:pPr>
              <a:buNone/>
            </a:pPr>
            <a:r>
              <a:rPr lang="en-US" dirty="0" smtClean="0"/>
              <a:t>&lt;table </a:t>
            </a:r>
            <a:r>
              <a:rPr lang="en-US" dirty="0" err="1" smtClean="0"/>
              <a:t>bgcolor</a:t>
            </a:r>
            <a:r>
              <a:rPr lang="en-US" dirty="0" smtClean="0"/>
              <a:t>="#f1f1f1" &gt; </a:t>
            </a:r>
          </a:p>
          <a:p>
            <a:pPr>
              <a:buNone/>
            </a:pPr>
            <a:r>
              <a:rPr lang="en-US" dirty="0" smtClean="0"/>
              <a:t>  </a:t>
            </a:r>
          </a:p>
          <a:p>
            <a:pPr>
              <a:buNone/>
            </a:pPr>
            <a:r>
              <a:rPr lang="en-US" dirty="0" smtClean="0"/>
              <a:t>&lt;!-- Format 3 - Use color value in RGB terms --&gt; </a:t>
            </a:r>
          </a:p>
          <a:p>
            <a:pPr>
              <a:buNone/>
            </a:pPr>
            <a:r>
              <a:rPr lang="en-US" dirty="0" smtClean="0"/>
              <a:t>&lt;table </a:t>
            </a:r>
            <a:r>
              <a:rPr lang="en-US" dirty="0" err="1" smtClean="0"/>
              <a:t>bgcolor</a:t>
            </a:r>
            <a:r>
              <a:rPr lang="en-US" dirty="0" smtClean="0"/>
              <a:t>="</a:t>
            </a:r>
            <a:r>
              <a:rPr lang="en-US" dirty="0" err="1" smtClean="0"/>
              <a:t>rgb</a:t>
            </a:r>
            <a:r>
              <a:rPr lang="en-US" dirty="0" smtClean="0"/>
              <a:t>(0,0,120)" &gt;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Background Colors&lt;/title&gt; </a:t>
            </a:r>
          </a:p>
          <a:p>
            <a:pPr>
              <a:buNone/>
            </a:pPr>
            <a:r>
              <a:rPr lang="en-US" dirty="0" smtClean="0"/>
              <a:t>&lt;/head&gt; </a:t>
            </a:r>
          </a:p>
          <a:p>
            <a:pPr>
              <a:buNone/>
            </a:pPr>
            <a:r>
              <a:rPr lang="en-US" dirty="0" smtClean="0"/>
              <a:t>&lt;body&gt;  </a:t>
            </a:r>
          </a:p>
          <a:p>
            <a:pPr>
              <a:buNone/>
            </a:pPr>
            <a:r>
              <a:rPr lang="en-US" dirty="0" smtClean="0"/>
              <a:t>&lt;!-- Format 1 - Use color name --&gt; </a:t>
            </a:r>
          </a:p>
          <a:p>
            <a:pPr>
              <a:buNone/>
            </a:pPr>
            <a:r>
              <a:rPr lang="en-US" dirty="0" smtClean="0"/>
              <a:t>&lt;table </a:t>
            </a:r>
            <a:r>
              <a:rPr lang="en-US" dirty="0" err="1" smtClean="0"/>
              <a:t>bgcolor</a:t>
            </a:r>
            <a:r>
              <a:rPr lang="en-US" dirty="0" smtClean="0"/>
              <a:t>="yellow" width="100%"&gt; </a:t>
            </a:r>
          </a:p>
          <a:p>
            <a:pPr>
              <a:buNone/>
            </a:pPr>
            <a:r>
              <a:rPr lang="en-US" dirty="0" smtClean="0"/>
              <a:t>&lt;</a:t>
            </a:r>
            <a:r>
              <a:rPr lang="en-US" dirty="0" err="1" smtClean="0"/>
              <a:t>tr</a:t>
            </a:r>
            <a:r>
              <a:rPr lang="en-US" dirty="0" smtClean="0"/>
              <a:t>&gt;</a:t>
            </a:r>
          </a:p>
          <a:p>
            <a:pPr>
              <a:buNone/>
            </a:pPr>
            <a:r>
              <a:rPr lang="en-US" dirty="0" smtClean="0"/>
              <a:t>&lt;td&gt; </a:t>
            </a:r>
          </a:p>
          <a:p>
            <a:pPr>
              <a:buNone/>
            </a:pPr>
            <a:r>
              <a:rPr lang="en-US" dirty="0" smtClean="0"/>
              <a:t>This background is yellow </a:t>
            </a:r>
          </a:p>
          <a:p>
            <a:pPr>
              <a:buNone/>
            </a:pPr>
            <a:r>
              <a:rPr lang="en-US" dirty="0" smtClean="0"/>
              <a:t>&lt;/td&gt;&lt;/</a:t>
            </a:r>
            <a:r>
              <a:rPr lang="en-US" dirty="0" err="1" smtClean="0"/>
              <a:t>tr</a:t>
            </a:r>
            <a:r>
              <a:rPr lang="en-US" dirty="0" smtClean="0"/>
              <a:t>&gt; </a:t>
            </a:r>
          </a:p>
          <a:p>
            <a:pPr>
              <a:buNone/>
            </a:pPr>
            <a:r>
              <a:rPr lang="en-US" dirty="0" smtClean="0"/>
              <a:t>&lt;/table&gt; </a:t>
            </a:r>
          </a:p>
          <a:p>
            <a:r>
              <a:rPr lang="en-US" dirty="0" smtClean="0"/>
              <a:t>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&lt;table </a:t>
            </a:r>
            <a:r>
              <a:rPr lang="en-US" dirty="0" err="1" smtClean="0"/>
              <a:t>bgcolor</a:t>
            </a:r>
            <a:r>
              <a:rPr lang="en-US" dirty="0" smtClean="0"/>
              <a:t>="#6666FF" width="100%"&gt; </a:t>
            </a:r>
          </a:p>
          <a:p>
            <a:pPr>
              <a:buNone/>
            </a:pPr>
            <a:r>
              <a:rPr lang="en-US" dirty="0" smtClean="0"/>
              <a:t>&lt;</a:t>
            </a:r>
            <a:r>
              <a:rPr lang="en-US" dirty="0" err="1" smtClean="0"/>
              <a:t>tr</a:t>
            </a:r>
            <a:r>
              <a:rPr lang="en-US" dirty="0" smtClean="0"/>
              <a:t>&gt;&lt;td&gt; </a:t>
            </a:r>
          </a:p>
          <a:p>
            <a:pPr>
              <a:buNone/>
            </a:pPr>
            <a:r>
              <a:rPr lang="en-US" dirty="0" smtClean="0"/>
              <a:t>This background is sky blue </a:t>
            </a:r>
          </a:p>
          <a:p>
            <a:pPr>
              <a:buNone/>
            </a:pPr>
            <a:r>
              <a:rPr lang="en-US" dirty="0" smtClean="0"/>
              <a:t>&lt;/td&gt;&lt;/</a:t>
            </a:r>
            <a:r>
              <a:rPr lang="en-US" dirty="0" err="1" smtClean="0"/>
              <a:t>tr</a:t>
            </a:r>
            <a:r>
              <a:rPr lang="en-US" dirty="0" smtClean="0"/>
              <a:t>&gt; </a:t>
            </a:r>
          </a:p>
          <a:p>
            <a:pPr>
              <a:buNone/>
            </a:pPr>
            <a:r>
              <a:rPr lang="en-US" dirty="0" smtClean="0"/>
              <a:t>&lt;/table&gt;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smtClean="0"/>
              <a:t>&lt;table </a:t>
            </a:r>
            <a:r>
              <a:rPr lang="en-US" dirty="0" err="1" smtClean="0"/>
              <a:t>bgcolor</a:t>
            </a:r>
            <a:r>
              <a:rPr lang="en-US" dirty="0" smtClean="0"/>
              <a:t>="</a:t>
            </a:r>
            <a:r>
              <a:rPr lang="en-US" dirty="0" err="1" smtClean="0"/>
              <a:t>rgb</a:t>
            </a:r>
            <a:r>
              <a:rPr lang="en-US" dirty="0" smtClean="0"/>
              <a:t>(255,0,255)"  width="100%"&gt; </a:t>
            </a:r>
          </a:p>
          <a:p>
            <a:pPr>
              <a:buNone/>
            </a:pPr>
            <a:r>
              <a:rPr lang="en-US" dirty="0" smtClean="0"/>
              <a:t>&lt;</a:t>
            </a:r>
            <a:r>
              <a:rPr lang="en-US" dirty="0" err="1" smtClean="0"/>
              <a:t>tr</a:t>
            </a:r>
            <a:r>
              <a:rPr lang="en-US" dirty="0" smtClean="0"/>
              <a:t>&gt;&lt;td&gt; </a:t>
            </a:r>
          </a:p>
          <a:p>
            <a:pPr>
              <a:buNone/>
            </a:pPr>
            <a:r>
              <a:rPr lang="en-US" dirty="0" smtClean="0"/>
              <a:t>This background is green </a:t>
            </a:r>
          </a:p>
          <a:p>
            <a:pPr>
              <a:buNone/>
            </a:pPr>
            <a:r>
              <a:rPr lang="en-US" dirty="0" smtClean="0"/>
              <a:t>&lt;/td&gt;&lt;/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Background with Images </a:t>
            </a:r>
            <a:endParaRPr lang="en-US" dirty="0"/>
          </a:p>
        </p:txBody>
      </p:sp>
      <p:sp>
        <p:nvSpPr>
          <p:cNvPr id="3" name="Content Placeholder 2"/>
          <p:cNvSpPr>
            <a:spLocks noGrp="1"/>
          </p:cNvSpPr>
          <p:nvPr>
            <p:ph idx="1"/>
          </p:nvPr>
        </p:nvSpPr>
        <p:spPr/>
        <p:txBody>
          <a:bodyPr/>
          <a:lstStyle/>
          <a:p>
            <a:r>
              <a:rPr lang="en-US" dirty="0" smtClean="0"/>
              <a:t>The background attribute can also be used to control the background of an HTML element, specifically page body and table backgrounds. You can specify an image to set background of your HTML page or table. Following is the syntax to use background attribute with any HTML tag.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a:t>
            </a:r>
            <a:r>
              <a:rPr lang="en-US" dirty="0" err="1" smtClean="0"/>
              <a:t>tagname</a:t>
            </a:r>
            <a:r>
              <a:rPr lang="en-US" dirty="0" smtClean="0"/>
              <a:t> background="Image URL"...&gt;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Background Images&lt;/title&gt; </a:t>
            </a:r>
          </a:p>
          <a:p>
            <a:pPr>
              <a:buNone/>
            </a:pPr>
            <a:r>
              <a:rPr lang="en-US" dirty="0" smtClean="0"/>
              <a:t>&lt;/head&gt; </a:t>
            </a:r>
          </a:p>
          <a:p>
            <a:pPr>
              <a:buNone/>
            </a:pPr>
            <a:r>
              <a:rPr lang="en-US" dirty="0" smtClean="0"/>
              <a:t>&lt;body&gt;  </a:t>
            </a:r>
          </a:p>
          <a:p>
            <a:pPr>
              <a:buNone/>
            </a:pPr>
            <a:r>
              <a:rPr lang="en-US" dirty="0" smtClean="0"/>
              <a:t>&lt;!-- Set table background --&gt; </a:t>
            </a:r>
          </a:p>
          <a:p>
            <a:pPr>
              <a:buNone/>
            </a:pPr>
            <a:r>
              <a:rPr lang="en-US" dirty="0" smtClean="0"/>
              <a:t>&lt;table background="/images/html.gif" width="100%" height="100"&gt; </a:t>
            </a:r>
          </a:p>
          <a:p>
            <a:pPr>
              <a:buNone/>
            </a:pPr>
            <a:r>
              <a:rPr lang="en-US" dirty="0" smtClean="0"/>
              <a:t>&lt;</a:t>
            </a:r>
            <a:r>
              <a:rPr lang="en-US" dirty="0" err="1" smtClean="0"/>
              <a:t>tr</a:t>
            </a:r>
            <a:r>
              <a:rPr lang="en-US" dirty="0" smtClean="0"/>
              <a:t>&gt;&lt;td&gt; </a:t>
            </a:r>
          </a:p>
          <a:p>
            <a:pPr>
              <a:buNone/>
            </a:pPr>
            <a:r>
              <a:rPr lang="en-US" dirty="0" smtClean="0"/>
              <a:t>This background is filled up with HTML image. </a:t>
            </a:r>
          </a:p>
          <a:p>
            <a:pPr>
              <a:buNone/>
            </a:pPr>
            <a:r>
              <a:rPr lang="en-US" dirty="0" smtClean="0"/>
              <a:t>&lt;/td&gt;&lt;/</a:t>
            </a:r>
            <a:r>
              <a:rPr lang="en-US" dirty="0" err="1" smtClean="0"/>
              <a:t>tr</a:t>
            </a:r>
            <a:r>
              <a:rPr lang="en-US" dirty="0" smtClean="0"/>
              <a:t>&gt; </a:t>
            </a:r>
          </a:p>
          <a:p>
            <a:pPr>
              <a:buNone/>
            </a:pPr>
            <a:r>
              <a:rPr lang="en-US" dirty="0" smtClean="0"/>
              <a:t>&lt;/table&gt; </a:t>
            </a:r>
          </a:p>
          <a:p>
            <a:pPr>
              <a:buNone/>
            </a:pPr>
            <a:r>
              <a:rPr lang="en-US" dirty="0" smtClean="0"/>
              <a: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Colors and Text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Colors are very important to give a good look and feel to your website. You can specify colors on page level using &lt;body&gt; tag or you can set colors for individual tags using </a:t>
            </a:r>
            <a:r>
              <a:rPr lang="en-US" dirty="0" err="1" smtClean="0"/>
              <a:t>bgcolor</a:t>
            </a:r>
            <a:r>
              <a:rPr lang="en-US" dirty="0" smtClean="0"/>
              <a:t> attribute. </a:t>
            </a:r>
          </a:p>
          <a:p>
            <a:pPr>
              <a:buNone/>
            </a:pPr>
            <a:r>
              <a:rPr lang="en-US" dirty="0" smtClean="0"/>
              <a:t>The &lt;body&gt; tag has following attributes which can be used to set different colors: </a:t>
            </a:r>
          </a:p>
          <a:p>
            <a:pPr>
              <a:buNone/>
            </a:pPr>
            <a:r>
              <a:rPr lang="en-US" dirty="0" smtClean="0"/>
              <a:t> </a:t>
            </a:r>
            <a:r>
              <a:rPr lang="en-US" dirty="0" err="1" smtClean="0"/>
              <a:t>bgcolor</a:t>
            </a:r>
            <a:r>
              <a:rPr lang="en-US" dirty="0" smtClean="0"/>
              <a:t> - sets a color for the background of the page.  </a:t>
            </a:r>
          </a:p>
          <a:p>
            <a:pPr>
              <a:buNone/>
            </a:pPr>
            <a:r>
              <a:rPr lang="en-US" dirty="0" smtClean="0"/>
              <a:t> text - sets a color for the body text.  </a:t>
            </a:r>
          </a:p>
          <a:p>
            <a:pPr>
              <a:buNone/>
            </a:pPr>
            <a:r>
              <a:rPr lang="en-US" dirty="0" smtClean="0"/>
              <a:t> </a:t>
            </a:r>
            <a:r>
              <a:rPr lang="en-US" dirty="0" err="1" smtClean="0"/>
              <a:t>alink</a:t>
            </a:r>
            <a:r>
              <a:rPr lang="en-US" dirty="0" smtClean="0"/>
              <a:t> - sets a color for active links or selected links.  </a:t>
            </a:r>
          </a:p>
          <a:p>
            <a:pPr>
              <a:buNone/>
            </a:pPr>
            <a:r>
              <a:rPr lang="en-US" dirty="0" smtClean="0"/>
              <a:t> link - sets a color for linked text.  </a:t>
            </a:r>
          </a:p>
          <a:p>
            <a:pPr>
              <a:buNone/>
            </a:pPr>
            <a:r>
              <a:rPr lang="en-US" dirty="0" smtClean="0"/>
              <a:t> </a:t>
            </a:r>
            <a:r>
              <a:rPr lang="en-US" dirty="0" err="1" smtClean="0"/>
              <a:t>vlink</a:t>
            </a:r>
            <a:r>
              <a:rPr lang="en-US" dirty="0" smtClean="0"/>
              <a:t> - sets a color for visited links - that is, for linked text that you have already clicked on.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HTML Documents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&lt;</a:t>
            </a:r>
            <a:r>
              <a:rPr lang="en-US" dirty="0"/>
              <a:t>h1&gt;My First Heading&lt;/h1&gt;</a:t>
            </a:r>
            <a:r>
              <a:rPr lang="en-US" dirty="0" smtClean="0"/>
              <a:t/>
            </a:r>
            <a:br>
              <a:rPr lang="en-US" dirty="0" smtClean="0"/>
            </a:br>
            <a:r>
              <a:rPr lang="en-US" dirty="0"/>
              <a:t>&lt;p&gt;My first paragraph.&lt;/p&gt;</a:t>
            </a:r>
            <a:r>
              <a:rPr lang="en-US" dirty="0" smtClean="0"/>
              <a:t/>
            </a:r>
            <a:br>
              <a:rPr lang="en-US" dirty="0" smtClean="0"/>
            </a:br>
            <a:r>
              <a:rPr lang="en-US" dirty="0" smtClean="0"/>
              <a:t>&lt;/</a:t>
            </a:r>
            <a:r>
              <a:rPr lang="en-US" dirty="0"/>
              <a:t>body&gt;</a:t>
            </a:r>
            <a:r>
              <a:rPr lang="en-US" dirty="0" smtClean="0"/>
              <a:t/>
            </a:r>
            <a:br>
              <a:rPr lang="en-US" dirty="0" smtClean="0"/>
            </a:br>
            <a:r>
              <a:rPr lang="en-US" dirty="0"/>
              <a:t>&lt;/html&gt;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 Coding Methods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There are following three different methods to set colors in your web page: </a:t>
            </a:r>
          </a:p>
          <a:p>
            <a:pPr>
              <a:buNone/>
            </a:pPr>
            <a:r>
              <a:rPr lang="en-US" dirty="0" smtClean="0"/>
              <a:t> Color names - You can specify color names directly like green, blue or red.  </a:t>
            </a:r>
          </a:p>
          <a:p>
            <a:pPr>
              <a:buNone/>
            </a:pPr>
            <a:r>
              <a:rPr lang="en-US" dirty="0" smtClean="0"/>
              <a:t> Hex codes - A six-digit code representing the amount of red, green, and blue that makes up the color.  </a:t>
            </a:r>
          </a:p>
          <a:p>
            <a:pPr>
              <a:buNone/>
            </a:pPr>
            <a:r>
              <a:rPr lang="en-US" dirty="0" smtClean="0"/>
              <a:t> Color decimal or percentage values - This value is specified using the </a:t>
            </a:r>
            <a:r>
              <a:rPr lang="en-US" dirty="0" err="1" smtClean="0"/>
              <a:t>rgb</a:t>
            </a:r>
            <a:r>
              <a:rPr lang="en-US" dirty="0" smtClean="0"/>
              <a:t>() property.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Colors - Color Names </a:t>
            </a:r>
            <a:endParaRPr lang="en-US" dirty="0"/>
          </a:p>
        </p:txBody>
      </p:sp>
      <p:sp>
        <p:nvSpPr>
          <p:cNvPr id="3" name="Content Placeholder 2"/>
          <p:cNvSpPr>
            <a:spLocks noGrp="1"/>
          </p:cNvSpPr>
          <p:nvPr>
            <p:ph idx="1"/>
          </p:nvPr>
        </p:nvSpPr>
        <p:spPr/>
        <p:txBody>
          <a:bodyPr/>
          <a:lstStyle/>
          <a:p>
            <a:r>
              <a:rPr lang="en-US" dirty="0" smtClean="0"/>
              <a:t>You can specify direct a color name to set text or background color. W3C has listed 16 basic color names that will validate with an HTML </a:t>
            </a:r>
            <a:r>
              <a:rPr lang="en-US" dirty="0" err="1" smtClean="0"/>
              <a:t>validator</a:t>
            </a:r>
            <a:r>
              <a:rPr lang="en-US" dirty="0" smtClean="0"/>
              <a:t> but there are over 200 different color names supported by major browsers.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457200"/>
            <a:ext cx="8229600" cy="5486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62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Colors by Name&lt;/title&gt; </a:t>
            </a:r>
          </a:p>
          <a:p>
            <a:pPr>
              <a:buNone/>
            </a:pPr>
            <a:r>
              <a:rPr lang="en-US" dirty="0" smtClean="0"/>
              <a:t>&lt;/head&gt; </a:t>
            </a:r>
          </a:p>
          <a:p>
            <a:pPr>
              <a:buNone/>
            </a:pPr>
            <a:r>
              <a:rPr lang="en-US" dirty="0" smtClean="0"/>
              <a:t>&lt;body text="blue" </a:t>
            </a:r>
            <a:r>
              <a:rPr lang="en-US" dirty="0" err="1" smtClean="0"/>
              <a:t>bgcolor</a:t>
            </a:r>
            <a:r>
              <a:rPr lang="en-US" dirty="0" smtClean="0"/>
              <a:t>="green"&gt; </a:t>
            </a:r>
          </a:p>
          <a:p>
            <a:pPr>
              <a:buNone/>
            </a:pPr>
            <a:r>
              <a:rPr lang="en-US" dirty="0" smtClean="0"/>
              <a:t>&lt;p&gt;Use different color names for </a:t>
            </a:r>
            <a:r>
              <a:rPr lang="en-US" dirty="0" err="1" smtClean="0"/>
              <a:t>for</a:t>
            </a:r>
            <a:r>
              <a:rPr lang="en-US" dirty="0" smtClean="0"/>
              <a:t> body and table and see the result.&lt;/p&gt; </a:t>
            </a:r>
          </a:p>
          <a:p>
            <a:pPr>
              <a:buNone/>
            </a:pPr>
            <a:r>
              <a:rPr lang="en-US" dirty="0" smtClean="0"/>
              <a:t>&lt;table </a:t>
            </a:r>
            <a:r>
              <a:rPr lang="en-US" dirty="0" err="1" smtClean="0"/>
              <a:t>bgcolor</a:t>
            </a:r>
            <a:r>
              <a:rPr lang="en-US" dirty="0" smtClean="0"/>
              <a:t>="black"&gt; </a:t>
            </a:r>
          </a:p>
          <a:p>
            <a:pPr>
              <a:buNone/>
            </a:pPr>
            <a:r>
              <a:rPr lang="en-US" dirty="0" smtClean="0"/>
              <a:t>&lt;</a:t>
            </a:r>
            <a:r>
              <a:rPr lang="en-US" dirty="0" err="1" smtClean="0"/>
              <a:t>tr</a:t>
            </a:r>
            <a:r>
              <a:rPr lang="en-US" dirty="0" smtClean="0"/>
              <a:t>&gt; </a:t>
            </a:r>
          </a:p>
          <a:p>
            <a:pPr>
              <a:buNone/>
            </a:pPr>
            <a:r>
              <a:rPr lang="en-US" dirty="0" smtClean="0"/>
              <a:t>&lt;td&gt; </a:t>
            </a:r>
          </a:p>
          <a:p>
            <a:pPr>
              <a:buNone/>
            </a:pPr>
            <a:r>
              <a:rPr lang="en-US" dirty="0" smtClean="0"/>
              <a:t>&lt;font color="white"&gt;This text will appear white on black background.&lt;/font&gt; </a:t>
            </a:r>
          </a:p>
          <a:p>
            <a:pPr>
              <a:buNone/>
            </a:pPr>
            <a:r>
              <a:rPr lang="en-US" dirty="0" smtClean="0"/>
              <a:t>&lt;/td&gt; </a:t>
            </a:r>
          </a:p>
          <a:p>
            <a:pPr>
              <a:buNone/>
            </a:pPr>
            <a:r>
              <a:rPr lang="en-US" dirty="0" smtClean="0"/>
              <a:t>&lt;/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Colors - Hex Codes </a:t>
            </a:r>
            <a:endParaRPr lang="en-US" dirty="0"/>
          </a:p>
        </p:txBody>
      </p:sp>
      <p:sp>
        <p:nvSpPr>
          <p:cNvPr id="3" name="Content Placeholder 2"/>
          <p:cNvSpPr>
            <a:spLocks noGrp="1"/>
          </p:cNvSpPr>
          <p:nvPr>
            <p:ph idx="1"/>
          </p:nvPr>
        </p:nvSpPr>
        <p:spPr/>
        <p:txBody>
          <a:bodyPr/>
          <a:lstStyle/>
          <a:p>
            <a:r>
              <a:rPr lang="en-US" dirty="0" smtClean="0"/>
              <a:t>A hexadecimal is a 6 digit representation of a color. The first two digits(RR) represent a red value, the next two are a green value(GG), and the last are the blue value(BB). </a:t>
            </a:r>
          </a:p>
          <a:p>
            <a:r>
              <a:rPr lang="en-US" dirty="0" smtClean="0"/>
              <a:t>A hexadecimal value can be taken from any graphics software like Adobe Photoshop, </a:t>
            </a:r>
            <a:r>
              <a:rPr lang="en-US" dirty="0" err="1" smtClean="0"/>
              <a:t>Paintshop</a:t>
            </a:r>
            <a:r>
              <a:rPr lang="en-US" dirty="0" smtClean="0"/>
              <a:t> Pro or MS Paint.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09600" y="762000"/>
            <a:ext cx="7696200" cy="5364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 Colors - RGB Values </a:t>
            </a:r>
            <a:endParaRPr lang="en-US" b="1" dirty="0"/>
          </a:p>
        </p:txBody>
      </p:sp>
      <p:sp>
        <p:nvSpPr>
          <p:cNvPr id="3" name="Content Placeholder 2"/>
          <p:cNvSpPr>
            <a:spLocks noGrp="1"/>
          </p:cNvSpPr>
          <p:nvPr>
            <p:ph idx="1"/>
          </p:nvPr>
        </p:nvSpPr>
        <p:spPr/>
        <p:txBody>
          <a:bodyPr/>
          <a:lstStyle/>
          <a:p>
            <a:r>
              <a:rPr lang="en-US" dirty="0" smtClean="0"/>
              <a:t>This color value is specified using the </a:t>
            </a:r>
            <a:r>
              <a:rPr lang="en-US" dirty="0" err="1" smtClean="0"/>
              <a:t>rgb</a:t>
            </a:r>
            <a:r>
              <a:rPr lang="en-US" dirty="0" smtClean="0"/>
              <a:t>( ) property. This property takes three values, one each for red, green, and blue. The value can be an integer between 0 and 255 or a percentage.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703271" y="1219200"/>
            <a:ext cx="5737458" cy="490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a:t>
            </a:r>
            <a:endParaRPr lang="en-US" dirty="0"/>
          </a:p>
        </p:txBody>
      </p:sp>
      <p:sp>
        <p:nvSpPr>
          <p:cNvPr id="3" name="Content Placeholder 2"/>
          <p:cNvSpPr>
            <a:spLocks noGrp="1"/>
          </p:cNvSpPr>
          <p:nvPr>
            <p:ph idx="1"/>
          </p:nvPr>
        </p:nvSpPr>
        <p:spPr/>
        <p:txBody>
          <a:bodyPr/>
          <a:lstStyle/>
          <a:p>
            <a:r>
              <a:rPr lang="en-US" dirty="0" smtClean="0"/>
              <a:t>Fonts play a very important role in making a website more user friendly and increasing content readability. Font face and color depends entirely on the computer and browser that is being used to view your page but you can use HTML &lt;font&gt; tag to add style, size, and color to the text on your website. You can use a &lt;</a:t>
            </a:r>
            <a:r>
              <a:rPr lang="en-US" dirty="0" err="1" smtClean="0"/>
              <a:t>basefont</a:t>
            </a:r>
            <a:r>
              <a:rPr lang="en-US" dirty="0" smtClean="0"/>
              <a:t>&gt; tag to set all of your text to the same size, face, and color.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font tag is having three attributes called size, color, and face to customize your fonts. To change any of the font attributes at any time within your webpage, simply use the &lt;font&gt; tag. The text that follows will remain changed until you close with the &lt;/font&gt; tag. You can change one or all of the font attributes within one &lt;font&gt; tag.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idx="1"/>
          </p:nvPr>
        </p:nvSpPr>
        <p:spPr/>
        <p:txBody>
          <a:bodyPr/>
          <a:lstStyle/>
          <a:p>
            <a:r>
              <a:rPr lang="en-US" dirty="0" smtClean="0"/>
              <a:t>An HTML element is defined by a starting tag. If the element contains other content, it ends with a closing tag, where the element name is preceded by a forward slash as shown below with few tags: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Font Size </a:t>
            </a:r>
            <a:endParaRPr lang="en-US" dirty="0"/>
          </a:p>
        </p:txBody>
      </p:sp>
      <p:sp>
        <p:nvSpPr>
          <p:cNvPr id="3" name="Content Placeholder 2"/>
          <p:cNvSpPr>
            <a:spLocks noGrp="1"/>
          </p:cNvSpPr>
          <p:nvPr>
            <p:ph idx="1"/>
          </p:nvPr>
        </p:nvSpPr>
        <p:spPr/>
        <p:txBody>
          <a:bodyPr/>
          <a:lstStyle/>
          <a:p>
            <a:r>
              <a:rPr lang="en-US" dirty="0" smtClean="0"/>
              <a:t>You can set content font size using size attribute. The range of accepted values is from 1(smallest) to 7(largest). The default size of a font is 3.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Autofit/>
          </a:bodyPr>
          <a:lstStyle/>
          <a:p>
            <a:pPr>
              <a:buNone/>
            </a:pPr>
            <a:r>
              <a:rPr lang="en-US" sz="2000" dirty="0" smtClean="0"/>
              <a:t>&lt;!DOCTYPE html&gt; </a:t>
            </a:r>
          </a:p>
          <a:p>
            <a:pPr>
              <a:buNone/>
            </a:pPr>
            <a:r>
              <a:rPr lang="en-US" sz="2000" dirty="0" smtClean="0"/>
              <a:t>&lt;html&gt; </a:t>
            </a:r>
          </a:p>
          <a:p>
            <a:pPr>
              <a:buNone/>
            </a:pPr>
            <a:r>
              <a:rPr lang="en-US" sz="2000" dirty="0" smtClean="0"/>
              <a:t>&lt;head&gt; </a:t>
            </a:r>
          </a:p>
          <a:p>
            <a:pPr>
              <a:buNone/>
            </a:pPr>
            <a:r>
              <a:rPr lang="en-US" sz="2000" dirty="0" smtClean="0"/>
              <a:t>&lt;title&gt;Setting Font Size&lt;/title&gt; </a:t>
            </a:r>
          </a:p>
          <a:p>
            <a:pPr>
              <a:buNone/>
            </a:pPr>
            <a:r>
              <a:rPr lang="en-US" sz="2000" dirty="0" smtClean="0"/>
              <a:t>&lt;/head&gt; </a:t>
            </a:r>
          </a:p>
          <a:p>
            <a:pPr>
              <a:buNone/>
            </a:pPr>
            <a:r>
              <a:rPr lang="en-US" sz="2000" dirty="0" smtClean="0"/>
              <a:t>&lt;body&gt; </a:t>
            </a:r>
          </a:p>
          <a:p>
            <a:pPr>
              <a:buNone/>
            </a:pPr>
            <a:r>
              <a:rPr lang="en-US" sz="2000" dirty="0" smtClean="0"/>
              <a:t>&lt;font size="1"&gt;Font size="1"&lt;/font&gt;&lt;</a:t>
            </a:r>
            <a:r>
              <a:rPr lang="en-US" sz="2000" dirty="0" err="1" smtClean="0"/>
              <a:t>br</a:t>
            </a:r>
            <a:r>
              <a:rPr lang="en-US" sz="2000" dirty="0" smtClean="0"/>
              <a:t> /&gt; </a:t>
            </a:r>
          </a:p>
          <a:p>
            <a:pPr>
              <a:buNone/>
            </a:pPr>
            <a:r>
              <a:rPr lang="en-US" sz="2000" dirty="0" smtClean="0"/>
              <a:t>&lt;font size="2"&gt;Font size="2"&lt;/font&gt;&lt;</a:t>
            </a:r>
            <a:r>
              <a:rPr lang="en-US" sz="2000" dirty="0" err="1" smtClean="0"/>
              <a:t>br</a:t>
            </a:r>
            <a:r>
              <a:rPr lang="en-US" sz="2000" dirty="0" smtClean="0"/>
              <a:t> /&gt; </a:t>
            </a:r>
          </a:p>
          <a:p>
            <a:pPr>
              <a:buNone/>
            </a:pPr>
            <a:r>
              <a:rPr lang="en-US" sz="2000" dirty="0" smtClean="0"/>
              <a:t>&lt;font size="3"&gt;Font size="3"&lt;/font&gt;&lt;</a:t>
            </a:r>
            <a:r>
              <a:rPr lang="en-US" sz="2000" dirty="0" err="1" smtClean="0"/>
              <a:t>br</a:t>
            </a:r>
            <a:r>
              <a:rPr lang="en-US" sz="2000" dirty="0" smtClean="0"/>
              <a:t> /&gt; </a:t>
            </a:r>
          </a:p>
          <a:p>
            <a:pPr>
              <a:buNone/>
            </a:pPr>
            <a:r>
              <a:rPr lang="en-US" sz="2000" dirty="0" smtClean="0"/>
              <a:t>&lt;font size="4"&gt;Font size="4"&lt;/font&gt;&lt;</a:t>
            </a:r>
            <a:r>
              <a:rPr lang="en-US" sz="2000" dirty="0" err="1" smtClean="0"/>
              <a:t>br</a:t>
            </a:r>
            <a:r>
              <a:rPr lang="en-US" sz="2000" dirty="0" smtClean="0"/>
              <a:t> /&gt; </a:t>
            </a:r>
          </a:p>
          <a:p>
            <a:pPr>
              <a:buNone/>
            </a:pPr>
            <a:r>
              <a:rPr lang="en-US" sz="2000" dirty="0" smtClean="0"/>
              <a:t>&lt;font size="5"&gt;Font size="5"&lt;/font&gt;&lt;</a:t>
            </a:r>
            <a:r>
              <a:rPr lang="en-US" sz="2000" dirty="0" err="1" smtClean="0"/>
              <a:t>br</a:t>
            </a:r>
            <a:r>
              <a:rPr lang="en-US" sz="2000" dirty="0" smtClean="0"/>
              <a:t> /&gt; </a:t>
            </a:r>
          </a:p>
          <a:p>
            <a:pPr>
              <a:buNone/>
            </a:pPr>
            <a:r>
              <a:rPr lang="en-US" sz="2000" dirty="0" smtClean="0"/>
              <a:t>&lt;font size="6"&gt;Font size="6"&lt;/font&gt;&lt;</a:t>
            </a:r>
            <a:r>
              <a:rPr lang="en-US" sz="2000" dirty="0" err="1" smtClean="0"/>
              <a:t>br</a:t>
            </a:r>
            <a:r>
              <a:rPr lang="en-US" sz="2000" dirty="0" smtClean="0"/>
              <a:t> /&gt; </a:t>
            </a:r>
          </a:p>
          <a:p>
            <a:pPr>
              <a:buNone/>
            </a:pPr>
            <a:r>
              <a:rPr lang="en-US" sz="2000" dirty="0" smtClean="0"/>
              <a:t>&lt;font size="7"&gt;Font size="7"&lt;/font&gt; </a:t>
            </a:r>
          </a:p>
          <a:p>
            <a:pPr>
              <a:buNone/>
            </a:pPr>
            <a:r>
              <a:rPr lang="en-US" sz="2000" dirty="0" smtClean="0"/>
              <a:t>&lt;/body&gt; </a:t>
            </a:r>
          </a:p>
          <a:p>
            <a:pPr>
              <a:buNone/>
            </a:pPr>
            <a:r>
              <a:rPr lang="en-US" sz="2000" dirty="0" smtClean="0"/>
              <a:t>&lt;/html&gt; </a:t>
            </a:r>
            <a:endParaRPr lang="en-US"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Font Face </a:t>
            </a:r>
            <a:endParaRPr lang="en-US" dirty="0"/>
          </a:p>
        </p:txBody>
      </p:sp>
      <p:sp>
        <p:nvSpPr>
          <p:cNvPr id="3" name="Content Placeholder 2"/>
          <p:cNvSpPr>
            <a:spLocks noGrp="1"/>
          </p:cNvSpPr>
          <p:nvPr>
            <p:ph idx="1"/>
          </p:nvPr>
        </p:nvSpPr>
        <p:spPr/>
        <p:txBody>
          <a:bodyPr/>
          <a:lstStyle/>
          <a:p>
            <a:r>
              <a:rPr lang="en-US" dirty="0" smtClean="0"/>
              <a:t>You can set font face using face attribute but be aware that if the user viewing the page doesn't have the font installed, they will not be able to see it. Instead user will see the default font face applicable to the user's computer.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&lt;title&gt;Font Face&lt;/title&gt; </a:t>
            </a:r>
          </a:p>
          <a:p>
            <a:pPr>
              <a:buNone/>
            </a:pPr>
            <a:r>
              <a:rPr lang="en-US" dirty="0" smtClean="0"/>
              <a:t>&lt;/head&gt; </a:t>
            </a:r>
          </a:p>
          <a:p>
            <a:pPr>
              <a:buNone/>
            </a:pPr>
            <a:r>
              <a:rPr lang="en-US" dirty="0" smtClean="0"/>
              <a:t>&lt;body&gt; </a:t>
            </a:r>
          </a:p>
          <a:p>
            <a:pPr>
              <a:buNone/>
            </a:pPr>
            <a:r>
              <a:rPr lang="en-US" dirty="0" smtClean="0"/>
              <a:t>&lt;font face="Times New Roman" size="5"&gt;Times New Roman&lt;/font&gt;&lt;</a:t>
            </a:r>
            <a:r>
              <a:rPr lang="en-US" dirty="0" err="1" smtClean="0"/>
              <a:t>br</a:t>
            </a:r>
            <a:r>
              <a:rPr lang="en-US" dirty="0" smtClean="0"/>
              <a:t> /&gt; </a:t>
            </a:r>
          </a:p>
          <a:p>
            <a:pPr>
              <a:buNone/>
            </a:pPr>
            <a:r>
              <a:rPr lang="en-US" dirty="0" smtClean="0"/>
              <a:t>&lt;font face="Verdana" size="5"&gt;Verdana&lt;/font&gt;&lt;</a:t>
            </a:r>
            <a:r>
              <a:rPr lang="en-US" dirty="0" err="1" smtClean="0"/>
              <a:t>br</a:t>
            </a:r>
            <a:r>
              <a:rPr lang="en-US" dirty="0" smtClean="0"/>
              <a:t> /&gt; </a:t>
            </a:r>
          </a:p>
          <a:p>
            <a:pPr>
              <a:buNone/>
            </a:pPr>
            <a:r>
              <a:rPr lang="en-US" dirty="0" smtClean="0"/>
              <a:t>&lt;font face="Comic sans MS" size="5"&gt;Comic Sans MS&lt;/font&gt;&lt;</a:t>
            </a:r>
            <a:r>
              <a:rPr lang="en-US" dirty="0" err="1" smtClean="0"/>
              <a:t>br</a:t>
            </a:r>
            <a:r>
              <a:rPr lang="en-US" dirty="0" smtClean="0"/>
              <a:t> /&gt; </a:t>
            </a:r>
          </a:p>
          <a:p>
            <a:pPr>
              <a:buNone/>
            </a:pPr>
            <a:r>
              <a:rPr lang="en-US" dirty="0" smtClean="0"/>
              <a:t>&lt;font face="</a:t>
            </a:r>
            <a:r>
              <a:rPr lang="en-US" dirty="0" err="1" smtClean="0"/>
              <a:t>WildWest</a:t>
            </a:r>
            <a:r>
              <a:rPr lang="en-US" dirty="0" smtClean="0"/>
              <a:t>" size="5"&gt;</a:t>
            </a:r>
            <a:r>
              <a:rPr lang="en-US" dirty="0" err="1" smtClean="0"/>
              <a:t>WildWest</a:t>
            </a:r>
            <a:r>
              <a:rPr lang="en-US" dirty="0" smtClean="0"/>
              <a:t>&lt;/font&gt;&lt;</a:t>
            </a:r>
            <a:r>
              <a:rPr lang="en-US" dirty="0" err="1" smtClean="0"/>
              <a:t>br</a:t>
            </a:r>
            <a:r>
              <a:rPr lang="en-US" dirty="0" smtClean="0"/>
              <a:t> /&gt; </a:t>
            </a:r>
          </a:p>
          <a:p>
            <a:pPr>
              <a:buNone/>
            </a:pPr>
            <a:r>
              <a:rPr lang="en-US" dirty="0" smtClean="0"/>
              <a:t>&lt;font face="Bedrock" size="5"&gt;Bedrock&lt;/font&gt;&lt;</a:t>
            </a:r>
            <a:r>
              <a:rPr lang="en-US" dirty="0" err="1" smtClean="0"/>
              <a:t>br</a:t>
            </a:r>
            <a:r>
              <a:rPr lang="en-US" dirty="0" smtClean="0"/>
              <a:t> /&gt;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Font Color </a:t>
            </a:r>
            <a:endParaRPr lang="en-US" dirty="0"/>
          </a:p>
        </p:txBody>
      </p:sp>
      <p:sp>
        <p:nvSpPr>
          <p:cNvPr id="3" name="Content Placeholder 2"/>
          <p:cNvSpPr>
            <a:spLocks noGrp="1"/>
          </p:cNvSpPr>
          <p:nvPr>
            <p:ph idx="1"/>
          </p:nvPr>
        </p:nvSpPr>
        <p:spPr/>
        <p:txBody>
          <a:bodyPr/>
          <a:lstStyle/>
          <a:p>
            <a:r>
              <a:rPr lang="en-US" dirty="0" smtClean="0"/>
              <a:t>You can set any font color you like using color attribute. You can specify the color that you want by either the color name or hexadecimal code for that color.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&lt;title&gt;Setting Font Color&lt;/title&gt; </a:t>
            </a:r>
          </a:p>
          <a:p>
            <a:pPr>
              <a:buNone/>
            </a:pPr>
            <a:r>
              <a:rPr lang="en-US" dirty="0" smtClean="0"/>
              <a:t>&lt;/head&gt; </a:t>
            </a:r>
          </a:p>
          <a:p>
            <a:pPr>
              <a:buNone/>
            </a:pPr>
            <a:r>
              <a:rPr lang="en-US" dirty="0" smtClean="0"/>
              <a:t>&lt;body&gt; </a:t>
            </a:r>
          </a:p>
          <a:p>
            <a:pPr>
              <a:buNone/>
            </a:pPr>
            <a:r>
              <a:rPr lang="en-US" dirty="0" smtClean="0"/>
              <a:t>&lt;font color="#FF00FF"&gt;This text is in pink&lt;/font&gt;&lt;</a:t>
            </a:r>
            <a:r>
              <a:rPr lang="en-US" dirty="0" err="1" smtClean="0"/>
              <a:t>br</a:t>
            </a:r>
            <a:r>
              <a:rPr lang="en-US" dirty="0" smtClean="0"/>
              <a:t> /&gt; </a:t>
            </a:r>
          </a:p>
          <a:p>
            <a:pPr>
              <a:buNone/>
            </a:pPr>
            <a:r>
              <a:rPr lang="en-US" dirty="0" smtClean="0"/>
              <a:t>&lt;font color="red"&gt;This text is red&lt;/font&gt;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a:t>
            </a:r>
            <a:r>
              <a:rPr lang="en-US" dirty="0" err="1" smtClean="0"/>
              <a:t>basefont</a:t>
            </a:r>
            <a:r>
              <a:rPr lang="en-US" dirty="0" smtClean="0"/>
              <a:t>&gt; Element: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&lt;</a:t>
            </a:r>
            <a:r>
              <a:rPr lang="en-US" dirty="0" err="1" smtClean="0"/>
              <a:t>basefont</a:t>
            </a:r>
            <a:r>
              <a:rPr lang="en-US" dirty="0" smtClean="0"/>
              <a:t>&gt; element is supposed to set a default font size, color, and typeface for any parts of the document that are not otherwise contained within a &lt;font&gt; tag. You can use the &lt;font&gt; elements to override the &lt;</a:t>
            </a:r>
            <a:r>
              <a:rPr lang="en-US" dirty="0" err="1" smtClean="0"/>
              <a:t>basefont</a:t>
            </a:r>
            <a:r>
              <a:rPr lang="en-US" dirty="0" smtClean="0"/>
              <a:t>&gt; settings. </a:t>
            </a:r>
          </a:p>
          <a:p>
            <a:r>
              <a:rPr lang="en-US" dirty="0" smtClean="0"/>
              <a:t>The &lt;</a:t>
            </a:r>
            <a:r>
              <a:rPr lang="en-US" dirty="0" err="1" smtClean="0"/>
              <a:t>basefont</a:t>
            </a:r>
            <a:r>
              <a:rPr lang="en-US" dirty="0" smtClean="0"/>
              <a:t>&gt; tag also takes color, size and face attributes and it will support relative font setting by giving size a value of +1 for a size larger or -2 for two sizes smaller.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&lt;!DOCTYPE html&gt; </a:t>
            </a:r>
          </a:p>
          <a:p>
            <a:r>
              <a:rPr lang="en-US" dirty="0" smtClean="0"/>
              <a:t>&lt;html&gt; </a:t>
            </a:r>
          </a:p>
          <a:p>
            <a:r>
              <a:rPr lang="en-US" dirty="0" smtClean="0"/>
              <a:t>&lt;head&gt; </a:t>
            </a:r>
          </a:p>
          <a:p>
            <a:r>
              <a:rPr lang="en-US" dirty="0" smtClean="0"/>
              <a:t>&lt;title&gt;Setting </a:t>
            </a:r>
            <a:r>
              <a:rPr lang="en-US" dirty="0" err="1" smtClean="0"/>
              <a:t>Basefont</a:t>
            </a:r>
            <a:r>
              <a:rPr lang="en-US" dirty="0" smtClean="0"/>
              <a:t> Color&lt;/title&gt; </a:t>
            </a:r>
          </a:p>
          <a:p>
            <a:r>
              <a:rPr lang="en-US" dirty="0" smtClean="0"/>
              <a:t>&lt;/head&gt; </a:t>
            </a:r>
          </a:p>
          <a:p>
            <a:r>
              <a:rPr lang="en-US" dirty="0" smtClean="0"/>
              <a:t>&lt;body&gt; </a:t>
            </a:r>
          </a:p>
          <a:p>
            <a:r>
              <a:rPr lang="en-US" dirty="0" smtClean="0"/>
              <a:t>&lt;</a:t>
            </a:r>
            <a:r>
              <a:rPr lang="en-US" dirty="0" err="1" smtClean="0"/>
              <a:t>basefont</a:t>
            </a:r>
            <a:r>
              <a:rPr lang="en-US" dirty="0" smtClean="0"/>
              <a:t> face="</a:t>
            </a:r>
            <a:r>
              <a:rPr lang="en-US" dirty="0" err="1" smtClean="0"/>
              <a:t>arial</a:t>
            </a:r>
            <a:r>
              <a:rPr lang="en-US" dirty="0" smtClean="0"/>
              <a:t>, </a:t>
            </a:r>
            <a:r>
              <a:rPr lang="en-US" dirty="0" err="1" smtClean="0"/>
              <a:t>verdana</a:t>
            </a:r>
            <a:r>
              <a:rPr lang="en-US" dirty="0" smtClean="0"/>
              <a:t>, sans-serif" size="2" color="#ff0000"&gt; &lt;p&gt;This is the page's default font.&lt;/p&gt; </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&lt;h2&gt;Example of the &amp;</a:t>
            </a:r>
            <a:r>
              <a:rPr lang="en-US" dirty="0" err="1" smtClean="0"/>
              <a:t>lt;basefont&amp;gt</a:t>
            </a:r>
            <a:r>
              <a:rPr lang="en-US" dirty="0" smtClean="0"/>
              <a:t>; Element&lt;/h2&gt; </a:t>
            </a:r>
          </a:p>
          <a:p>
            <a:r>
              <a:rPr lang="en-US" dirty="0" smtClean="0"/>
              <a:t>&lt;p&gt;&lt;font size="+2" color="</a:t>
            </a:r>
            <a:r>
              <a:rPr lang="en-US" dirty="0" err="1" smtClean="0"/>
              <a:t>darkgray</a:t>
            </a:r>
            <a:r>
              <a:rPr lang="en-US" dirty="0" smtClean="0"/>
              <a:t>"&gt; </a:t>
            </a:r>
          </a:p>
          <a:p>
            <a:r>
              <a:rPr lang="en-US" dirty="0" smtClean="0"/>
              <a:t>This is </a:t>
            </a:r>
            <a:r>
              <a:rPr lang="en-US" dirty="0" err="1" smtClean="0"/>
              <a:t>darkgray</a:t>
            </a:r>
            <a:r>
              <a:rPr lang="en-US" dirty="0" smtClean="0"/>
              <a:t> text with two sizes larger </a:t>
            </a:r>
          </a:p>
          <a:p>
            <a:r>
              <a:rPr lang="en-US" dirty="0" smtClean="0"/>
              <a:t>&lt;/font&gt;&lt;/p&gt;  </a:t>
            </a:r>
          </a:p>
          <a:p>
            <a:r>
              <a:rPr lang="en-US" dirty="0" smtClean="0"/>
              <a:t>&lt;p&gt;&lt;font face="courier" size="-1" color="#000000"&gt; </a:t>
            </a:r>
          </a:p>
          <a:p>
            <a:r>
              <a:rPr lang="en-US" dirty="0" smtClean="0"/>
              <a:t>It is a courier font, a size smaller and black in color. </a:t>
            </a:r>
          </a:p>
          <a:p>
            <a:r>
              <a:rPr lang="en-US" dirty="0" smtClean="0"/>
              <a:t>&lt;/font&gt;&lt;/p&gt;  </a:t>
            </a:r>
          </a:p>
          <a:p>
            <a:r>
              <a:rPr lang="en-US" dirty="0" smtClean="0"/>
              <a:t>&lt;/body&gt; </a:t>
            </a:r>
          </a:p>
          <a:p>
            <a:r>
              <a:rPr lang="en-US" dirty="0" smtClean="0"/>
              <a:t>&lt;/html&gt;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 TABLES </a:t>
            </a:r>
            <a:endParaRPr lang="en-US" dirty="0"/>
          </a:p>
        </p:txBody>
      </p:sp>
      <p:sp>
        <p:nvSpPr>
          <p:cNvPr id="3" name="Content Placeholder 2"/>
          <p:cNvSpPr>
            <a:spLocks noGrp="1"/>
          </p:cNvSpPr>
          <p:nvPr>
            <p:ph idx="1"/>
          </p:nvPr>
        </p:nvSpPr>
        <p:spPr/>
        <p:txBody>
          <a:bodyPr/>
          <a:lstStyle/>
          <a:p>
            <a:r>
              <a:rPr lang="en-US" dirty="0" smtClean="0"/>
              <a:t>The HTML tables allow web authors to arrange data like text, images, links, other tables, etc. into rows and columns of cells. </a:t>
            </a:r>
          </a:p>
          <a:p>
            <a:r>
              <a:rPr lang="en-US" dirty="0" smtClean="0"/>
              <a:t>The HTML tables are created using the &lt;table&gt; tag in which the &lt;</a:t>
            </a:r>
            <a:r>
              <a:rPr lang="en-US" dirty="0" err="1" smtClean="0"/>
              <a:t>tr</a:t>
            </a:r>
            <a:r>
              <a:rPr lang="en-US" dirty="0" smtClean="0"/>
              <a:t>&gt; tag is used to create table rows and &lt;td&gt; tag is used to create data cells.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{5940675A-B579-460E-94D1-54222C63F5DA}</a:tableStyleId>
              </a:tblPr>
              <a:tblGrid>
                <a:gridCol w="2743200"/>
                <a:gridCol w="2743200"/>
                <a:gridCol w="2743200"/>
              </a:tblGrid>
              <a:tr h="370840">
                <a:tc>
                  <a:txBody>
                    <a:bodyPr/>
                    <a:lstStyle/>
                    <a:p>
                      <a:r>
                        <a:rPr lang="en-US" dirty="0" smtClean="0"/>
                        <a:t>Start Tag</a:t>
                      </a:r>
                      <a:endParaRPr lang="en-US" dirty="0"/>
                    </a:p>
                  </a:txBody>
                  <a:tcPr/>
                </a:tc>
                <a:tc>
                  <a:txBody>
                    <a:bodyPr/>
                    <a:lstStyle/>
                    <a:p>
                      <a:r>
                        <a:rPr lang="en-US" dirty="0" smtClean="0"/>
                        <a:t>Content</a:t>
                      </a:r>
                      <a:endParaRPr lang="en-US" dirty="0"/>
                    </a:p>
                  </a:txBody>
                  <a:tcPr/>
                </a:tc>
                <a:tc>
                  <a:txBody>
                    <a:bodyPr/>
                    <a:lstStyle/>
                    <a:p>
                      <a:r>
                        <a:rPr lang="en-US" dirty="0" smtClean="0"/>
                        <a:t>End Tag</a:t>
                      </a:r>
                      <a:endParaRPr lang="en-US" dirty="0"/>
                    </a:p>
                  </a:txBody>
                  <a:tcPr/>
                </a:tc>
              </a:tr>
              <a:tr h="370840">
                <a:tc>
                  <a:txBody>
                    <a:bodyPr/>
                    <a:lstStyle/>
                    <a:p>
                      <a:r>
                        <a:rPr lang="en-US" dirty="0" smtClean="0"/>
                        <a:t>&lt;p&gt;</a:t>
                      </a:r>
                      <a:endParaRPr lang="en-US" dirty="0"/>
                    </a:p>
                  </a:txBody>
                  <a:tcPr/>
                </a:tc>
                <a:tc>
                  <a:txBody>
                    <a:bodyPr/>
                    <a:lstStyle/>
                    <a:p>
                      <a:r>
                        <a:rPr lang="en-US" dirty="0" smtClean="0"/>
                        <a:t>Content of paragraph</a:t>
                      </a:r>
                      <a:endParaRPr lang="en-US" dirty="0"/>
                    </a:p>
                  </a:txBody>
                  <a:tcPr/>
                </a:tc>
                <a:tc>
                  <a:txBody>
                    <a:bodyPr/>
                    <a:lstStyle/>
                    <a:p>
                      <a:r>
                        <a:rPr lang="en-US" dirty="0" smtClean="0"/>
                        <a:t>&lt;/p&gt;</a:t>
                      </a:r>
                      <a:endParaRPr lang="en-US" dirty="0"/>
                    </a:p>
                  </a:txBody>
                  <a:tcPr/>
                </a:tc>
              </a:tr>
              <a:tr h="370840">
                <a:tc>
                  <a:txBody>
                    <a:bodyPr/>
                    <a:lstStyle/>
                    <a:p>
                      <a:r>
                        <a:rPr lang="en-US" dirty="0" smtClean="0"/>
                        <a:t>&lt;h1&gt;</a:t>
                      </a:r>
                      <a:endParaRPr lang="en-US" dirty="0"/>
                    </a:p>
                  </a:txBody>
                  <a:tcPr/>
                </a:tc>
                <a:tc>
                  <a:txBody>
                    <a:bodyPr/>
                    <a:lstStyle/>
                    <a:p>
                      <a:r>
                        <a:rPr lang="en-US" dirty="0" smtClean="0"/>
                        <a:t>Content of Heading Tag</a:t>
                      </a:r>
                      <a:endParaRPr lang="en-US" dirty="0"/>
                    </a:p>
                  </a:txBody>
                  <a:tcPr/>
                </a:tc>
                <a:tc>
                  <a:txBody>
                    <a:bodyPr/>
                    <a:lstStyle/>
                    <a:p>
                      <a:r>
                        <a:rPr lang="en-US" dirty="0" smtClean="0"/>
                        <a:t>&lt;/h1&gt;</a:t>
                      </a:r>
                      <a:endParaRPr lang="en-US" dirty="0"/>
                    </a:p>
                  </a:txBody>
                  <a:tcPr/>
                </a:tc>
              </a:tr>
              <a:tr h="370840">
                <a:tc>
                  <a:txBody>
                    <a:bodyPr/>
                    <a:lstStyle/>
                    <a:p>
                      <a:r>
                        <a:rPr lang="en-US" dirty="0" smtClean="0"/>
                        <a:t>&lt;div&gt;</a:t>
                      </a:r>
                      <a:endParaRPr lang="en-US" dirty="0"/>
                    </a:p>
                  </a:txBody>
                  <a:tcPr/>
                </a:tc>
                <a:tc>
                  <a:txBody>
                    <a:bodyPr/>
                    <a:lstStyle/>
                    <a:p>
                      <a:r>
                        <a:rPr lang="en-US" dirty="0" smtClean="0"/>
                        <a:t>Content of Div tag</a:t>
                      </a:r>
                      <a:endParaRPr lang="en-US" dirty="0"/>
                    </a:p>
                  </a:txBody>
                  <a:tcPr/>
                </a:tc>
                <a:tc>
                  <a:txBody>
                    <a:bodyPr/>
                    <a:lstStyle/>
                    <a:p>
                      <a:r>
                        <a:rPr lang="en-US" dirty="0" smtClean="0"/>
                        <a:t>&lt;/div&gt;</a:t>
                      </a:r>
                      <a:endParaRPr lang="en-US" dirty="0"/>
                    </a:p>
                  </a:txBody>
                  <a:tcPr/>
                </a:tc>
              </a:tr>
              <a:tr h="370840">
                <a:tc>
                  <a:txBody>
                    <a:bodyPr/>
                    <a:lstStyle/>
                    <a:p>
                      <a:r>
                        <a:rPr lang="en-US" dirty="0" smtClean="0"/>
                        <a:t>&lt;</a:t>
                      </a:r>
                      <a:r>
                        <a:rPr lang="en-US" dirty="0" err="1" smtClean="0"/>
                        <a:t>br</a:t>
                      </a:r>
                      <a:r>
                        <a:rPr lang="en-US" dirty="0" smtClean="0"/>
                        <a:t>/&gt;</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Rectangle 4"/>
          <p:cNvSpPr/>
          <p:nvPr/>
        </p:nvSpPr>
        <p:spPr>
          <a:xfrm>
            <a:off x="533400" y="3962399"/>
            <a:ext cx="8077200" cy="1754326"/>
          </a:xfrm>
          <a:prstGeom prst="rect">
            <a:avLst/>
          </a:prstGeom>
        </p:spPr>
        <p:txBody>
          <a:bodyPr wrap="square">
            <a:spAutoFit/>
          </a:bodyPr>
          <a:lstStyle/>
          <a:p>
            <a:r>
              <a:rPr lang="en-US" dirty="0" smtClean="0"/>
              <a:t>               So here &lt;p&gt;....&lt;/p&gt; is an HTML element, &lt;h1&gt;...&lt;/h1&gt; is another HTML element. There are some HTML elements which don't need to be closed, such as &lt;</a:t>
            </a:r>
            <a:r>
              <a:rPr lang="en-US" dirty="0" err="1" smtClean="0"/>
              <a:t>img</a:t>
            </a:r>
            <a:r>
              <a:rPr lang="en-US" dirty="0" smtClean="0"/>
              <a:t>.../&gt;, &lt;hr /&gt; and &lt;</a:t>
            </a:r>
            <a:r>
              <a:rPr lang="en-US" dirty="0" err="1" smtClean="0"/>
              <a:t>br</a:t>
            </a:r>
            <a:r>
              <a:rPr lang="en-US" dirty="0" smtClean="0"/>
              <a:t> /&gt; elements. These are known as void elements. </a:t>
            </a:r>
          </a:p>
          <a:p>
            <a:r>
              <a:rPr lang="en-US" dirty="0" smtClean="0"/>
              <a:t>              HTML documents consists of a tree of these elements and they specify how HTML documents should be built, and what kind of content should be placed in what part of an HTML document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211763"/>
          </a:xfrm>
        </p:spPr>
        <p:txBody>
          <a:bodyPr>
            <a:noAutofit/>
          </a:bodyPr>
          <a:lstStyle/>
          <a:p>
            <a:pPr>
              <a:buNone/>
            </a:pPr>
            <a:r>
              <a:rPr lang="en-US" sz="1600" dirty="0" smtClean="0">
                <a:latin typeface="Times New Roman" pitchFamily="18" charset="0"/>
                <a:cs typeface="Times New Roman" pitchFamily="18" charset="0"/>
              </a:rPr>
              <a:t>&lt;!DOCTYPE html&gt; </a:t>
            </a:r>
          </a:p>
          <a:p>
            <a:pPr>
              <a:buNone/>
            </a:pPr>
            <a:r>
              <a:rPr lang="en-US" sz="1600" dirty="0" smtClean="0">
                <a:latin typeface="Times New Roman" pitchFamily="18" charset="0"/>
                <a:cs typeface="Times New Roman" pitchFamily="18" charset="0"/>
              </a:rPr>
              <a:t>&lt;html&gt; </a:t>
            </a:r>
          </a:p>
          <a:p>
            <a:pPr>
              <a:buNone/>
            </a:pPr>
            <a:r>
              <a:rPr lang="en-US" sz="1600" dirty="0" smtClean="0">
                <a:latin typeface="Times New Roman" pitchFamily="18" charset="0"/>
                <a:cs typeface="Times New Roman" pitchFamily="18" charset="0"/>
              </a:rPr>
              <a:t>&lt;head&gt; </a:t>
            </a:r>
          </a:p>
          <a:p>
            <a:pPr>
              <a:buNone/>
            </a:pPr>
            <a:r>
              <a:rPr lang="en-US" sz="1600" dirty="0" smtClean="0">
                <a:latin typeface="Times New Roman" pitchFamily="18" charset="0"/>
                <a:cs typeface="Times New Roman" pitchFamily="18" charset="0"/>
              </a:rPr>
              <a:t>&lt;title&gt;HTML Tables&lt;/title&gt; </a:t>
            </a:r>
          </a:p>
          <a:p>
            <a:pPr>
              <a:buNone/>
            </a:pPr>
            <a:r>
              <a:rPr lang="en-US" sz="1600" dirty="0" smtClean="0">
                <a:latin typeface="Times New Roman" pitchFamily="18" charset="0"/>
                <a:cs typeface="Times New Roman" pitchFamily="18" charset="0"/>
              </a:rPr>
              <a:t>&lt;/head&gt; </a:t>
            </a:r>
          </a:p>
          <a:p>
            <a:pPr>
              <a:buNone/>
            </a:pPr>
            <a:r>
              <a:rPr lang="en-US" sz="1600" dirty="0" smtClean="0">
                <a:latin typeface="Times New Roman" pitchFamily="18" charset="0"/>
                <a:cs typeface="Times New Roman" pitchFamily="18" charset="0"/>
              </a:rPr>
              <a:t>&lt;body&gt; </a:t>
            </a:r>
          </a:p>
          <a:p>
            <a:pPr>
              <a:buNone/>
            </a:pPr>
            <a:r>
              <a:rPr lang="en-US" sz="1600" dirty="0" smtClean="0">
                <a:latin typeface="Times New Roman" pitchFamily="18" charset="0"/>
                <a:cs typeface="Times New Roman" pitchFamily="18" charset="0"/>
              </a:rPr>
              <a:t>&lt;table border="1"&gt; </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 </a:t>
            </a:r>
          </a:p>
          <a:p>
            <a:pPr>
              <a:buNone/>
            </a:pPr>
            <a:r>
              <a:rPr lang="en-US" sz="1600" dirty="0" smtClean="0">
                <a:latin typeface="Times New Roman" pitchFamily="18" charset="0"/>
                <a:cs typeface="Times New Roman" pitchFamily="18" charset="0"/>
              </a:rPr>
              <a:t>&lt;td&gt;Row 1, Column 1&lt;/td&gt; </a:t>
            </a:r>
          </a:p>
          <a:p>
            <a:pPr>
              <a:buNone/>
            </a:pPr>
            <a:r>
              <a:rPr lang="en-US" sz="1600" dirty="0" smtClean="0">
                <a:latin typeface="Times New Roman" pitchFamily="18" charset="0"/>
                <a:cs typeface="Times New Roman" pitchFamily="18" charset="0"/>
              </a:rPr>
              <a:t>&lt;td&gt;Row 1, Column 2&lt;/td&gt; </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 </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 </a:t>
            </a:r>
          </a:p>
          <a:p>
            <a:pPr>
              <a:buNone/>
            </a:pPr>
            <a:r>
              <a:rPr lang="en-US" sz="1600" dirty="0" smtClean="0">
                <a:latin typeface="Times New Roman" pitchFamily="18" charset="0"/>
                <a:cs typeface="Times New Roman" pitchFamily="18" charset="0"/>
              </a:rPr>
              <a:t>&lt;td&gt;Row 2, Column 1&lt;/td&gt; </a:t>
            </a:r>
          </a:p>
          <a:p>
            <a:pPr>
              <a:buNone/>
            </a:pPr>
            <a:r>
              <a:rPr lang="en-US" sz="1600" dirty="0" smtClean="0">
                <a:latin typeface="Times New Roman" pitchFamily="18" charset="0"/>
                <a:cs typeface="Times New Roman" pitchFamily="18" charset="0"/>
              </a:rPr>
              <a:t>&lt;td&gt;Row 2, Column 2&lt;/td&gt; </a:t>
            </a:r>
          </a:p>
          <a:p>
            <a:pPr>
              <a:buNone/>
            </a:pPr>
            <a:r>
              <a:rPr lang="en-US" sz="1600" dirty="0" smtClean="0">
                <a:latin typeface="Times New Roman" pitchFamily="18" charset="0"/>
                <a:cs typeface="Times New Roman" pitchFamily="18" charset="0"/>
              </a:rPr>
              <a:t>&lt;/</a:t>
            </a:r>
            <a:r>
              <a:rPr lang="en-US" sz="1600" dirty="0" err="1" smtClean="0">
                <a:latin typeface="Times New Roman" pitchFamily="18" charset="0"/>
                <a:cs typeface="Times New Roman" pitchFamily="18" charset="0"/>
              </a:rPr>
              <a:t>tr</a:t>
            </a:r>
            <a:r>
              <a:rPr lang="en-US" sz="1600" dirty="0" smtClean="0">
                <a:latin typeface="Times New Roman" pitchFamily="18" charset="0"/>
                <a:cs typeface="Times New Roman" pitchFamily="18" charset="0"/>
              </a:rPr>
              <a:t>&gt; </a:t>
            </a:r>
          </a:p>
          <a:p>
            <a:pPr>
              <a:buNone/>
            </a:pPr>
            <a:r>
              <a:rPr lang="en-US" sz="1600" dirty="0" smtClean="0">
                <a:latin typeface="Times New Roman" pitchFamily="18" charset="0"/>
                <a:cs typeface="Times New Roman" pitchFamily="18" charset="0"/>
              </a:rPr>
              <a:t>&lt;/table&gt; </a:t>
            </a:r>
          </a:p>
          <a:p>
            <a:pPr>
              <a:buNone/>
            </a:pPr>
            <a:r>
              <a:rPr lang="en-US" sz="1600" dirty="0" smtClean="0">
                <a:latin typeface="Times New Roman" pitchFamily="18" charset="0"/>
                <a:cs typeface="Times New Roman" pitchFamily="18" charset="0"/>
              </a:rPr>
              <a:t>&lt;/body&gt; </a:t>
            </a:r>
          </a:p>
          <a:p>
            <a:pPr>
              <a:buNone/>
            </a:pPr>
            <a:r>
              <a:rPr lang="en-US" sz="1600" dirty="0" smtClean="0">
                <a:latin typeface="Times New Roman" pitchFamily="18" charset="0"/>
                <a:cs typeface="Times New Roman" pitchFamily="18" charset="0"/>
              </a:rPr>
              <a:t>&lt;/html&gt; </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Here, the border is an attribute of &lt;table&gt; tag and it is used to put a border across all the cells. If you do not need a border, then you can use border="0". </a:t>
            </a:r>
          </a:p>
          <a:p>
            <a:r>
              <a:rPr lang="en-US" dirty="0" smtClean="0"/>
              <a:t>Table Heading </a:t>
            </a:r>
          </a:p>
          <a:p>
            <a:r>
              <a:rPr lang="en-US" dirty="0" smtClean="0"/>
              <a:t>Table heading can be defined using &lt;</a:t>
            </a:r>
            <a:r>
              <a:rPr lang="en-US" dirty="0" err="1" smtClean="0"/>
              <a:t>th</a:t>
            </a:r>
            <a:r>
              <a:rPr lang="en-US" dirty="0" smtClean="0"/>
              <a:t>&gt; tag. This tag will be put to replace &lt;td&gt; tag, which is used to represent actual data cell. Normally you will put your top row as table heading as shown below, otherwise you can use &lt;</a:t>
            </a:r>
            <a:r>
              <a:rPr lang="en-US" dirty="0" err="1" smtClean="0"/>
              <a:t>th</a:t>
            </a:r>
            <a:r>
              <a:rPr lang="en-US" dirty="0" smtClean="0"/>
              <a:t>&gt; element in any row.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Cellpadding</a:t>
            </a:r>
            <a:r>
              <a:rPr lang="en-US" dirty="0" smtClean="0"/>
              <a:t> and </a:t>
            </a:r>
            <a:r>
              <a:rPr lang="en-US" dirty="0" err="1" smtClean="0"/>
              <a:t>Cellspacing</a:t>
            </a:r>
            <a:r>
              <a:rPr lang="en-US" dirty="0" smtClean="0"/>
              <a:t> Attributes </a:t>
            </a:r>
            <a:endParaRPr lang="en-US" dirty="0"/>
          </a:p>
        </p:txBody>
      </p:sp>
      <p:sp>
        <p:nvSpPr>
          <p:cNvPr id="3" name="Content Placeholder 2"/>
          <p:cNvSpPr>
            <a:spLocks noGrp="1"/>
          </p:cNvSpPr>
          <p:nvPr>
            <p:ph idx="1"/>
          </p:nvPr>
        </p:nvSpPr>
        <p:spPr/>
        <p:txBody>
          <a:bodyPr/>
          <a:lstStyle/>
          <a:p>
            <a:r>
              <a:rPr lang="en-US" dirty="0" smtClean="0"/>
              <a:t>There are two attributes called </a:t>
            </a:r>
            <a:r>
              <a:rPr lang="en-US" dirty="0" err="1" smtClean="0"/>
              <a:t>cellpadding</a:t>
            </a:r>
            <a:r>
              <a:rPr lang="en-US" dirty="0" smtClean="0"/>
              <a:t> and </a:t>
            </a:r>
            <a:r>
              <a:rPr lang="en-US" dirty="0" err="1" smtClean="0"/>
              <a:t>cellspacing</a:t>
            </a:r>
            <a:r>
              <a:rPr lang="en-US" dirty="0" smtClean="0"/>
              <a:t> which you will use to adjust the white space in your table cells. The </a:t>
            </a:r>
            <a:r>
              <a:rPr lang="en-US" dirty="0" err="1" smtClean="0"/>
              <a:t>cellspacing</a:t>
            </a:r>
            <a:r>
              <a:rPr lang="en-US" dirty="0" smtClean="0"/>
              <a:t> attribute defines the width of the border, while </a:t>
            </a:r>
            <a:r>
              <a:rPr lang="en-US" dirty="0" err="1" smtClean="0"/>
              <a:t>cellpadding</a:t>
            </a:r>
            <a:r>
              <a:rPr lang="en-US" dirty="0" smtClean="0"/>
              <a:t> represents the distance between cell borders and the content within a cell</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Autofit/>
          </a:bodyPr>
          <a:lstStyle/>
          <a:p>
            <a:pPr>
              <a:buNone/>
            </a:pPr>
            <a:r>
              <a:rPr lang="en-US" sz="1400" dirty="0" smtClean="0"/>
              <a:t>&lt;!DOCTYPE html&gt; </a:t>
            </a:r>
          </a:p>
          <a:p>
            <a:pPr>
              <a:buNone/>
            </a:pPr>
            <a:r>
              <a:rPr lang="en-US" sz="1400" dirty="0" smtClean="0"/>
              <a:t>&lt;html&gt; </a:t>
            </a:r>
          </a:p>
          <a:p>
            <a:pPr>
              <a:buNone/>
            </a:pPr>
            <a:r>
              <a:rPr lang="en-US" sz="1400" dirty="0" smtClean="0"/>
              <a:t>&lt;head&gt; </a:t>
            </a:r>
          </a:p>
          <a:p>
            <a:pPr>
              <a:buNone/>
            </a:pPr>
            <a:r>
              <a:rPr lang="en-US" sz="1400" dirty="0" smtClean="0"/>
              <a:t>&lt;title&gt;HTML Table </a:t>
            </a:r>
            <a:r>
              <a:rPr lang="en-US" sz="1400" dirty="0" err="1" smtClean="0"/>
              <a:t>Cellpadding</a:t>
            </a:r>
            <a:r>
              <a:rPr lang="en-US" sz="1400" dirty="0" smtClean="0"/>
              <a:t>&lt;/title&gt; </a:t>
            </a:r>
          </a:p>
          <a:p>
            <a:pPr>
              <a:buNone/>
            </a:pPr>
            <a:r>
              <a:rPr lang="en-US" sz="1400" dirty="0" smtClean="0"/>
              <a:t>&lt;/head&gt; </a:t>
            </a:r>
          </a:p>
          <a:p>
            <a:pPr>
              <a:buNone/>
            </a:pPr>
            <a:r>
              <a:rPr lang="en-US" sz="1400" dirty="0" smtClean="0"/>
              <a:t>&lt;body&gt; </a:t>
            </a:r>
          </a:p>
          <a:p>
            <a:pPr>
              <a:buNone/>
            </a:pPr>
            <a:r>
              <a:rPr lang="en-US" sz="1400" dirty="0" smtClean="0"/>
              <a:t>&lt;table border="1" </a:t>
            </a:r>
            <a:r>
              <a:rPr lang="en-US" sz="1400" dirty="0" err="1" smtClean="0"/>
              <a:t>cellpadding</a:t>
            </a:r>
            <a:r>
              <a:rPr lang="en-US" sz="1400" dirty="0" smtClean="0"/>
              <a:t>="5" </a:t>
            </a:r>
            <a:r>
              <a:rPr lang="en-US" sz="1400" dirty="0" err="1" smtClean="0"/>
              <a:t>cellspacing</a:t>
            </a:r>
            <a:r>
              <a:rPr lang="en-US" sz="1400" dirty="0" smtClean="0"/>
              <a:t>="5"&gt; </a:t>
            </a:r>
          </a:p>
          <a:p>
            <a:pPr>
              <a:buNone/>
            </a:pPr>
            <a:r>
              <a:rPr lang="en-US" sz="1400" dirty="0" smtClean="0"/>
              <a:t>&lt;</a:t>
            </a:r>
            <a:r>
              <a:rPr lang="en-US" sz="1400" dirty="0" err="1" smtClean="0"/>
              <a:t>tr</a:t>
            </a:r>
            <a:r>
              <a:rPr lang="en-US" sz="1400" dirty="0" smtClean="0"/>
              <a:t>&gt; </a:t>
            </a:r>
          </a:p>
          <a:p>
            <a:pPr>
              <a:buNone/>
            </a:pPr>
            <a:r>
              <a:rPr lang="en-US" sz="1400" dirty="0" smtClean="0"/>
              <a:t>&lt;</a:t>
            </a:r>
            <a:r>
              <a:rPr lang="en-US" sz="1400" dirty="0" err="1" smtClean="0"/>
              <a:t>th</a:t>
            </a:r>
            <a:r>
              <a:rPr lang="en-US" sz="1400" dirty="0" smtClean="0"/>
              <a:t>&gt;Name&lt;/</a:t>
            </a:r>
            <a:r>
              <a:rPr lang="en-US" sz="1400" dirty="0" err="1" smtClean="0"/>
              <a:t>th</a:t>
            </a:r>
            <a:r>
              <a:rPr lang="en-US" sz="1400" dirty="0" smtClean="0"/>
              <a:t>&gt; </a:t>
            </a:r>
          </a:p>
          <a:p>
            <a:pPr>
              <a:buNone/>
            </a:pPr>
            <a:r>
              <a:rPr lang="en-US" sz="1400" dirty="0" smtClean="0"/>
              <a:t>&lt;</a:t>
            </a:r>
            <a:r>
              <a:rPr lang="en-US" sz="1400" dirty="0" err="1" smtClean="0"/>
              <a:t>th</a:t>
            </a:r>
            <a:r>
              <a:rPr lang="en-US" sz="1400" dirty="0" smtClean="0"/>
              <a:t>&gt;Salary&lt;/</a:t>
            </a:r>
            <a:r>
              <a:rPr lang="en-US" sz="1400" dirty="0" err="1" smtClean="0"/>
              <a:t>th</a:t>
            </a:r>
            <a:r>
              <a:rPr lang="en-US" sz="1400" dirty="0" smtClean="0"/>
              <a:t>&gt; </a:t>
            </a:r>
          </a:p>
          <a:p>
            <a:pPr>
              <a:buNone/>
            </a:pPr>
            <a:r>
              <a:rPr lang="en-US" sz="1400" dirty="0" smtClean="0"/>
              <a:t>&lt;/</a:t>
            </a:r>
            <a:r>
              <a:rPr lang="en-US" sz="1400" dirty="0" err="1" smtClean="0"/>
              <a:t>tr</a:t>
            </a:r>
            <a:r>
              <a:rPr lang="en-US" sz="1400" dirty="0" smtClean="0"/>
              <a:t>&gt; </a:t>
            </a:r>
          </a:p>
          <a:p>
            <a:pPr>
              <a:buNone/>
            </a:pPr>
            <a:r>
              <a:rPr lang="en-US" sz="1400" dirty="0" smtClean="0"/>
              <a:t>&lt;</a:t>
            </a:r>
            <a:r>
              <a:rPr lang="en-US" sz="1400" dirty="0" err="1" smtClean="0"/>
              <a:t>tr</a:t>
            </a:r>
            <a:r>
              <a:rPr lang="en-US" sz="1400" dirty="0" smtClean="0"/>
              <a:t>&gt; </a:t>
            </a:r>
          </a:p>
          <a:p>
            <a:pPr>
              <a:buNone/>
            </a:pPr>
            <a:r>
              <a:rPr lang="en-US" sz="1400" dirty="0" smtClean="0"/>
              <a:t>&lt;td&gt;</a:t>
            </a:r>
            <a:r>
              <a:rPr lang="en-US" sz="1400" dirty="0" err="1" smtClean="0"/>
              <a:t>Ramesh</a:t>
            </a:r>
            <a:r>
              <a:rPr lang="en-US" sz="1400" dirty="0" smtClean="0"/>
              <a:t> Raman&lt;/td&gt; </a:t>
            </a:r>
          </a:p>
          <a:p>
            <a:pPr>
              <a:buNone/>
            </a:pPr>
            <a:r>
              <a:rPr lang="en-US" sz="1400" dirty="0" smtClean="0"/>
              <a:t>&lt;td&gt;5000&lt;/td&gt; </a:t>
            </a:r>
          </a:p>
          <a:p>
            <a:pPr>
              <a:buNone/>
            </a:pPr>
            <a:r>
              <a:rPr lang="en-US" sz="1400" dirty="0" smtClean="0"/>
              <a:t>&lt;/</a:t>
            </a:r>
            <a:r>
              <a:rPr lang="en-US" sz="1400" dirty="0" err="1" smtClean="0"/>
              <a:t>tr</a:t>
            </a:r>
            <a:r>
              <a:rPr lang="en-US" sz="1400" dirty="0" smtClean="0"/>
              <a:t>&gt; </a:t>
            </a:r>
          </a:p>
          <a:p>
            <a:pPr>
              <a:buNone/>
            </a:pPr>
            <a:r>
              <a:rPr lang="en-US" sz="1400" dirty="0" smtClean="0"/>
              <a:t>&lt;</a:t>
            </a:r>
            <a:r>
              <a:rPr lang="en-US" sz="1400" dirty="0" err="1" smtClean="0"/>
              <a:t>tr</a:t>
            </a:r>
            <a:r>
              <a:rPr lang="en-US" sz="1400" dirty="0" smtClean="0"/>
              <a:t>&gt; </a:t>
            </a:r>
          </a:p>
          <a:p>
            <a:pPr>
              <a:buNone/>
            </a:pPr>
            <a:r>
              <a:rPr lang="en-US" sz="1400" dirty="0" smtClean="0"/>
              <a:t>&lt;td&gt;</a:t>
            </a:r>
            <a:r>
              <a:rPr lang="en-US" sz="1400" dirty="0" err="1" smtClean="0"/>
              <a:t>Shabbir</a:t>
            </a:r>
            <a:r>
              <a:rPr lang="en-US" sz="1400" dirty="0" smtClean="0"/>
              <a:t> Hussein&lt;/td&gt; </a:t>
            </a:r>
          </a:p>
          <a:p>
            <a:pPr>
              <a:buNone/>
            </a:pPr>
            <a:r>
              <a:rPr lang="en-US" sz="1400" dirty="0" smtClean="0"/>
              <a:t>&lt;td&gt;7000&lt;/td&gt; </a:t>
            </a:r>
          </a:p>
          <a:p>
            <a:pPr>
              <a:buNone/>
            </a:pPr>
            <a:r>
              <a:rPr lang="en-US" sz="1400" dirty="0" smtClean="0"/>
              <a:t>&lt;/</a:t>
            </a:r>
            <a:r>
              <a:rPr lang="en-US" sz="1400" dirty="0" err="1" smtClean="0"/>
              <a:t>tr</a:t>
            </a:r>
            <a:r>
              <a:rPr lang="en-US" sz="1400" dirty="0" smtClean="0"/>
              <a:t>&gt; </a:t>
            </a:r>
          </a:p>
          <a:p>
            <a:pPr>
              <a:buNone/>
            </a:pPr>
            <a:r>
              <a:rPr lang="en-US" sz="1400" dirty="0" smtClean="0"/>
              <a:t>&lt;/table&gt; </a:t>
            </a:r>
          </a:p>
          <a:p>
            <a:pPr>
              <a:buNone/>
            </a:pPr>
            <a:r>
              <a:rPr lang="en-US" sz="1400" dirty="0" smtClean="0"/>
              <a:t>&lt;/body&gt; </a:t>
            </a:r>
          </a:p>
          <a:p>
            <a:pPr>
              <a:buNone/>
            </a:pPr>
            <a:r>
              <a:rPr lang="en-US" sz="1400" dirty="0" smtClean="0"/>
              <a:t>&lt;/html&gt; </a:t>
            </a:r>
            <a:endParaRPr lang="en-US" sz="1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r>
              <a:rPr lang="en-US" dirty="0" smtClean="0"/>
              <a:t> and </a:t>
            </a:r>
            <a:r>
              <a:rPr lang="en-US" dirty="0" err="1" smtClean="0"/>
              <a:t>Rowspan</a:t>
            </a:r>
            <a:r>
              <a:rPr lang="en-US" dirty="0" smtClean="0"/>
              <a:t> Attributes </a:t>
            </a:r>
            <a:endParaRPr lang="en-US" dirty="0"/>
          </a:p>
        </p:txBody>
      </p:sp>
      <p:sp>
        <p:nvSpPr>
          <p:cNvPr id="3" name="Content Placeholder 2"/>
          <p:cNvSpPr>
            <a:spLocks noGrp="1"/>
          </p:cNvSpPr>
          <p:nvPr>
            <p:ph idx="1"/>
          </p:nvPr>
        </p:nvSpPr>
        <p:spPr/>
        <p:txBody>
          <a:bodyPr/>
          <a:lstStyle/>
          <a:p>
            <a:r>
              <a:rPr lang="en-US" dirty="0" smtClean="0"/>
              <a:t>You will use </a:t>
            </a:r>
            <a:r>
              <a:rPr lang="en-US" dirty="0" err="1" smtClean="0"/>
              <a:t>colspan</a:t>
            </a:r>
            <a:r>
              <a:rPr lang="en-US" dirty="0" smtClean="0"/>
              <a:t> attribute if you want to merge two or more columns into a single column. Similar way you will use </a:t>
            </a:r>
            <a:r>
              <a:rPr lang="en-US" dirty="0" err="1" smtClean="0"/>
              <a:t>rowspan</a:t>
            </a:r>
            <a:r>
              <a:rPr lang="en-US" dirty="0" smtClean="0"/>
              <a:t> if you want to merge two or more rows. </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55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Table </a:t>
            </a:r>
            <a:r>
              <a:rPr lang="en-US" dirty="0" err="1" smtClean="0"/>
              <a:t>Colspan</a:t>
            </a:r>
            <a:r>
              <a:rPr lang="en-US" dirty="0" smtClean="0"/>
              <a:t>/</a:t>
            </a:r>
            <a:r>
              <a:rPr lang="en-US" dirty="0" err="1" smtClean="0"/>
              <a:t>Rowspan</a:t>
            </a:r>
            <a:r>
              <a:rPr lang="en-US" dirty="0" smtClean="0"/>
              <a:t>&lt;/title&gt; </a:t>
            </a:r>
          </a:p>
          <a:p>
            <a:pPr>
              <a:buNone/>
            </a:pPr>
            <a:r>
              <a:rPr lang="en-US" dirty="0" smtClean="0"/>
              <a:t>&lt;/head&gt; </a:t>
            </a:r>
          </a:p>
          <a:p>
            <a:pPr>
              <a:buNone/>
            </a:pPr>
            <a:r>
              <a:rPr lang="en-US" dirty="0" smtClean="0"/>
              <a:t>&lt;body&gt; </a:t>
            </a:r>
          </a:p>
          <a:p>
            <a:pPr>
              <a:buNone/>
            </a:pPr>
            <a:r>
              <a:rPr lang="en-US" dirty="0" smtClean="0"/>
              <a:t>&lt;table border="1"&gt; </a:t>
            </a:r>
          </a:p>
          <a:p>
            <a:pPr>
              <a:buNone/>
            </a:pPr>
            <a:r>
              <a:rPr lang="en-US" dirty="0" smtClean="0"/>
              <a:t>&lt;</a:t>
            </a:r>
            <a:r>
              <a:rPr lang="en-US" dirty="0" err="1" smtClean="0"/>
              <a:t>tr</a:t>
            </a:r>
            <a:r>
              <a:rPr lang="en-US" dirty="0" smtClean="0"/>
              <a:t>&gt; </a:t>
            </a:r>
          </a:p>
          <a:p>
            <a:pPr>
              <a:buNone/>
            </a:pPr>
            <a:r>
              <a:rPr lang="en-US" dirty="0" smtClean="0"/>
              <a:t>&lt;</a:t>
            </a:r>
            <a:r>
              <a:rPr lang="en-US" dirty="0" err="1" smtClean="0"/>
              <a:t>th</a:t>
            </a:r>
            <a:r>
              <a:rPr lang="en-US" dirty="0" smtClean="0"/>
              <a:t>&gt;Column 1&lt;/</a:t>
            </a:r>
            <a:r>
              <a:rPr lang="en-US" dirty="0" err="1" smtClean="0"/>
              <a:t>th</a:t>
            </a:r>
            <a:r>
              <a:rPr lang="en-US" dirty="0" smtClean="0"/>
              <a:t>&gt; </a:t>
            </a:r>
          </a:p>
          <a:p>
            <a:pPr>
              <a:buNone/>
            </a:pPr>
            <a:r>
              <a:rPr lang="en-US" dirty="0" smtClean="0"/>
              <a:t>&lt;</a:t>
            </a:r>
            <a:r>
              <a:rPr lang="en-US" dirty="0" err="1" smtClean="0"/>
              <a:t>th</a:t>
            </a:r>
            <a:r>
              <a:rPr lang="en-US" dirty="0" smtClean="0"/>
              <a:t>&gt;Column 2&lt;/</a:t>
            </a:r>
            <a:r>
              <a:rPr lang="en-US" dirty="0" err="1" smtClean="0"/>
              <a:t>th</a:t>
            </a:r>
            <a:r>
              <a:rPr lang="en-US" dirty="0" smtClean="0"/>
              <a:t>&gt; </a:t>
            </a:r>
          </a:p>
          <a:p>
            <a:pPr>
              <a:buNone/>
            </a:pPr>
            <a:r>
              <a:rPr lang="en-US" dirty="0" smtClean="0"/>
              <a:t>&lt;</a:t>
            </a:r>
            <a:r>
              <a:rPr lang="en-US" dirty="0" err="1" smtClean="0"/>
              <a:t>th</a:t>
            </a:r>
            <a:r>
              <a:rPr lang="en-US" dirty="0" smtClean="0"/>
              <a:t>&gt;Column 3&lt;/</a:t>
            </a:r>
            <a:r>
              <a:rPr lang="en-US" dirty="0" err="1" smtClean="0"/>
              <a:t>th</a:t>
            </a:r>
            <a:r>
              <a:rPr lang="en-US" dirty="0" smtClean="0"/>
              <a:t>&gt; </a:t>
            </a:r>
          </a:p>
          <a:p>
            <a:pPr>
              <a:buNone/>
            </a:pPr>
            <a:r>
              <a:rPr lang="en-US" dirty="0" smtClean="0"/>
              <a:t>&lt;/</a:t>
            </a:r>
            <a:r>
              <a:rPr lang="en-US" dirty="0" err="1" smtClean="0"/>
              <a:t>tr</a:t>
            </a:r>
            <a:r>
              <a:rPr lang="en-US" dirty="0" smtClean="0"/>
              <a:t>&gt; </a:t>
            </a:r>
          </a:p>
          <a:p>
            <a:pPr>
              <a:buNone/>
            </a:pPr>
            <a:r>
              <a:rPr lang="en-US" dirty="0" smtClean="0"/>
              <a:t>&lt;</a:t>
            </a:r>
            <a:r>
              <a:rPr lang="en-US" dirty="0" err="1" smtClean="0"/>
              <a:t>tr</a:t>
            </a:r>
            <a:r>
              <a:rPr lang="en-US" dirty="0" smtClean="0"/>
              <a:t>&gt;&lt;td </a:t>
            </a:r>
            <a:r>
              <a:rPr lang="en-US" dirty="0" err="1" smtClean="0"/>
              <a:t>rowspan</a:t>
            </a:r>
            <a:r>
              <a:rPr lang="en-US" dirty="0" smtClean="0"/>
              <a:t>="2"&gt;Row 1 Cell 1&lt;/td&gt;&lt;td&gt;Row 1 Cell 2&lt;/td&gt;&lt;td&gt;Row 1 Cell 3&lt;/td&gt;&lt;/</a:t>
            </a:r>
            <a:r>
              <a:rPr lang="en-US" dirty="0" err="1" smtClean="0"/>
              <a:t>tr</a:t>
            </a:r>
            <a:r>
              <a:rPr lang="en-US" dirty="0" smtClean="0"/>
              <a:t>&gt; </a:t>
            </a:r>
          </a:p>
          <a:p>
            <a:pPr>
              <a:buNone/>
            </a:pPr>
            <a:r>
              <a:rPr lang="en-US" dirty="0" smtClean="0"/>
              <a:t>&lt;</a:t>
            </a:r>
            <a:r>
              <a:rPr lang="en-US" dirty="0" err="1" smtClean="0"/>
              <a:t>tr</a:t>
            </a:r>
            <a:r>
              <a:rPr lang="en-US" dirty="0" smtClean="0"/>
              <a:t>&gt;&lt;td&gt;Row 2 Cell 2&lt;/td&gt;&lt;td&gt;Row 2 Cell 3&lt;/td&gt;&lt;/</a:t>
            </a:r>
            <a:r>
              <a:rPr lang="en-US" dirty="0" err="1" smtClean="0"/>
              <a:t>tr</a:t>
            </a:r>
            <a:r>
              <a:rPr lang="en-US" dirty="0" smtClean="0"/>
              <a:t>&gt; </a:t>
            </a:r>
          </a:p>
          <a:p>
            <a:pPr>
              <a:buNone/>
            </a:pPr>
            <a:r>
              <a:rPr lang="en-US" dirty="0" smtClean="0"/>
              <a:t>&lt;</a:t>
            </a:r>
            <a:r>
              <a:rPr lang="en-US" dirty="0" err="1" smtClean="0"/>
              <a:t>tr</a:t>
            </a:r>
            <a:r>
              <a:rPr lang="en-US" dirty="0" smtClean="0"/>
              <a:t>&gt;&lt;td </a:t>
            </a:r>
            <a:r>
              <a:rPr lang="en-US" dirty="0" err="1" smtClean="0"/>
              <a:t>colspan</a:t>
            </a:r>
            <a:r>
              <a:rPr lang="en-US" dirty="0" smtClean="0"/>
              <a:t>="3"&gt;Row 3 Cell 1&lt;/td&gt;&lt;/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Backgrounds </a:t>
            </a:r>
            <a:endParaRPr lang="en-US" dirty="0"/>
          </a:p>
        </p:txBody>
      </p:sp>
      <p:sp>
        <p:nvSpPr>
          <p:cNvPr id="3" name="Content Placeholder 2"/>
          <p:cNvSpPr>
            <a:spLocks noGrp="1"/>
          </p:cNvSpPr>
          <p:nvPr>
            <p:ph idx="1"/>
          </p:nvPr>
        </p:nvSpPr>
        <p:spPr/>
        <p:txBody>
          <a:bodyPr/>
          <a:lstStyle/>
          <a:p>
            <a:r>
              <a:rPr lang="en-US" dirty="0" smtClean="0"/>
              <a:t>You can set table background using one of the following two ways: </a:t>
            </a:r>
          </a:p>
          <a:p>
            <a:r>
              <a:rPr lang="en-US" dirty="0" smtClean="0"/>
              <a:t> </a:t>
            </a:r>
            <a:r>
              <a:rPr lang="en-US" dirty="0" err="1" smtClean="0"/>
              <a:t>bgcolor</a:t>
            </a:r>
            <a:r>
              <a:rPr lang="en-US" dirty="0" smtClean="0"/>
              <a:t> attribute - You can set background color for whole table or just for one cell. </a:t>
            </a:r>
          </a:p>
          <a:p>
            <a:r>
              <a:rPr lang="en-US" dirty="0" smtClean="0"/>
              <a:t> background attribute - You can set background image for whole table or just for one cell.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n-US" dirty="0" smtClean="0"/>
              <a:t>&lt;/head&gt; </a:t>
            </a:r>
          </a:p>
          <a:p>
            <a:pPr>
              <a:buNone/>
            </a:pPr>
            <a:r>
              <a:rPr lang="en-US" dirty="0" smtClean="0"/>
              <a:t>&lt;body&gt; </a:t>
            </a:r>
          </a:p>
          <a:p>
            <a:pPr>
              <a:buNone/>
            </a:pPr>
            <a:r>
              <a:rPr lang="en-US" dirty="0" smtClean="0"/>
              <a:t>&lt;table border="1" </a:t>
            </a:r>
            <a:r>
              <a:rPr lang="en-US" dirty="0" err="1" smtClean="0"/>
              <a:t>bordercolor</a:t>
            </a:r>
            <a:r>
              <a:rPr lang="en-US" dirty="0" smtClean="0"/>
              <a:t>="green" background="/images/test.png"&gt; </a:t>
            </a:r>
          </a:p>
          <a:p>
            <a:pPr>
              <a:buNone/>
            </a:pPr>
            <a:r>
              <a:rPr lang="en-US" dirty="0" smtClean="0"/>
              <a:t>&lt;</a:t>
            </a:r>
            <a:r>
              <a:rPr lang="en-US" dirty="0" err="1" smtClean="0"/>
              <a:t>tr</a:t>
            </a:r>
            <a:r>
              <a:rPr lang="en-US" dirty="0" smtClean="0"/>
              <a:t>&gt; </a:t>
            </a:r>
          </a:p>
          <a:p>
            <a:pPr>
              <a:buNone/>
            </a:pPr>
            <a:r>
              <a:rPr lang="en-US" dirty="0" smtClean="0"/>
              <a:t>&lt;</a:t>
            </a:r>
            <a:r>
              <a:rPr lang="en-US" dirty="0" err="1" smtClean="0"/>
              <a:t>th</a:t>
            </a:r>
            <a:r>
              <a:rPr lang="en-US" dirty="0" smtClean="0"/>
              <a:t>&gt;Column 1&lt;/</a:t>
            </a:r>
            <a:r>
              <a:rPr lang="en-US" dirty="0" err="1" smtClean="0"/>
              <a:t>th</a:t>
            </a:r>
            <a:r>
              <a:rPr lang="en-US" dirty="0" smtClean="0"/>
              <a:t>&gt; </a:t>
            </a:r>
          </a:p>
          <a:p>
            <a:pPr>
              <a:buNone/>
            </a:pPr>
            <a:r>
              <a:rPr lang="en-US" dirty="0" smtClean="0"/>
              <a:t>&lt;</a:t>
            </a:r>
            <a:r>
              <a:rPr lang="en-US" dirty="0" err="1" smtClean="0"/>
              <a:t>th</a:t>
            </a:r>
            <a:r>
              <a:rPr lang="en-US" dirty="0" smtClean="0"/>
              <a:t>&gt;Column 2&lt;/</a:t>
            </a:r>
            <a:r>
              <a:rPr lang="en-US" dirty="0" err="1" smtClean="0"/>
              <a:t>th</a:t>
            </a:r>
            <a:r>
              <a:rPr lang="en-US" dirty="0" smtClean="0"/>
              <a:t>&gt; </a:t>
            </a:r>
          </a:p>
          <a:p>
            <a:pPr>
              <a:buNone/>
            </a:pPr>
            <a:r>
              <a:rPr lang="en-US" dirty="0" smtClean="0"/>
              <a:t>&lt;</a:t>
            </a:r>
            <a:r>
              <a:rPr lang="en-US" dirty="0" err="1" smtClean="0"/>
              <a:t>th</a:t>
            </a:r>
            <a:r>
              <a:rPr lang="en-US" dirty="0" smtClean="0"/>
              <a:t>&gt;Column 3&lt;/</a:t>
            </a:r>
            <a:r>
              <a:rPr lang="en-US" dirty="0" err="1" smtClean="0"/>
              <a:t>th</a:t>
            </a:r>
            <a:r>
              <a:rPr lang="en-US" dirty="0" smtClean="0"/>
              <a:t>&gt; </a:t>
            </a:r>
          </a:p>
          <a:p>
            <a:pPr>
              <a:buNone/>
            </a:pPr>
            <a:r>
              <a:rPr lang="en-US" dirty="0" smtClean="0"/>
              <a:t>&lt;/</a:t>
            </a:r>
            <a:r>
              <a:rPr lang="en-US" dirty="0" err="1" smtClean="0"/>
              <a:t>tr</a:t>
            </a:r>
            <a:r>
              <a:rPr lang="en-US" dirty="0" smtClean="0"/>
              <a:t>&gt; </a:t>
            </a:r>
          </a:p>
          <a:p>
            <a:pPr>
              <a:buNone/>
            </a:pPr>
            <a:r>
              <a:rPr lang="en-US" dirty="0" smtClean="0"/>
              <a:t>&lt;</a:t>
            </a:r>
            <a:r>
              <a:rPr lang="en-US" dirty="0" err="1" smtClean="0"/>
              <a:t>tr</a:t>
            </a:r>
            <a:r>
              <a:rPr lang="en-US" dirty="0" smtClean="0"/>
              <a:t>&gt;&lt;td </a:t>
            </a:r>
            <a:r>
              <a:rPr lang="en-US" dirty="0" err="1" smtClean="0"/>
              <a:t>rowspan</a:t>
            </a:r>
            <a:r>
              <a:rPr lang="en-US" dirty="0" smtClean="0"/>
              <a:t>="2"&gt;Row 1 Cell 1&lt;/td&gt;&lt;td&gt;Row 1 Cell 2&lt;/td&gt;&lt;td&gt;Row 1 Cell 3&lt;/td&gt;&lt;/</a:t>
            </a:r>
            <a:r>
              <a:rPr lang="en-US" dirty="0" err="1" smtClean="0"/>
              <a:t>tr</a:t>
            </a:r>
            <a:r>
              <a:rPr lang="en-US" dirty="0" smtClean="0"/>
              <a:t>&gt; </a:t>
            </a:r>
          </a:p>
          <a:p>
            <a:pPr>
              <a:buNone/>
            </a:pPr>
            <a:r>
              <a:rPr lang="en-US" dirty="0" smtClean="0"/>
              <a:t>&lt;</a:t>
            </a:r>
            <a:r>
              <a:rPr lang="en-US" dirty="0" err="1" smtClean="0"/>
              <a:t>tr</a:t>
            </a:r>
            <a:r>
              <a:rPr lang="en-US" dirty="0" smtClean="0"/>
              <a:t>&gt;&lt;td&gt;Row 2 Cell 2&lt;/td&gt;&lt;td&gt;Row 2 Cell 3&lt;/td&gt;&lt;/</a:t>
            </a:r>
            <a:r>
              <a:rPr lang="en-US" dirty="0" err="1" smtClean="0"/>
              <a:t>tr</a:t>
            </a:r>
            <a:r>
              <a:rPr lang="en-US" dirty="0" smtClean="0"/>
              <a:t>&gt; </a:t>
            </a:r>
          </a:p>
          <a:p>
            <a:pPr>
              <a:buNone/>
            </a:pPr>
            <a:r>
              <a:rPr lang="en-US" dirty="0" smtClean="0"/>
              <a:t>&lt;</a:t>
            </a:r>
            <a:r>
              <a:rPr lang="en-US" dirty="0" err="1" smtClean="0"/>
              <a:t>tr</a:t>
            </a:r>
            <a:r>
              <a:rPr lang="en-US" dirty="0" smtClean="0"/>
              <a:t>&gt;&lt;td </a:t>
            </a:r>
            <a:r>
              <a:rPr lang="en-US" dirty="0" err="1" smtClean="0"/>
              <a:t>colspan</a:t>
            </a:r>
            <a:r>
              <a:rPr lang="en-US" dirty="0" smtClean="0"/>
              <a:t>="3"&gt;Row 3 Cell 1&lt;/td&gt;&lt;/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Height and Width </a:t>
            </a:r>
            <a:endParaRPr lang="en-US" dirty="0"/>
          </a:p>
        </p:txBody>
      </p:sp>
      <p:sp>
        <p:nvSpPr>
          <p:cNvPr id="3" name="Content Placeholder 2"/>
          <p:cNvSpPr>
            <a:spLocks noGrp="1"/>
          </p:cNvSpPr>
          <p:nvPr>
            <p:ph idx="1"/>
          </p:nvPr>
        </p:nvSpPr>
        <p:spPr/>
        <p:txBody>
          <a:bodyPr/>
          <a:lstStyle/>
          <a:p>
            <a:r>
              <a:rPr lang="en-US" dirty="0" smtClean="0"/>
              <a:t>You can set a table width and height using width and height attributes. You can specify table width or height in terms of pixels or in terms of percentage of available screen area.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&lt;!DOCTYPE html&gt; </a:t>
            </a:r>
          </a:p>
          <a:p>
            <a:r>
              <a:rPr lang="en-US" dirty="0" smtClean="0"/>
              <a:t>&lt;html&gt; </a:t>
            </a:r>
          </a:p>
          <a:p>
            <a:r>
              <a:rPr lang="en-US" dirty="0" smtClean="0"/>
              <a:t>&lt;head&gt; </a:t>
            </a:r>
          </a:p>
          <a:p>
            <a:r>
              <a:rPr lang="en-US" dirty="0" smtClean="0"/>
              <a:t>&lt;title&gt;HTML Table Width/Height&lt;/title&gt; </a:t>
            </a:r>
          </a:p>
          <a:p>
            <a:r>
              <a:rPr lang="en-US" dirty="0" smtClean="0"/>
              <a:t>&lt;/head&gt; </a:t>
            </a:r>
          </a:p>
          <a:p>
            <a:r>
              <a:rPr lang="en-US" dirty="0" smtClean="0"/>
              <a:t>&lt;body&gt; </a:t>
            </a:r>
          </a:p>
          <a:p>
            <a:r>
              <a:rPr lang="en-US" dirty="0" smtClean="0"/>
              <a:t>&lt;table border="1" width="400" height="150"&gt;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Elements</a:t>
            </a:r>
            <a:endParaRPr lang="en-US" dirty="0"/>
          </a:p>
        </p:txBody>
      </p:sp>
      <p:sp>
        <p:nvSpPr>
          <p:cNvPr id="3" name="Content Placeholder 2"/>
          <p:cNvSpPr>
            <a:spLocks noGrp="1"/>
          </p:cNvSpPr>
          <p:nvPr>
            <p:ph idx="1"/>
          </p:nvPr>
        </p:nvSpPr>
        <p:spPr>
          <a:xfrm>
            <a:off x="609600" y="1600200"/>
            <a:ext cx="8229600" cy="4525963"/>
          </a:xfrm>
        </p:spPr>
        <p:txBody>
          <a:bodyPr/>
          <a:lstStyle/>
          <a:p>
            <a:r>
              <a:rPr lang="en-US" dirty="0" smtClean="0"/>
              <a:t>Heading</a:t>
            </a:r>
          </a:p>
          <a:p>
            <a:r>
              <a:rPr lang="en-US" dirty="0" smtClean="0"/>
              <a:t>Paragraph</a:t>
            </a:r>
          </a:p>
          <a:p>
            <a:r>
              <a:rPr lang="en-US" dirty="0" smtClean="0"/>
              <a:t>Line Break</a:t>
            </a:r>
          </a:p>
          <a:p>
            <a:r>
              <a:rPr lang="en-US" dirty="0" smtClean="0"/>
              <a:t>Horizontal rule</a:t>
            </a:r>
          </a:p>
          <a:p>
            <a:r>
              <a:rPr lang="en-US" dirty="0" smtClean="0"/>
              <a:t>Comments</a:t>
            </a:r>
          </a:p>
          <a:p>
            <a:r>
              <a:rPr lang="en-US" dirty="0" smtClean="0"/>
              <a:t>&lt;!-- This is Comment tag--&gt;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Caption </a:t>
            </a:r>
            <a:endParaRPr lang="en-US" dirty="0"/>
          </a:p>
        </p:txBody>
      </p:sp>
      <p:sp>
        <p:nvSpPr>
          <p:cNvPr id="3" name="Content Placeholder 2"/>
          <p:cNvSpPr>
            <a:spLocks noGrp="1"/>
          </p:cNvSpPr>
          <p:nvPr>
            <p:ph idx="1"/>
          </p:nvPr>
        </p:nvSpPr>
        <p:spPr/>
        <p:txBody>
          <a:bodyPr/>
          <a:lstStyle/>
          <a:p>
            <a:r>
              <a:rPr lang="en-US" dirty="0" smtClean="0"/>
              <a:t>The caption tag will serve as a title or explanation for the table and it shows up at the top of the table. This tag is deprecated in newer version of HTML/XHTML</a:t>
            </a:r>
          </a:p>
          <a:p>
            <a:endParaRPr lang="en-US" dirty="0" smtClean="0"/>
          </a:p>
          <a:p>
            <a:r>
              <a:rPr lang="en-US" dirty="0" smtClean="0"/>
              <a:t>&lt;table border="1" width="100%"&gt; </a:t>
            </a:r>
          </a:p>
          <a:p>
            <a:r>
              <a:rPr lang="en-US" dirty="0" smtClean="0"/>
              <a:t>&lt;caption&gt;This is the caption&lt;/caption&gt;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Header, Body, and Footer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Tables can be divided into three portions: a header, a body, and a foot. The head and foot are rather similar to headers and footers in a word-processed document that remain the same for every page, while the body is the main content holder of the table. </a:t>
            </a:r>
          </a:p>
          <a:p>
            <a:r>
              <a:rPr lang="en-US" dirty="0" smtClean="0"/>
              <a:t>The three elements for separating the head, body, and foot of a table are: </a:t>
            </a:r>
          </a:p>
          <a:p>
            <a:r>
              <a:rPr lang="en-US" dirty="0" smtClean="0"/>
              <a:t> &lt;</a:t>
            </a:r>
            <a:r>
              <a:rPr lang="en-US" dirty="0" err="1" smtClean="0"/>
              <a:t>thead</a:t>
            </a:r>
            <a:r>
              <a:rPr lang="en-US" dirty="0" smtClean="0"/>
              <a:t>&gt; - to create a separate table header.  &lt;</a:t>
            </a:r>
            <a:r>
              <a:rPr lang="en-US" dirty="0" err="1" smtClean="0"/>
              <a:t>tbody</a:t>
            </a:r>
            <a:r>
              <a:rPr lang="en-US" dirty="0" smtClean="0"/>
              <a:t>&gt; - to indicate the main body of the table.  &lt;</a:t>
            </a:r>
            <a:r>
              <a:rPr lang="en-US" dirty="0" err="1" smtClean="0"/>
              <a:t>tfoot</a:t>
            </a:r>
            <a:r>
              <a:rPr lang="en-US" dirty="0" smtClean="0"/>
              <a:t>&gt; - to create a separate table footer. </a:t>
            </a:r>
          </a:p>
          <a:p>
            <a:r>
              <a:rPr lang="en-US" dirty="0" smtClean="0"/>
              <a:t>A table may contain several &lt;</a:t>
            </a:r>
            <a:r>
              <a:rPr lang="en-US" dirty="0" err="1" smtClean="0"/>
              <a:t>tbody</a:t>
            </a:r>
            <a:r>
              <a:rPr lang="en-US" dirty="0" smtClean="0"/>
              <a:t>&gt; elements to indicate different pages or groups of data. But it is notable that &lt;</a:t>
            </a:r>
            <a:r>
              <a:rPr lang="en-US" dirty="0" err="1" smtClean="0"/>
              <a:t>thead</a:t>
            </a:r>
            <a:r>
              <a:rPr lang="en-US" dirty="0" smtClean="0"/>
              <a:t>&gt; and &lt;</a:t>
            </a:r>
            <a:r>
              <a:rPr lang="en-US" dirty="0" err="1" smtClean="0"/>
              <a:t>tfoot</a:t>
            </a:r>
            <a:r>
              <a:rPr lang="en-US" dirty="0" smtClean="0"/>
              <a:t>&gt; tags should appear before &lt;</a:t>
            </a:r>
            <a:r>
              <a:rPr lang="en-US" dirty="0" err="1" smtClean="0"/>
              <a:t>tbody</a:t>
            </a:r>
            <a:r>
              <a:rPr lang="en-US" dirty="0" smtClean="0"/>
              <a:t>&gt; </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Table&lt;/title&gt; </a:t>
            </a:r>
          </a:p>
          <a:p>
            <a:pPr>
              <a:buNone/>
            </a:pPr>
            <a:r>
              <a:rPr lang="en-US" dirty="0" smtClean="0"/>
              <a:t>&lt;/head&gt; </a:t>
            </a:r>
          </a:p>
          <a:p>
            <a:pPr>
              <a:buNone/>
            </a:pPr>
            <a:r>
              <a:rPr lang="en-US" dirty="0" smtClean="0"/>
              <a:t>&lt;body&gt; </a:t>
            </a:r>
          </a:p>
          <a:p>
            <a:pPr>
              <a:buNone/>
            </a:pPr>
            <a:r>
              <a:rPr lang="en-US" dirty="0" smtClean="0"/>
              <a:t>&lt;table border="1" width="100%"&gt; </a:t>
            </a:r>
          </a:p>
          <a:p>
            <a:pPr>
              <a:buNone/>
            </a:pPr>
            <a:r>
              <a:rPr lang="en-US" dirty="0" smtClean="0"/>
              <a:t>&lt;</a:t>
            </a:r>
            <a:r>
              <a:rPr lang="en-US" dirty="0" err="1" smtClean="0"/>
              <a:t>thead</a:t>
            </a:r>
            <a:r>
              <a:rPr lang="en-US" dirty="0" smtClean="0"/>
              <a:t>&gt; </a:t>
            </a:r>
          </a:p>
          <a:p>
            <a:pPr>
              <a:buNone/>
            </a:pPr>
            <a:r>
              <a:rPr lang="en-US" dirty="0" smtClean="0"/>
              <a:t>&lt;</a:t>
            </a:r>
            <a:r>
              <a:rPr lang="en-US" dirty="0" err="1" smtClean="0"/>
              <a:t>tr</a:t>
            </a:r>
            <a:r>
              <a:rPr lang="en-US" dirty="0" smtClean="0"/>
              <a:t>&gt; </a:t>
            </a:r>
          </a:p>
          <a:p>
            <a:pPr>
              <a:buNone/>
            </a:pPr>
            <a:r>
              <a:rPr lang="en-US" dirty="0" smtClean="0"/>
              <a:t>&lt;td </a:t>
            </a:r>
            <a:r>
              <a:rPr lang="en-US" dirty="0" err="1" smtClean="0"/>
              <a:t>colspan</a:t>
            </a:r>
            <a:r>
              <a:rPr lang="en-US" dirty="0" smtClean="0"/>
              <a:t>="4"&gt;This is the head of the table&lt;/td&gt; </a:t>
            </a:r>
          </a:p>
          <a:p>
            <a:pPr>
              <a:buNone/>
            </a:pPr>
            <a:r>
              <a:rPr lang="en-US" dirty="0" smtClean="0"/>
              <a:t>&lt;/</a:t>
            </a:r>
            <a:r>
              <a:rPr lang="en-US" dirty="0" err="1" smtClean="0"/>
              <a:t>tr</a:t>
            </a:r>
            <a:r>
              <a:rPr lang="en-US" dirty="0" smtClean="0"/>
              <a:t>&gt; </a:t>
            </a:r>
          </a:p>
          <a:p>
            <a:pPr>
              <a:buNone/>
            </a:pPr>
            <a:r>
              <a:rPr lang="en-US" dirty="0" smtClean="0"/>
              <a:t>&lt;/</a:t>
            </a:r>
            <a:r>
              <a:rPr lang="en-US" dirty="0" err="1" smtClean="0"/>
              <a:t>thead</a:t>
            </a:r>
            <a:r>
              <a:rPr lang="en-US" dirty="0" smtClean="0"/>
              <a:t>&gt; </a:t>
            </a:r>
          </a:p>
          <a:p>
            <a:pPr>
              <a:buNone/>
            </a:pPr>
            <a:r>
              <a:rPr lang="en-US" dirty="0" smtClean="0"/>
              <a:t>&lt;</a:t>
            </a:r>
            <a:r>
              <a:rPr lang="en-US" dirty="0" err="1" smtClean="0"/>
              <a:t>tfoot</a:t>
            </a:r>
            <a:r>
              <a:rPr lang="en-US" dirty="0" smtClean="0"/>
              <a:t>&gt; </a:t>
            </a:r>
          </a:p>
          <a:p>
            <a:pPr>
              <a:buNone/>
            </a:pPr>
            <a:r>
              <a:rPr lang="en-US" dirty="0" smtClean="0"/>
              <a:t>&lt;</a:t>
            </a:r>
            <a:r>
              <a:rPr lang="en-US" dirty="0" err="1" smtClean="0"/>
              <a:t>tr</a:t>
            </a:r>
            <a:r>
              <a:rPr lang="en-US" dirty="0" smtClean="0"/>
              <a:t>&gt; </a:t>
            </a:r>
          </a:p>
          <a:p>
            <a:pPr>
              <a:buNone/>
            </a:pPr>
            <a:r>
              <a:rPr lang="en-US" dirty="0" smtClean="0"/>
              <a:t>&lt;td </a:t>
            </a:r>
            <a:r>
              <a:rPr lang="en-US" dirty="0" err="1" smtClean="0"/>
              <a:t>colspan</a:t>
            </a:r>
            <a:r>
              <a:rPr lang="en-US" dirty="0" smtClean="0"/>
              <a:t>="4"&gt;This is the foot of the table&lt;/td&gt;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&lt;/</a:t>
            </a:r>
            <a:r>
              <a:rPr lang="en-US" dirty="0" err="1" smtClean="0"/>
              <a:t>tr</a:t>
            </a:r>
            <a:r>
              <a:rPr lang="en-US" dirty="0" smtClean="0"/>
              <a:t>&gt; </a:t>
            </a:r>
          </a:p>
          <a:p>
            <a:pPr>
              <a:buNone/>
            </a:pPr>
            <a:r>
              <a:rPr lang="en-US" dirty="0" smtClean="0"/>
              <a:t>&lt;/</a:t>
            </a:r>
            <a:r>
              <a:rPr lang="en-US" dirty="0" err="1" smtClean="0"/>
              <a:t>tfoot</a:t>
            </a:r>
            <a:r>
              <a:rPr lang="en-US" dirty="0" smtClean="0"/>
              <a:t>&gt; </a:t>
            </a:r>
          </a:p>
          <a:p>
            <a:pPr>
              <a:buNone/>
            </a:pPr>
            <a:r>
              <a:rPr lang="en-US" dirty="0" smtClean="0"/>
              <a:t>&lt;</a:t>
            </a:r>
            <a:r>
              <a:rPr lang="en-US" dirty="0" err="1" smtClean="0"/>
              <a:t>tbody</a:t>
            </a:r>
            <a:r>
              <a:rPr lang="en-US" dirty="0" smtClean="0"/>
              <a:t>&gt; </a:t>
            </a:r>
          </a:p>
          <a:p>
            <a:pPr>
              <a:buNone/>
            </a:pPr>
            <a:r>
              <a:rPr lang="en-US" dirty="0" smtClean="0"/>
              <a:t>&lt;</a:t>
            </a:r>
            <a:r>
              <a:rPr lang="en-US" dirty="0" err="1" smtClean="0"/>
              <a:t>tr</a:t>
            </a:r>
            <a:r>
              <a:rPr lang="en-US" dirty="0" smtClean="0"/>
              <a:t>&gt; </a:t>
            </a:r>
          </a:p>
          <a:p>
            <a:pPr>
              <a:buNone/>
            </a:pPr>
            <a:r>
              <a:rPr lang="en-US" dirty="0" smtClean="0"/>
              <a:t>&lt;td&gt;Cell 1&lt;/td&gt; </a:t>
            </a:r>
          </a:p>
          <a:p>
            <a:pPr>
              <a:buNone/>
            </a:pPr>
            <a:r>
              <a:rPr lang="en-US" dirty="0" smtClean="0"/>
              <a:t>&lt;td&gt;Cell 2&lt;/td&gt; </a:t>
            </a:r>
          </a:p>
          <a:p>
            <a:pPr>
              <a:buNone/>
            </a:pPr>
            <a:r>
              <a:rPr lang="en-US" dirty="0" smtClean="0"/>
              <a:t>&lt;td&gt;Cell 3&lt;/td&gt; </a:t>
            </a:r>
          </a:p>
          <a:p>
            <a:pPr>
              <a:buNone/>
            </a:pPr>
            <a:r>
              <a:rPr lang="en-US" dirty="0" smtClean="0"/>
              <a:t>&lt;td&gt;Cell 4&lt;/td&gt; </a:t>
            </a:r>
          </a:p>
          <a:p>
            <a:pPr>
              <a:buNone/>
            </a:pPr>
            <a:r>
              <a:rPr lang="en-US" dirty="0" smtClean="0"/>
              <a:t>&lt;/</a:t>
            </a:r>
            <a:r>
              <a:rPr lang="en-US" dirty="0" err="1" smtClean="0"/>
              <a:t>tr</a:t>
            </a:r>
            <a:r>
              <a:rPr lang="en-US" dirty="0" smtClean="0"/>
              <a:t>&gt; </a:t>
            </a:r>
          </a:p>
          <a:p>
            <a:pPr>
              <a:buNone/>
            </a:pPr>
            <a:r>
              <a:rPr lang="en-US" dirty="0" smtClean="0"/>
              <a:t>&lt;/</a:t>
            </a:r>
            <a:r>
              <a:rPr lang="en-US" dirty="0" err="1" smtClean="0"/>
              <a:t>tbody</a:t>
            </a:r>
            <a:r>
              <a:rPr lang="en-US" dirty="0" smtClean="0"/>
              <a:t>&gt; </a:t>
            </a:r>
          </a:p>
          <a:p>
            <a:pPr>
              <a:buNone/>
            </a:pPr>
            <a:r>
              <a:rPr lang="en-US" dirty="0" smtClean="0"/>
              <a:t>&lt;/table&gt;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Nested Tables </a:t>
            </a:r>
          </a:p>
          <a:p>
            <a:r>
              <a:rPr lang="en-US" dirty="0" smtClean="0"/>
              <a:t>You can use one table inside another table. Not only tables you can use almost all the tags inside table data tag &lt;td&gt;.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Table&lt;/title&gt; </a:t>
            </a:r>
          </a:p>
          <a:p>
            <a:pPr>
              <a:buNone/>
            </a:pPr>
            <a:r>
              <a:rPr lang="en-US" dirty="0" smtClean="0"/>
              <a:t>&lt;/head&gt; </a:t>
            </a:r>
          </a:p>
          <a:p>
            <a:pPr>
              <a:buNone/>
            </a:pPr>
            <a:r>
              <a:rPr lang="en-US" dirty="0" smtClean="0"/>
              <a:t>&lt;body&gt; </a:t>
            </a:r>
          </a:p>
          <a:p>
            <a:pPr>
              <a:buNone/>
            </a:pPr>
            <a:r>
              <a:rPr lang="en-US" dirty="0" smtClean="0"/>
              <a:t>&lt;table border="1" width="100%"&gt; </a:t>
            </a:r>
          </a:p>
          <a:p>
            <a:pPr>
              <a:buNone/>
            </a:pPr>
            <a:r>
              <a:rPr lang="en-US" dirty="0" smtClean="0"/>
              <a:t>&lt;</a:t>
            </a:r>
            <a:r>
              <a:rPr lang="en-US" dirty="0" err="1" smtClean="0"/>
              <a:t>tr</a:t>
            </a:r>
            <a:r>
              <a:rPr lang="en-US" dirty="0" smtClean="0"/>
              <a:t>&gt; </a:t>
            </a:r>
          </a:p>
          <a:p>
            <a:pPr>
              <a:buNone/>
            </a:pPr>
            <a:r>
              <a:rPr lang="en-US" dirty="0" smtClean="0"/>
              <a:t>&lt;td&gt; </a:t>
            </a:r>
          </a:p>
          <a:p>
            <a:pPr>
              <a:buNone/>
            </a:pPr>
            <a:r>
              <a:rPr lang="en-US" dirty="0" smtClean="0"/>
              <a:t>   &lt;table border="1" width="100%"&gt;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normAutofit fontScale="62500" lnSpcReduction="20000"/>
          </a:bodyPr>
          <a:lstStyle/>
          <a:p>
            <a:pPr>
              <a:buNone/>
            </a:pPr>
            <a:r>
              <a:rPr lang="en-US" dirty="0" smtClean="0"/>
              <a:t> &lt;</a:t>
            </a:r>
            <a:r>
              <a:rPr lang="en-US" dirty="0" err="1" smtClean="0"/>
              <a:t>tr</a:t>
            </a:r>
            <a:r>
              <a:rPr lang="en-US" dirty="0" smtClean="0"/>
              <a:t>&gt; </a:t>
            </a:r>
          </a:p>
          <a:p>
            <a:pPr>
              <a:buNone/>
            </a:pPr>
            <a:r>
              <a:rPr lang="en-US" dirty="0" smtClean="0"/>
              <a:t>   &lt;</a:t>
            </a:r>
            <a:r>
              <a:rPr lang="en-US" dirty="0" err="1" smtClean="0"/>
              <a:t>th</a:t>
            </a:r>
            <a:r>
              <a:rPr lang="en-US" dirty="0" smtClean="0"/>
              <a:t>&gt;Name&lt;/</a:t>
            </a:r>
            <a:r>
              <a:rPr lang="en-US" dirty="0" err="1" smtClean="0"/>
              <a:t>th</a:t>
            </a:r>
            <a:r>
              <a:rPr lang="en-US" dirty="0" smtClean="0"/>
              <a:t>&gt; </a:t>
            </a:r>
          </a:p>
          <a:p>
            <a:pPr>
              <a:buNone/>
            </a:pPr>
            <a:r>
              <a:rPr lang="en-US" dirty="0" smtClean="0"/>
              <a:t>   &lt;</a:t>
            </a:r>
            <a:r>
              <a:rPr lang="en-US" dirty="0" err="1" smtClean="0"/>
              <a:t>th</a:t>
            </a:r>
            <a:r>
              <a:rPr lang="en-US" dirty="0" smtClean="0"/>
              <a:t>&gt;Salary&lt;/</a:t>
            </a:r>
            <a:r>
              <a:rPr lang="en-US" dirty="0" err="1" smtClean="0"/>
              <a:t>th</a:t>
            </a:r>
            <a:r>
              <a:rPr lang="en-US" dirty="0" smtClean="0"/>
              <a:t>&gt;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&lt;td&gt;</a:t>
            </a:r>
            <a:r>
              <a:rPr lang="en-US" dirty="0" err="1" smtClean="0"/>
              <a:t>Ramesh</a:t>
            </a:r>
            <a:r>
              <a:rPr lang="en-US" dirty="0" smtClean="0"/>
              <a:t> Raman&lt;/td&gt; </a:t>
            </a:r>
          </a:p>
          <a:p>
            <a:pPr>
              <a:buNone/>
            </a:pPr>
            <a:r>
              <a:rPr lang="en-US" dirty="0" smtClean="0"/>
              <a:t>   &lt;td&gt;5000&lt;/td&gt;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&lt;td&gt;</a:t>
            </a:r>
            <a:r>
              <a:rPr lang="en-US" dirty="0" err="1" smtClean="0"/>
              <a:t>Shabbir</a:t>
            </a:r>
            <a:r>
              <a:rPr lang="en-US" dirty="0" smtClean="0"/>
              <a:t> Hussein&lt;/td&gt; </a:t>
            </a:r>
          </a:p>
          <a:p>
            <a:pPr>
              <a:buNone/>
            </a:pPr>
            <a:r>
              <a:rPr lang="en-US" dirty="0" smtClean="0"/>
              <a:t>   &lt;td&gt;7000&lt;/td&gt; </a:t>
            </a:r>
          </a:p>
          <a:p>
            <a:pPr>
              <a:buNone/>
            </a:pPr>
            <a:r>
              <a:rPr lang="en-US" dirty="0" smtClean="0"/>
              <a:t>   &lt;/</a:t>
            </a:r>
            <a:r>
              <a:rPr lang="en-US" dirty="0" err="1" smtClean="0"/>
              <a:t>tr</a:t>
            </a:r>
            <a:r>
              <a:rPr lang="en-US" dirty="0" smtClean="0"/>
              <a:t>&gt; </a:t>
            </a:r>
          </a:p>
          <a:p>
            <a:pPr>
              <a:buNone/>
            </a:pPr>
            <a:r>
              <a:rPr lang="en-US" dirty="0" smtClean="0"/>
              <a:t>   &lt;/table&gt; </a:t>
            </a:r>
          </a:p>
          <a:p>
            <a:pPr>
              <a:buNone/>
            </a:pPr>
            <a:r>
              <a:rPr lang="en-US" dirty="0" smtClean="0"/>
              <a:t>&lt;/td&gt; </a:t>
            </a:r>
          </a:p>
          <a:p>
            <a:pPr>
              <a:buNone/>
            </a:pPr>
            <a:r>
              <a:rPr lang="en-US" dirty="0" smtClean="0"/>
              <a:t>&lt;/</a:t>
            </a:r>
            <a:r>
              <a:rPr lang="en-US" dirty="0" err="1" smtClean="0"/>
              <a:t>tr</a:t>
            </a:r>
            <a:r>
              <a:rPr lang="en-US" dirty="0" smtClean="0"/>
              <a:t>&gt; </a:t>
            </a:r>
          </a:p>
          <a:p>
            <a:pPr>
              <a:buNone/>
            </a:pPr>
            <a:r>
              <a:rPr lang="en-US" dirty="0" smtClean="0"/>
              <a:t>&lt;/table&gt;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Frames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few drawbacks with using frames, so it's never recommended to use frames in your </a:t>
            </a:r>
            <a:r>
              <a:rPr lang="en-US" dirty="0" err="1" smtClean="0"/>
              <a:t>webpages</a:t>
            </a:r>
            <a:r>
              <a:rPr lang="en-US" dirty="0" smtClean="0"/>
              <a:t>: </a:t>
            </a:r>
          </a:p>
          <a:p>
            <a:r>
              <a:rPr lang="en-US" dirty="0" smtClean="0"/>
              <a:t> Some smaller devices cannot cope with frames often because their screen is not big enough to be divided up.  </a:t>
            </a:r>
          </a:p>
          <a:p>
            <a:r>
              <a:rPr lang="en-US" dirty="0" smtClean="0"/>
              <a:t> Sometimes your page will be displayed differently on different computers due to different screen resolution.  </a:t>
            </a:r>
          </a:p>
          <a:p>
            <a:r>
              <a:rPr lang="en-US" dirty="0" smtClean="0"/>
              <a:t> The browser's back button might not work as the user hopes.  </a:t>
            </a:r>
          </a:p>
          <a:p>
            <a:r>
              <a:rPr lang="en-US" dirty="0" smtClean="0"/>
              <a:t> There are still few browsers that do not support frame technology. </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Frames </a:t>
            </a:r>
            <a:endParaRPr lang="en-US" dirty="0"/>
          </a:p>
        </p:txBody>
      </p:sp>
      <p:sp>
        <p:nvSpPr>
          <p:cNvPr id="3" name="Content Placeholder 2"/>
          <p:cNvSpPr>
            <a:spLocks noGrp="1"/>
          </p:cNvSpPr>
          <p:nvPr>
            <p:ph idx="1"/>
          </p:nvPr>
        </p:nvSpPr>
        <p:spPr/>
        <p:txBody>
          <a:bodyPr/>
          <a:lstStyle/>
          <a:p>
            <a:r>
              <a:rPr lang="en-US" dirty="0" smtClean="0"/>
              <a:t>To use frames on a page we use &lt;frameset&gt; tag instead of &lt;body&gt; tag. The &lt;frameset&gt; tag defines, how to divide the window into frames. The rows attribute of &lt;frameset&gt; tag defines horizontal frames and cols attribute defines vertical frames. Each frame is indicated by &lt;frame&gt; tag and it defines which HTML document shall open into the frame.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in HTML</a:t>
            </a:r>
            <a:endParaRPr lang="en-US" dirty="0"/>
          </a:p>
        </p:txBody>
      </p:sp>
      <p:sp>
        <p:nvSpPr>
          <p:cNvPr id="3" name="Content Placeholder 2"/>
          <p:cNvSpPr>
            <a:spLocks noGrp="1"/>
          </p:cNvSpPr>
          <p:nvPr>
            <p:ph idx="1"/>
          </p:nvPr>
        </p:nvSpPr>
        <p:spPr/>
        <p:txBody>
          <a:bodyPr/>
          <a:lstStyle/>
          <a:p>
            <a:r>
              <a:rPr lang="en-US" dirty="0" smtClean="0"/>
              <a:t>Linking Element</a:t>
            </a:r>
          </a:p>
          <a:p>
            <a:r>
              <a:rPr lang="en-US" dirty="0" smtClean="0"/>
              <a:t>1) The Link Element</a:t>
            </a:r>
          </a:p>
          <a:p>
            <a:r>
              <a:rPr lang="en-US" dirty="0" smtClean="0"/>
              <a:t>2) The Anchor element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normAutofit fontScale="85000" lnSpcReduction="1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Frames&lt;/title&gt; </a:t>
            </a:r>
          </a:p>
          <a:p>
            <a:pPr>
              <a:buNone/>
            </a:pPr>
            <a:r>
              <a:rPr lang="en-US" dirty="0" smtClean="0"/>
              <a:t>&lt;/head&gt; </a:t>
            </a:r>
          </a:p>
          <a:p>
            <a:pPr>
              <a:buNone/>
            </a:pPr>
            <a:r>
              <a:rPr lang="en-US" dirty="0" smtClean="0"/>
              <a:t>&lt;frameset rows="10%,80%,10%"&gt; </a:t>
            </a:r>
          </a:p>
          <a:p>
            <a:pPr>
              <a:buNone/>
            </a:pPr>
            <a:r>
              <a:rPr lang="en-US" dirty="0" smtClean="0"/>
              <a:t>   &lt;frame name="top" </a:t>
            </a:r>
            <a:r>
              <a:rPr lang="en-US" dirty="0" err="1" smtClean="0"/>
              <a:t>src</a:t>
            </a:r>
            <a:r>
              <a:rPr lang="en-US" dirty="0" smtClean="0"/>
              <a:t>="/html/top_frame.htm" /&gt; </a:t>
            </a:r>
          </a:p>
          <a:p>
            <a:pPr>
              <a:buNone/>
            </a:pPr>
            <a:r>
              <a:rPr lang="en-US" dirty="0" smtClean="0"/>
              <a:t>   &lt;frame name="main" </a:t>
            </a:r>
            <a:r>
              <a:rPr lang="en-US" dirty="0" err="1" smtClean="0"/>
              <a:t>src</a:t>
            </a:r>
            <a:r>
              <a:rPr lang="en-US" dirty="0" smtClean="0"/>
              <a:t>="/html/main_frame.htm" /&gt; </a:t>
            </a:r>
          </a:p>
          <a:p>
            <a:pPr>
              <a:buNone/>
            </a:pPr>
            <a:r>
              <a:rPr lang="en-US" dirty="0" smtClean="0"/>
              <a:t>   &lt;frame name="</a:t>
            </a:r>
            <a:r>
              <a:rPr lang="en-US" dirty="0" err="1" smtClean="0"/>
              <a:t>bottom"src</a:t>
            </a:r>
            <a:r>
              <a:rPr lang="en-US" dirty="0" smtClean="0"/>
              <a:t>="/html/bottom_frame.htm" /&gt; </a:t>
            </a:r>
          </a:p>
          <a:p>
            <a:pPr>
              <a:buNone/>
            </a:pPr>
            <a:r>
              <a:rPr lang="en-US" dirty="0" smtClean="0"/>
              <a:t>   &lt;/frameset&gt; </a:t>
            </a:r>
          </a:p>
          <a:p>
            <a:pPr>
              <a:buNone/>
            </a:pPr>
            <a:r>
              <a:rPr lang="en-US" dirty="0" smtClean="0"/>
              <a:t>   &lt;body&gt; </a:t>
            </a:r>
          </a:p>
          <a:p>
            <a:pPr>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6324600"/>
          </a:xfrm>
        </p:spPr>
        <p:txBody>
          <a:bodyPr>
            <a:normAutofit fontScale="775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Frames&lt;/title&gt; </a:t>
            </a:r>
          </a:p>
          <a:p>
            <a:pPr>
              <a:buNone/>
            </a:pPr>
            <a:r>
              <a:rPr lang="en-US" dirty="0" smtClean="0"/>
              <a:t>&lt;/head&gt; </a:t>
            </a:r>
          </a:p>
          <a:p>
            <a:pPr>
              <a:buNone/>
            </a:pPr>
            <a:r>
              <a:rPr lang="en-US" dirty="0" smtClean="0"/>
              <a:t>&lt;frameset cols="25%,50%,25%"&gt; </a:t>
            </a:r>
          </a:p>
          <a:p>
            <a:pPr>
              <a:buNone/>
            </a:pPr>
            <a:r>
              <a:rPr lang="en-US" dirty="0" smtClean="0"/>
              <a:t>   &lt;frame name="left" </a:t>
            </a:r>
            <a:r>
              <a:rPr lang="en-US" dirty="0" err="1" smtClean="0"/>
              <a:t>src</a:t>
            </a:r>
            <a:r>
              <a:rPr lang="en-US" dirty="0" smtClean="0"/>
              <a:t>="/html/top_frame.htm" /&gt; </a:t>
            </a:r>
          </a:p>
          <a:p>
            <a:pPr>
              <a:buNone/>
            </a:pPr>
            <a:r>
              <a:rPr lang="en-US" dirty="0" smtClean="0"/>
              <a:t>   &lt;frame name="center" </a:t>
            </a:r>
            <a:r>
              <a:rPr lang="en-US" dirty="0" err="1" smtClean="0"/>
              <a:t>src</a:t>
            </a:r>
            <a:r>
              <a:rPr lang="en-US" dirty="0" smtClean="0"/>
              <a:t>="/html/main_frame.htm" /&gt; </a:t>
            </a:r>
          </a:p>
          <a:p>
            <a:pPr>
              <a:buNone/>
            </a:pPr>
            <a:r>
              <a:rPr lang="en-US" dirty="0" smtClean="0"/>
              <a:t>   &lt;frame name="right" </a:t>
            </a:r>
            <a:r>
              <a:rPr lang="en-US" dirty="0" err="1" smtClean="0"/>
              <a:t>src</a:t>
            </a:r>
            <a:r>
              <a:rPr lang="en-US" dirty="0" smtClean="0"/>
              <a:t>="/html/bottom_frame.htm" /&gt; </a:t>
            </a:r>
          </a:p>
          <a:p>
            <a:pPr>
              <a:buNone/>
            </a:pPr>
            <a:r>
              <a:rPr lang="en-US" dirty="0" smtClean="0"/>
              <a:t>   &lt;</a:t>
            </a:r>
            <a:r>
              <a:rPr lang="en-US" dirty="0" err="1" smtClean="0"/>
              <a:t>noframes</a:t>
            </a:r>
            <a:r>
              <a:rPr lang="en-US" dirty="0" smtClean="0"/>
              <a:t>&gt; </a:t>
            </a:r>
          </a:p>
          <a:p>
            <a:pPr>
              <a:buNone/>
            </a:pPr>
            <a:r>
              <a:rPr lang="en-US" dirty="0" smtClean="0"/>
              <a:t>   &lt;body&gt; </a:t>
            </a:r>
          </a:p>
          <a:p>
            <a:pPr>
              <a:buNone/>
            </a:pPr>
            <a:r>
              <a:rPr lang="en-US" dirty="0" smtClean="0"/>
              <a:t>      Your browser does not support frames. </a:t>
            </a:r>
          </a:p>
          <a:p>
            <a:pPr>
              <a:buNone/>
            </a:pPr>
            <a:r>
              <a:rPr lang="en-US" dirty="0" smtClean="0"/>
              <a:t>   &lt;/body&gt; </a:t>
            </a:r>
          </a:p>
          <a:p>
            <a:pPr>
              <a:buNone/>
            </a:pPr>
            <a:r>
              <a:rPr lang="en-US" dirty="0" smtClean="0"/>
              <a:t>   &lt;/</a:t>
            </a:r>
            <a:r>
              <a:rPr lang="en-US" dirty="0" err="1" smtClean="0"/>
              <a:t>noframes</a:t>
            </a:r>
            <a:r>
              <a:rPr lang="en-US" dirty="0" smtClean="0"/>
              <a:t>&gt; </a:t>
            </a:r>
          </a:p>
          <a:p>
            <a:pPr>
              <a:buNone/>
            </a:pPr>
            <a:r>
              <a:rPr lang="en-US" dirty="0" smtClean="0"/>
              <a:t>&lt;/frameset&gt;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&lt;frameset&gt; Tag Attributes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cols </a:t>
            </a:r>
          </a:p>
          <a:p>
            <a:pPr>
              <a:buNone/>
            </a:pPr>
            <a:r>
              <a:rPr lang="en-US" dirty="0" smtClean="0"/>
              <a:t>Specifies how many columns are contained in the frameset and the size of each column. You can specify the width of each column in one of the four ways: </a:t>
            </a:r>
          </a:p>
          <a:p>
            <a:pPr>
              <a:buNone/>
            </a:pPr>
            <a:r>
              <a:rPr lang="en-US" dirty="0" smtClean="0"/>
              <a:t>Absolute values in pixels. For example, to create three vertical frames, use cols="100, 500,100". </a:t>
            </a:r>
          </a:p>
          <a:p>
            <a:pPr>
              <a:buNone/>
            </a:pPr>
            <a:r>
              <a:rPr lang="en-US" dirty="0" smtClean="0"/>
              <a:t>A percentage of the browser window. For example, to create three vertical frames, use cols="10%, 80%,10%". </a:t>
            </a:r>
          </a:p>
          <a:p>
            <a:pPr>
              <a:buNone/>
            </a:pPr>
            <a:r>
              <a:rPr lang="en-US" dirty="0" smtClean="0"/>
              <a:t>Using a wildcard symbol. For example, to create three vertical frames, use cols="10%, *,10%". In this case wildcard takes remainder of the window.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rows </a:t>
            </a:r>
          </a:p>
          <a:p>
            <a:r>
              <a:rPr lang="en-US" dirty="0" smtClean="0"/>
              <a:t>This attribute works just like the cols attribute and takes the same values, but it is used to specify the rows in the frameset. For example, to create two horizontal frames, use rows="10%, 90%". You can specify the height of each row in the same way as explained above for columns.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border </a:t>
            </a:r>
          </a:p>
          <a:p>
            <a:r>
              <a:rPr lang="en-US" dirty="0" smtClean="0"/>
              <a:t>This attribute specifies the width of the border of each frame in pixels. For example, border="5". A value of zero means no border. </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frameborder</a:t>
            </a:r>
            <a:r>
              <a:rPr lang="en-US" dirty="0" smtClean="0"/>
              <a:t> </a:t>
            </a:r>
          </a:p>
          <a:p>
            <a:pPr>
              <a:buNone/>
            </a:pPr>
            <a:r>
              <a:rPr lang="en-US" dirty="0" smtClean="0"/>
              <a:t>This attribute specifies whether a three-dimensional border should be displayed between frames. This attribute takes value either 1 (yes) or 0 (no). For example </a:t>
            </a:r>
            <a:r>
              <a:rPr lang="en-US" dirty="0" err="1" smtClean="0"/>
              <a:t>frameborder</a:t>
            </a:r>
            <a:r>
              <a:rPr lang="en-US" dirty="0" smtClean="0"/>
              <a:t>="0" specifies no border.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framespacing</a:t>
            </a:r>
            <a:r>
              <a:rPr lang="en-US" dirty="0" smtClean="0"/>
              <a:t> </a:t>
            </a:r>
          </a:p>
          <a:p>
            <a:r>
              <a:rPr lang="en-US" dirty="0" smtClean="0"/>
              <a:t>This attribute specifies the amount of space between frames in a frameset. This can take any integer value. For example </a:t>
            </a:r>
            <a:r>
              <a:rPr lang="en-US" dirty="0" err="1" smtClean="0"/>
              <a:t>framespacing</a:t>
            </a:r>
            <a:r>
              <a:rPr lang="en-US" dirty="0" smtClean="0"/>
              <a:t>="10" means there should be 10 pixels spacing between each frames. </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&lt;frame&gt; Tag Attributes </a:t>
            </a:r>
            <a:endParaRPr lang="en-US" dirty="0"/>
          </a:p>
        </p:txBody>
      </p:sp>
      <p:sp>
        <p:nvSpPr>
          <p:cNvPr id="3" name="Content Placeholder 2"/>
          <p:cNvSpPr>
            <a:spLocks noGrp="1"/>
          </p:cNvSpPr>
          <p:nvPr>
            <p:ph idx="1"/>
          </p:nvPr>
        </p:nvSpPr>
        <p:spPr/>
        <p:txBody>
          <a:bodyPr/>
          <a:lstStyle/>
          <a:p>
            <a:r>
              <a:rPr lang="en-US" dirty="0" err="1" smtClean="0"/>
              <a:t>src</a:t>
            </a:r>
            <a:r>
              <a:rPr lang="en-US" dirty="0" smtClean="0"/>
              <a:t> </a:t>
            </a:r>
          </a:p>
          <a:p>
            <a:r>
              <a:rPr lang="en-US" dirty="0" smtClean="0"/>
              <a:t>This attribute is used to give the file name that should be loaded in the frame. Its value can be any URL. For example, </a:t>
            </a:r>
            <a:r>
              <a:rPr lang="en-US" dirty="0" err="1" smtClean="0"/>
              <a:t>src</a:t>
            </a:r>
            <a:r>
              <a:rPr lang="en-US" dirty="0" smtClean="0"/>
              <a:t>="/html/top_frame.htm" will load an HTML file available in html directory.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name </a:t>
            </a:r>
          </a:p>
          <a:p>
            <a:r>
              <a:rPr lang="en-US" dirty="0" smtClean="0"/>
              <a:t>This attribute allows you to give a name to a frame. It is used to indicate which frame a document should be loaded into. This is especially important when you want to create links in one frame that load pages into an another frame, in which case the second frame needs a name to identify itself as the target of the link.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Frameborder</a:t>
            </a:r>
            <a:endParaRPr lang="en-US" dirty="0" smtClean="0"/>
          </a:p>
          <a:p>
            <a:r>
              <a:rPr lang="en-US" dirty="0" smtClean="0"/>
              <a:t>This attribute specifies whether or not the borders of that frame are shown; it overrides the value given in the </a:t>
            </a:r>
            <a:r>
              <a:rPr lang="en-US" dirty="0" err="1" smtClean="0"/>
              <a:t>frameborder</a:t>
            </a:r>
            <a:r>
              <a:rPr lang="en-US" dirty="0" smtClean="0"/>
              <a:t> attribute on the &lt;frameset&gt; tag if one is given, and this can take values either 1 (yes) or 0 (no).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Element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HTML &lt;link&gt; tag is used for defining a link to an external document. It is placed in the &lt;head&gt; section of the document.</a:t>
            </a:r>
          </a:p>
          <a:p>
            <a:r>
              <a:rPr lang="en-US" dirty="0" smtClean="0"/>
              <a:t>&lt;!DOCTYPE html&gt;</a:t>
            </a:r>
          </a:p>
          <a:p>
            <a:r>
              <a:rPr lang="en-US" dirty="0" smtClean="0"/>
              <a:t> &lt;html&gt; </a:t>
            </a:r>
          </a:p>
          <a:p>
            <a:r>
              <a:rPr lang="en-US" dirty="0" smtClean="0"/>
              <a:t>&lt;head&gt;</a:t>
            </a:r>
          </a:p>
          <a:p>
            <a:r>
              <a:rPr lang="en-US" dirty="0" smtClean="0"/>
              <a:t> &lt;title&gt;HTML link Tag&lt;/title&gt;</a:t>
            </a:r>
          </a:p>
          <a:p>
            <a:r>
              <a:rPr lang="en-US" dirty="0" smtClean="0"/>
              <a:t> &lt;link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="stylenew.css"&gt; </a:t>
            </a:r>
          </a:p>
          <a:p>
            <a:r>
              <a:rPr lang="en-US" dirty="0" smtClean="0"/>
              <a:t>&lt;/head&gt; </a:t>
            </a:r>
          </a:p>
          <a:p>
            <a:r>
              <a:rPr lang="en-US" dirty="0" smtClean="0"/>
              <a:t>&lt;body&gt;</a:t>
            </a:r>
          </a:p>
          <a:p>
            <a:r>
              <a:rPr lang="en-US" dirty="0" smtClean="0"/>
              <a:t> &lt;div id="</a:t>
            </a:r>
            <a:r>
              <a:rPr lang="en-US" dirty="0" err="1" smtClean="0"/>
              <a:t>contentinfo</a:t>
            </a:r>
            <a:r>
              <a:rPr lang="en-US" dirty="0" smtClean="0"/>
              <a:t>"&gt; &lt;p&gt;Welcome to our website. We provide tutorials on various subjects.&lt;/p&gt;</a:t>
            </a:r>
          </a:p>
          <a:p>
            <a:r>
              <a:rPr lang="en-US" dirty="0" smtClean="0"/>
              <a:t> &lt;/div&gt; </a:t>
            </a:r>
          </a:p>
          <a:p>
            <a:r>
              <a:rPr lang="en-US" dirty="0" smtClean="0"/>
              <a:t>&lt;/body&gt; </a:t>
            </a:r>
          </a:p>
          <a:p>
            <a:r>
              <a:rPr lang="en-US" dirty="0" smtClean="0"/>
              <a:t>&lt;/html&gt;</a:t>
            </a:r>
            <a:br>
              <a:rPr lang="en-US" dirty="0" smtClean="0"/>
            </a:b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marginwidth</a:t>
            </a:r>
            <a:r>
              <a:rPr lang="en-US" dirty="0" smtClean="0"/>
              <a:t> </a:t>
            </a:r>
          </a:p>
          <a:p>
            <a:endParaRPr lang="en-US" dirty="0" smtClean="0"/>
          </a:p>
          <a:p>
            <a:r>
              <a:rPr lang="en-US" dirty="0" smtClean="0"/>
              <a:t>This attribute allows you to specify the width of the space between the left and right of the frame's borders and the frame's content. The value is given in pixels. For example </a:t>
            </a:r>
            <a:r>
              <a:rPr lang="en-US" dirty="0" err="1" smtClean="0"/>
              <a:t>marginwidth</a:t>
            </a:r>
            <a:r>
              <a:rPr lang="en-US" dirty="0" smtClean="0"/>
              <a:t>="10". </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Marginheight</a:t>
            </a:r>
            <a:endParaRPr lang="en-US" dirty="0" smtClean="0"/>
          </a:p>
          <a:p>
            <a:r>
              <a:rPr lang="en-US" dirty="0" smtClean="0"/>
              <a:t>This attribute allows you to specify the height of the space between the top and bottom of the frame's borders and its contents. The value is given in pixels. For example </a:t>
            </a:r>
            <a:r>
              <a:rPr lang="en-US" dirty="0" err="1" smtClean="0"/>
              <a:t>marginheight</a:t>
            </a:r>
            <a:r>
              <a:rPr lang="en-US" dirty="0" smtClean="0"/>
              <a:t>="10". </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noresize</a:t>
            </a:r>
            <a:r>
              <a:rPr lang="en-US" dirty="0" smtClean="0"/>
              <a:t> </a:t>
            </a:r>
          </a:p>
          <a:p>
            <a:r>
              <a:rPr lang="en-US" dirty="0" smtClean="0"/>
              <a:t>By default, you can resize any frame by clicking and dragging on the borders of a frame. The </a:t>
            </a:r>
            <a:r>
              <a:rPr lang="en-US" dirty="0" err="1" smtClean="0"/>
              <a:t>noresize</a:t>
            </a:r>
            <a:r>
              <a:rPr lang="en-US" dirty="0" smtClean="0"/>
              <a:t> attribute prevents a user from being able to resize the frame. For example </a:t>
            </a:r>
            <a:r>
              <a:rPr lang="en-US" dirty="0" err="1" smtClean="0"/>
              <a:t>noresize</a:t>
            </a:r>
            <a:r>
              <a:rPr lang="en-US" dirty="0" smtClean="0"/>
              <a:t>="</a:t>
            </a:r>
            <a:r>
              <a:rPr lang="en-US" dirty="0" err="1" smtClean="0"/>
              <a:t>noresize</a:t>
            </a:r>
            <a:r>
              <a:rPr lang="en-US" dirty="0" smtClean="0"/>
              <a:t>".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scrolling </a:t>
            </a:r>
            <a:endParaRPr lang="en-US" dirty="0"/>
          </a:p>
        </p:txBody>
      </p:sp>
      <p:sp>
        <p:nvSpPr>
          <p:cNvPr id="3" name="Content Placeholder 2"/>
          <p:cNvSpPr>
            <a:spLocks noGrp="1"/>
          </p:cNvSpPr>
          <p:nvPr>
            <p:ph idx="1"/>
          </p:nvPr>
        </p:nvSpPr>
        <p:spPr/>
        <p:txBody>
          <a:bodyPr/>
          <a:lstStyle/>
          <a:p>
            <a:r>
              <a:rPr lang="en-US" dirty="0" smtClean="0"/>
              <a:t>This attribute controls the appearance of the scrollbars that appear on the frame. This takes values either "yes", "no" or "auto". For example scrolling="no" means it should not have scroll bars. </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&lt;layer&gt; Tag </a:t>
            </a:r>
            <a:endParaRPr lang="en-US" dirty="0"/>
          </a:p>
        </p:txBody>
      </p:sp>
      <p:sp>
        <p:nvSpPr>
          <p:cNvPr id="3" name="Content Placeholder 2"/>
          <p:cNvSpPr>
            <a:spLocks noGrp="1"/>
          </p:cNvSpPr>
          <p:nvPr>
            <p:ph idx="1"/>
          </p:nvPr>
        </p:nvSpPr>
        <p:spPr/>
        <p:txBody>
          <a:bodyPr/>
          <a:lstStyle/>
          <a:p>
            <a:r>
              <a:rPr lang="en-US" dirty="0" smtClean="0"/>
              <a:t>The HTML &lt;layer&gt; tag is used to position and animate (through scripting) elements in a page. A layer can be thought of as a separate document that resides on top of the main one, all existing within one window. </a:t>
            </a:r>
          </a:p>
          <a:p>
            <a:r>
              <a:rPr lang="en-US" dirty="0" smtClean="0"/>
              <a:t>This tag has support in Netscape 4 and higher versions of it. </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This example creates three overlapping layers. The back one is red, the middle one is blue, and the front one is green. </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&lt;!DOCTYPE html&gt; </a:t>
            </a:r>
          </a:p>
          <a:p>
            <a:pPr>
              <a:buNone/>
            </a:pPr>
            <a:r>
              <a:rPr lang="en-US" dirty="0" smtClean="0"/>
              <a:t>&lt;html&gt; </a:t>
            </a:r>
          </a:p>
          <a:p>
            <a:pPr>
              <a:buNone/>
            </a:pPr>
            <a:r>
              <a:rPr lang="en-US" dirty="0" smtClean="0"/>
              <a:t>&lt;head&gt; </a:t>
            </a:r>
          </a:p>
          <a:p>
            <a:pPr>
              <a:buNone/>
            </a:pPr>
            <a:r>
              <a:rPr lang="en-US" dirty="0" smtClean="0"/>
              <a:t>&lt;title&gt;HTML layer Tag&lt;/title&gt; </a:t>
            </a:r>
          </a:p>
          <a:p>
            <a:pPr>
              <a:buNone/>
            </a:pPr>
            <a:r>
              <a:rPr lang="en-US" dirty="0" smtClean="0"/>
              <a:t>&lt;/head&gt; </a:t>
            </a:r>
          </a:p>
          <a:p>
            <a:pPr>
              <a:buNone/>
            </a:pPr>
            <a:r>
              <a:rPr lang="en-US" dirty="0" smtClean="0"/>
              <a:t>&lt;body&gt; </a:t>
            </a:r>
          </a:p>
          <a:p>
            <a:pPr>
              <a:buNone/>
            </a:pPr>
            <a:r>
              <a:rPr lang="en-US" dirty="0" smtClean="0"/>
              <a:t>&lt;layer id="layer1" top="250" left="50" width="200"  </a:t>
            </a:r>
          </a:p>
          <a:p>
            <a:pPr>
              <a:buNone/>
            </a:pPr>
            <a:r>
              <a:rPr lang="en-US" dirty="0" smtClean="0"/>
              <a:t>    height="200" </a:t>
            </a:r>
            <a:r>
              <a:rPr lang="en-US" dirty="0" err="1" smtClean="0"/>
              <a:t>bgcolor</a:t>
            </a:r>
            <a:r>
              <a:rPr lang="en-US" dirty="0" smtClean="0"/>
              <a:t>="red"&gt; </a:t>
            </a:r>
          </a:p>
          <a:p>
            <a:pPr>
              <a:buNone/>
            </a:pPr>
            <a:r>
              <a:rPr lang="en-US" dirty="0" smtClean="0"/>
              <a:t>  &lt;p&gt;layer 1&lt;/p&gt; </a:t>
            </a:r>
          </a:p>
          <a:p>
            <a:pPr>
              <a:buNone/>
            </a:pPr>
            <a:r>
              <a:rPr lang="en-US" dirty="0" smtClean="0"/>
              <a:t>&lt;/layer&gt; </a:t>
            </a:r>
          </a:p>
          <a:p>
            <a:pPr>
              <a:buNone/>
            </a:pPr>
            <a:r>
              <a:rPr lang="en-US" dirty="0" smtClean="0"/>
              <a:t>   </a:t>
            </a:r>
          </a:p>
          <a:p>
            <a:pPr>
              <a:buNone/>
            </a:pPr>
            <a:r>
              <a:rPr lang="en-US" dirty="0" smtClean="0"/>
              <a:t>Continue…..</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dirty="0" smtClean="0"/>
              <a:t>&lt;layer id="layer2" top="350" left="150" width="200"  </a:t>
            </a:r>
          </a:p>
          <a:p>
            <a:pPr>
              <a:buNone/>
            </a:pPr>
            <a:r>
              <a:rPr lang="en-US" dirty="0" smtClean="0"/>
              <a:t>    height="200" </a:t>
            </a:r>
            <a:r>
              <a:rPr lang="en-US" dirty="0" err="1" smtClean="0"/>
              <a:t>bgcolor</a:t>
            </a:r>
            <a:r>
              <a:rPr lang="en-US" dirty="0" smtClean="0"/>
              <a:t>="blue"&gt; </a:t>
            </a:r>
          </a:p>
          <a:p>
            <a:pPr>
              <a:buNone/>
            </a:pPr>
            <a:r>
              <a:rPr lang="en-US" dirty="0" smtClean="0"/>
              <a:t>  &lt;p&gt;layer 2&lt;/p&gt; </a:t>
            </a:r>
          </a:p>
          <a:p>
            <a:pPr>
              <a:buNone/>
            </a:pPr>
            <a:r>
              <a:rPr lang="en-US" dirty="0" smtClean="0"/>
              <a:t>&lt;/layer&gt; </a:t>
            </a:r>
          </a:p>
          <a:p>
            <a:pPr>
              <a:buNone/>
            </a:pPr>
            <a:r>
              <a:rPr lang="en-US" dirty="0" smtClean="0"/>
              <a:t>&lt;layer id="layer3" top="450" left="250" width="200" </a:t>
            </a:r>
          </a:p>
          <a:p>
            <a:pPr>
              <a:buNone/>
            </a:pPr>
            <a:r>
              <a:rPr lang="en-US" dirty="0" smtClean="0"/>
              <a:t>    height="200" </a:t>
            </a:r>
            <a:r>
              <a:rPr lang="en-US" dirty="0" err="1" smtClean="0"/>
              <a:t>bgcolor</a:t>
            </a:r>
            <a:r>
              <a:rPr lang="en-US" dirty="0" smtClean="0"/>
              <a:t>="green"&gt; </a:t>
            </a:r>
          </a:p>
          <a:p>
            <a:pPr>
              <a:buNone/>
            </a:pPr>
            <a:r>
              <a:rPr lang="en-US" dirty="0" smtClean="0"/>
              <a:t>  &lt;p&gt;layer 3&lt;/p&gt; </a:t>
            </a:r>
          </a:p>
          <a:p>
            <a:pPr>
              <a:buNone/>
            </a:pPr>
            <a:r>
              <a:rPr lang="en-US" dirty="0" smtClean="0"/>
              <a:t>&lt;/layer&gt; </a:t>
            </a:r>
          </a:p>
          <a:p>
            <a:pPr>
              <a:buNone/>
            </a:pPr>
            <a:r>
              <a:rPr lang="en-US" dirty="0" smtClean="0"/>
              <a:t>&lt;/body&gt; </a:t>
            </a:r>
          </a:p>
          <a:p>
            <a:pPr>
              <a:buNone/>
            </a:pPr>
            <a:r>
              <a:rPr lang="en-US" dirty="0" smtClean="0"/>
              <a:t>&lt;/html&gt; </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HTML &lt;layer&gt; tag also supports the following  additional attributes: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447800"/>
            <a:ext cx="8000999" cy="4678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164675"/>
            <a:ext cx="8229600" cy="41016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8834</Words>
  <Application>Microsoft Office PowerPoint</Application>
  <PresentationFormat>On-screen Show (4:3)</PresentationFormat>
  <Paragraphs>968</Paragraphs>
  <Slides>184</Slides>
  <Notes>0</Notes>
  <HiddenSlides>0</HiddenSlides>
  <MMClips>0</MMClips>
  <ScaleCrop>false</ScaleCrop>
  <HeadingPairs>
    <vt:vector size="4" baseType="variant">
      <vt:variant>
        <vt:lpstr>Theme</vt:lpstr>
      </vt:variant>
      <vt:variant>
        <vt:i4>1</vt:i4>
      </vt:variant>
      <vt:variant>
        <vt:lpstr>Slide Titles</vt:lpstr>
      </vt:variant>
      <vt:variant>
        <vt:i4>184</vt:i4>
      </vt:variant>
    </vt:vector>
  </HeadingPairs>
  <TitlesOfParts>
    <vt:vector size="185" baseType="lpstr">
      <vt:lpstr>Office Theme</vt:lpstr>
      <vt:lpstr>HTML</vt:lpstr>
      <vt:lpstr>Slide 2</vt:lpstr>
      <vt:lpstr>Slide 3</vt:lpstr>
      <vt:lpstr>Structure of HTML Documents</vt:lpstr>
      <vt:lpstr>HTML ELEMENTS</vt:lpstr>
      <vt:lpstr>Slide 6</vt:lpstr>
      <vt:lpstr>Types of Elements</vt:lpstr>
      <vt:lpstr>Linking in HTML</vt:lpstr>
      <vt:lpstr>Link Element</vt:lpstr>
      <vt:lpstr>Link Attribute</vt:lpstr>
      <vt:lpstr>Anchor Element</vt:lpstr>
      <vt:lpstr>Attribute of Anchor Elements</vt:lpstr>
      <vt:lpstr>Image Map</vt:lpstr>
      <vt:lpstr>Slide 14</vt:lpstr>
      <vt:lpstr>Meta Information</vt:lpstr>
      <vt:lpstr>Slide 16</vt:lpstr>
      <vt:lpstr>Image Preliminaries</vt:lpstr>
      <vt:lpstr>Layout</vt:lpstr>
      <vt:lpstr>Layout using table</vt:lpstr>
      <vt:lpstr>Slide 20</vt:lpstr>
      <vt:lpstr>Slide 21</vt:lpstr>
      <vt:lpstr>Slide 22</vt:lpstr>
      <vt:lpstr>Slide 23</vt:lpstr>
      <vt:lpstr>Multiple Columns Layout - Using Tables </vt:lpstr>
      <vt:lpstr>Slide 25</vt:lpstr>
      <vt:lpstr>HTML Layouts - Using DIV, SPAN </vt:lpstr>
      <vt:lpstr>Slide 27</vt:lpstr>
      <vt:lpstr>Slide 28</vt:lpstr>
      <vt:lpstr>Slide 29</vt:lpstr>
      <vt:lpstr>HTML_Background</vt:lpstr>
      <vt:lpstr>Html Background with Colors </vt:lpstr>
      <vt:lpstr>Slide 32</vt:lpstr>
      <vt:lpstr>Slide 33</vt:lpstr>
      <vt:lpstr>Slide 34</vt:lpstr>
      <vt:lpstr>Slide 35</vt:lpstr>
      <vt:lpstr>Html Background with Images </vt:lpstr>
      <vt:lpstr>Slide 37</vt:lpstr>
      <vt:lpstr>Slide 38</vt:lpstr>
      <vt:lpstr>Colors and Text</vt:lpstr>
      <vt:lpstr>HTML Color Coding Methods </vt:lpstr>
      <vt:lpstr>HTML Colors - Color Names </vt:lpstr>
      <vt:lpstr>Slide 42</vt:lpstr>
      <vt:lpstr>Slide 43</vt:lpstr>
      <vt:lpstr>HTML Colors - Hex Codes </vt:lpstr>
      <vt:lpstr>Slide 45</vt:lpstr>
      <vt:lpstr>HTML Colors - RGB Values </vt:lpstr>
      <vt:lpstr>Slide 47</vt:lpstr>
      <vt:lpstr>Font </vt:lpstr>
      <vt:lpstr>Slide 49</vt:lpstr>
      <vt:lpstr>Set Font Size </vt:lpstr>
      <vt:lpstr>Slide 51</vt:lpstr>
      <vt:lpstr>Setting Font Face </vt:lpstr>
      <vt:lpstr>Slide 53</vt:lpstr>
      <vt:lpstr>Setting Font Color </vt:lpstr>
      <vt:lpstr>Slide 55</vt:lpstr>
      <vt:lpstr>The &lt;basefont&gt; Element: </vt:lpstr>
      <vt:lpstr>Slide 57</vt:lpstr>
      <vt:lpstr>Slide 58</vt:lpstr>
      <vt:lpstr>HTML – TABLES </vt:lpstr>
      <vt:lpstr>Slide 60</vt:lpstr>
      <vt:lpstr>Slide 61</vt:lpstr>
      <vt:lpstr>Cellpadding and Cellspacing Attributes </vt:lpstr>
      <vt:lpstr>Slide 63</vt:lpstr>
      <vt:lpstr>Colspan and Rowspan Attributes </vt:lpstr>
      <vt:lpstr>Slide 65</vt:lpstr>
      <vt:lpstr>Tables Backgrounds </vt:lpstr>
      <vt:lpstr>Slide 67</vt:lpstr>
      <vt:lpstr>Table Height and Width </vt:lpstr>
      <vt:lpstr>Slide 69</vt:lpstr>
      <vt:lpstr>Table Caption </vt:lpstr>
      <vt:lpstr>Table Header, Body, and Footer </vt:lpstr>
      <vt:lpstr>Slide 72</vt:lpstr>
      <vt:lpstr>Slide 73</vt:lpstr>
      <vt:lpstr>Slide 74</vt:lpstr>
      <vt:lpstr>Slide 75</vt:lpstr>
      <vt:lpstr>Slide 76</vt:lpstr>
      <vt:lpstr>Frames</vt:lpstr>
      <vt:lpstr>Disadvantages of Frames </vt:lpstr>
      <vt:lpstr>Creating Frames </vt:lpstr>
      <vt:lpstr>Slide 80</vt:lpstr>
      <vt:lpstr>Slide 81</vt:lpstr>
      <vt:lpstr>The &lt;frameset&gt; Tag Attributes </vt:lpstr>
      <vt:lpstr>Slide 83</vt:lpstr>
      <vt:lpstr>Slide 84</vt:lpstr>
      <vt:lpstr>Slide 85</vt:lpstr>
      <vt:lpstr>Slide 86</vt:lpstr>
      <vt:lpstr>The &lt;frame&gt; Tag Attributes </vt:lpstr>
      <vt:lpstr>Slide 88</vt:lpstr>
      <vt:lpstr>Slide 89</vt:lpstr>
      <vt:lpstr>Slide 90</vt:lpstr>
      <vt:lpstr>Slide 91</vt:lpstr>
      <vt:lpstr>Slide 92</vt:lpstr>
      <vt:lpstr>scrolling </vt:lpstr>
      <vt:lpstr>HTML &lt;layer&gt; Tag </vt:lpstr>
      <vt:lpstr>Example</vt:lpstr>
      <vt:lpstr>Slide 96</vt:lpstr>
      <vt:lpstr>Slide 97</vt:lpstr>
      <vt:lpstr>The HTML &lt;layer&gt; tag also supports the following  additional attributes: </vt:lpstr>
      <vt:lpstr>Slide 99</vt:lpstr>
      <vt:lpstr>Slide 100</vt:lpstr>
      <vt:lpstr>Audio &amp; video Support with Web Page</vt:lpstr>
      <vt:lpstr>Embedding Video </vt:lpstr>
      <vt:lpstr>Slide 103</vt:lpstr>
      <vt:lpstr>Slide 104</vt:lpstr>
      <vt:lpstr>Video Attribute Specification </vt:lpstr>
      <vt:lpstr>Embedding Audio </vt:lpstr>
      <vt:lpstr>Slide 107</vt:lpstr>
      <vt:lpstr>Slide 108</vt:lpstr>
      <vt:lpstr>Slide 109</vt:lpstr>
      <vt:lpstr>Audio Attribute Specification </vt:lpstr>
      <vt:lpstr>HTML – FORMS </vt:lpstr>
      <vt:lpstr>Form Attributes </vt:lpstr>
      <vt:lpstr>HTML Form Controls </vt:lpstr>
      <vt:lpstr>Text Input Controls </vt:lpstr>
      <vt:lpstr>Single-line text input controls </vt:lpstr>
      <vt:lpstr>Attributes </vt:lpstr>
      <vt:lpstr>Password Input controls </vt:lpstr>
      <vt:lpstr>Attributes </vt:lpstr>
      <vt:lpstr>Multiple-Line Text Input Controls </vt:lpstr>
      <vt:lpstr>Attributes </vt:lpstr>
      <vt:lpstr>Checkbox Control </vt:lpstr>
      <vt:lpstr>Slide 122</vt:lpstr>
      <vt:lpstr>Radio Button Control </vt:lpstr>
      <vt:lpstr>Slide 124</vt:lpstr>
      <vt:lpstr>Select Box Control </vt:lpstr>
      <vt:lpstr>Slide 126</vt:lpstr>
      <vt:lpstr>Slide 127</vt:lpstr>
      <vt:lpstr>Slide 128</vt:lpstr>
      <vt:lpstr>File Upload Box </vt:lpstr>
      <vt:lpstr>Slide 130</vt:lpstr>
      <vt:lpstr>Slide 131</vt:lpstr>
      <vt:lpstr>Button Controls </vt:lpstr>
      <vt:lpstr>Slide 133</vt:lpstr>
      <vt:lpstr>Slide 134</vt:lpstr>
      <vt:lpstr>Hidden Form Controls </vt:lpstr>
      <vt:lpstr>Slide 136</vt:lpstr>
      <vt:lpstr>CSS</vt:lpstr>
      <vt:lpstr>Slide 138</vt:lpstr>
      <vt:lpstr>We can re-write above example with the help of Style Sheet as follows: </vt:lpstr>
      <vt:lpstr>You can use CSS in three ways in your HTML document: </vt:lpstr>
      <vt:lpstr>External Style Sheet </vt:lpstr>
      <vt:lpstr>Style.css</vt:lpstr>
      <vt:lpstr>Slide 143</vt:lpstr>
      <vt:lpstr>Slide 144</vt:lpstr>
      <vt:lpstr>Slide 145</vt:lpstr>
      <vt:lpstr>Internal Style Sheet </vt:lpstr>
      <vt:lpstr>Slide 147</vt:lpstr>
      <vt:lpstr>Slide 148</vt:lpstr>
      <vt:lpstr>Inline Style Sheet </vt:lpstr>
      <vt:lpstr>Slide 150</vt:lpstr>
      <vt:lpstr>Slide 151</vt:lpstr>
      <vt:lpstr>Slide 152</vt:lpstr>
      <vt:lpstr>Slide 153</vt:lpstr>
      <vt:lpstr>Applying Style</vt:lpstr>
      <vt:lpstr>Slide 155</vt:lpstr>
      <vt:lpstr>Slide 156</vt:lpstr>
      <vt:lpstr>Slide 157</vt:lpstr>
      <vt:lpstr>Slide 158</vt:lpstr>
      <vt:lpstr>Slide 159</vt:lpstr>
      <vt:lpstr>Slide 160</vt:lpstr>
      <vt:lpstr>The class Attribute </vt:lpstr>
      <vt:lpstr>CSS Selectors </vt:lpstr>
      <vt:lpstr>The element Selector </vt:lpstr>
      <vt:lpstr>The id Selector  </vt:lpstr>
      <vt:lpstr>Slide 165</vt:lpstr>
      <vt:lpstr>class Selector</vt:lpstr>
      <vt:lpstr>Slide 167</vt:lpstr>
      <vt:lpstr>Slide 168</vt:lpstr>
      <vt:lpstr>Slide 169</vt:lpstr>
      <vt:lpstr>Grouping Selectors </vt:lpstr>
      <vt:lpstr>Slide 171</vt:lpstr>
      <vt:lpstr>CSS Comments </vt:lpstr>
      <vt:lpstr>HTML Text Formatting Elements </vt:lpstr>
      <vt:lpstr>CSS Layout - The position Property </vt:lpstr>
      <vt:lpstr>Slide 175</vt:lpstr>
      <vt:lpstr>position: static; </vt:lpstr>
      <vt:lpstr>Slide 177</vt:lpstr>
      <vt:lpstr>position: relative; </vt:lpstr>
      <vt:lpstr>Slide 179</vt:lpstr>
      <vt:lpstr>position: fixed; </vt:lpstr>
      <vt:lpstr>Slide 181</vt:lpstr>
      <vt:lpstr>position: absolute; </vt:lpstr>
      <vt:lpstr>Slide 183</vt:lpstr>
      <vt:lpstr>Slide 184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joNney</dc:creator>
  <cp:lastModifiedBy>joNney</cp:lastModifiedBy>
  <cp:revision>80</cp:revision>
  <dcterms:created xsi:type="dcterms:W3CDTF">2016-07-22T15:58:49Z</dcterms:created>
  <dcterms:modified xsi:type="dcterms:W3CDTF">2016-07-31T14:19:06Z</dcterms:modified>
</cp:coreProperties>
</file>