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3" r:id="rId7"/>
    <p:sldId id="261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BCC5-E457-A122-F2CC-8839BCF9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831E8-F18B-497E-6BF0-95C581656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C51C-B105-E5A6-DF25-716D7BC5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69E9-E9DE-25D0-A419-2FD88C08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6AE3-C1A9-C21F-BA49-D001BBF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009-FAFF-8D63-23F5-0C067F31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B194-845A-8A26-0A46-C1541224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DD48-86ED-C368-197F-0ECE310D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7945-4334-49CA-F403-728049E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6AD1-6803-0A5D-149B-81F17F00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747CC-30EC-0565-BEB5-B33ADE28C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C7778-371E-C9C1-2803-0B468F16C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B698-897E-27E9-1549-19D808FE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B9FE-8F9D-CE61-D0FB-4DDF965D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9DDF-1132-11D6-A547-50FE3950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9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BE4A-D71A-8050-7B25-28841031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30F6-03D2-B599-D935-B57A9708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F942-6DBD-9C99-634C-50DA3D25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B82A-42E3-F3A5-1294-7BB2185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98DC-9E9B-D48A-E182-382D8E1F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2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9024-BEB4-3F02-B097-36BC67E1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B7EC-C72A-A844-EA49-20133F72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4B32-169E-0D96-9442-E5A746D2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AD50-0C5A-D829-A9A3-0E2BB15C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E97D-14E6-9B33-4599-9290CC9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EC8-A947-6100-B2F8-C72D9116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9398-16C1-108F-E311-9740D5BD7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3475-9A7E-84AD-81E0-4292435C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C276-7A80-3240-3A4B-35A1E04B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CA02D-3332-9949-CC4D-44390B81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5E78-8B89-5CDF-B7D7-CB539F04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7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9160-CA65-EA6D-E505-3BA705B5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29F9-588D-7B73-2630-74426996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58EA3-196A-4031-1943-932C47A0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51FB9-E739-4771-30BB-AF7CD326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8998-59D0-9924-2905-CED37D9F7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B4810-AFFA-507D-A1AA-D3B189DF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C452A-FEDD-E356-9CA3-9813DFC8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C2F22-3960-BDB7-5C0F-97F9EFDB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692C-25E4-FBB7-AB2C-68CF68F2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01282-C454-0508-D542-012397FD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74ECA-524A-F69A-7177-9B80D085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5A98D-5681-684C-3605-50BD9DA3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6F1A8-AED0-B06B-2B1E-524EC4FC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C2BFA-0AA1-8114-CABD-86CF4AE9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93C51-46B4-1F48-53E4-6E2C0D8B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C246-1297-6B75-CB59-BE564AD9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2498-6DD5-656D-B66B-0CF3901D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4619F-72D1-E311-0C73-342A22CA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D4384-B710-5652-0A9D-87731540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0D6BC-66FD-4FE8-4CAA-264E744E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DA35C-91FA-629B-BF4E-A53FCAF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3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E1C2-EE7F-545F-F2FC-06690F8E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89CCE-D2E1-C5E7-6308-7EAD446F8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BA4FD-4B50-081E-685C-4F3E1AF08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3787-FE77-F015-14D4-25270078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FD07-5D66-444B-0FE7-A45993AD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303A-551E-A81F-237F-4F8DD348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E095F-6732-1518-CC29-B363365F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0A7B-51FC-47CF-834C-778F0315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F309-3EC4-178F-C680-5806611C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FA7C-1F5C-45A1-8B83-C9B6FCF8EDB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DFD5-070A-2A3E-AD8D-A01F9976A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74BC-8DFB-DC26-8805-FD53675D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7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6DB6-A789-BD6A-1113-E1233F99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3007"/>
            <a:ext cx="12192000" cy="968830"/>
          </a:xfrm>
        </p:spPr>
        <p:txBody>
          <a:bodyPr>
            <a:noAutofit/>
          </a:bodyPr>
          <a:lstStyle/>
          <a:p>
            <a:r>
              <a:rPr lang="en-IN" sz="3600" b="1" dirty="0"/>
              <a:t>CPSC 8810: Motion Planning </a:t>
            </a:r>
            <a:br>
              <a:rPr lang="en-IN" sz="3600" b="1" dirty="0"/>
            </a:br>
            <a:r>
              <a:rPr lang="en-IN" sz="3600" b="1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04FD-F0CF-83FE-C7ED-F539F4E0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500941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000" dirty="0"/>
              <a:t>By-</a:t>
            </a:r>
            <a:br>
              <a:rPr lang="en-IN" sz="2000" dirty="0"/>
            </a:br>
            <a:r>
              <a:rPr lang="en-IN" sz="2000" dirty="0" err="1"/>
              <a:t>Kalpit</a:t>
            </a:r>
            <a:r>
              <a:rPr lang="en-IN" sz="2000" dirty="0"/>
              <a:t> Madhusudan </a:t>
            </a:r>
            <a:r>
              <a:rPr lang="en-IN" sz="2000" dirty="0" err="1"/>
              <a:t>Vadnerkar</a:t>
            </a:r>
            <a:br>
              <a:rPr lang="en-IN" sz="2000" dirty="0"/>
            </a:br>
            <a:r>
              <a:rPr lang="en-IN" sz="2000" dirty="0"/>
              <a:t>Vasanth Seethapathi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196E1-3200-F6A3-ABC8-5EDE0249A8D3}"/>
              </a:ext>
            </a:extLst>
          </p:cNvPr>
          <p:cNvSpPr txBox="1"/>
          <p:nvPr/>
        </p:nvSpPr>
        <p:spPr>
          <a:xfrm>
            <a:off x="0" y="29722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Arial-BoldMT"/>
              </a:rPr>
              <a:t>Project Title: </a:t>
            </a:r>
            <a:r>
              <a:rPr lang="en-US" sz="1800" i="0" u="none" strike="noStrike" baseline="0" dirty="0">
                <a:latin typeface="Arial-BoldMT"/>
              </a:rPr>
              <a:t>Nonholonomic Motion Planning for a Car in 2D Environment using RRT*</a:t>
            </a:r>
            <a:br>
              <a:rPr lang="en-US" sz="1800" i="0" u="none" strike="noStrike" baseline="0" dirty="0">
                <a:latin typeface="Arial-BoldM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1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FD97-4B7D-69BB-6717-389BCE38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 rate : depends on the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D00D-C060-9DCC-58E1-9BA0841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1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3954-5DC1-C945-02CD-7F4119AA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33FE-07DA-ADC7-50EC-7EB01BEA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135781"/>
            <a:ext cx="10515600" cy="4949742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endParaRPr lang="en-US" sz="2000" dirty="0"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dirty="0"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dirty="0"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pPr marL="0"/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RRT* algorithm incrementally builds a tree of random configurations in the search space, similar to RRT, and attempts to rewire the tree iteratively by adding new connections between nodes resulting in a low-cost path optimized tree structure.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3376-CF1E-EE0D-A73A-095F3B64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6" y="1249286"/>
            <a:ext cx="5422232" cy="30083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D0F3D-9721-4818-EE6A-2F8D4AF01A4D}"/>
              </a:ext>
            </a:extLst>
          </p:cNvPr>
          <p:cNvSpPr txBox="1"/>
          <p:nvPr/>
        </p:nvSpPr>
        <p:spPr>
          <a:xfrm>
            <a:off x="6917793" y="1729643"/>
            <a:ext cx="4624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an efficient RRT* algorithm to plan collision-free motion for a nonholonomic </a:t>
            </a:r>
            <a:r>
              <a:rPr lang="en-US" sz="2000" b="0" i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Dubins</a:t>
            </a:r>
            <a:r>
              <a:rPr lang="en-US" sz="2000" b="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 through 2D obstacles, while considering its motion constraints.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3240-23BD-ACD3-A687-0C2CF40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373593"/>
            <a:ext cx="10515600" cy="726255"/>
          </a:xfrm>
        </p:spPr>
        <p:txBody>
          <a:bodyPr/>
          <a:lstStyle/>
          <a:p>
            <a:r>
              <a:rPr lang="en-IN" dirty="0"/>
              <a:t>Operating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C877-119E-F32B-1D8A-9797196B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6" y="1423219"/>
            <a:ext cx="10888134" cy="4829944"/>
          </a:xfrm>
        </p:spPr>
        <p:txBody>
          <a:bodyPr>
            <a:normAutofit lnSpcReduction="10000"/>
          </a:bodyPr>
          <a:lstStyle/>
          <a:p>
            <a:pPr marL="0"/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Car: Non Holonomic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dubins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Car, this contains the information of initial and final positions, as well as its motion constraints.</a:t>
            </a:r>
            <a:b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/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max_steps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Maximum number of steps the algorithm will take before terminating. It has an influence on the execution time and computational resources required for planning.</a:t>
            </a:r>
            <a:b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/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pick_target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Frequency at which the algorithm will select a new target node to expand the tree towards the goal. A higher value will result in more frequent expansions on contrary to a lower value which will result in fewer expansions.</a:t>
            </a:r>
            <a:b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/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check_dubins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This parameter checks for the direct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dubins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paths when adding new edges to the tree. Also, it expands the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dubins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analytic solution that connects to the final position if the solution is valid and collision free. This also sets a frequency to check for connecting to the final position.</a:t>
            </a:r>
            <a:b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/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search_radius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Maximum distance the algorithm will search for nodes to connect while expanding the tree. A larger value will result in wider search area.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4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7C9-46B7-A164-90DC-81A930F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" y="382059"/>
            <a:ext cx="10515600" cy="557741"/>
          </a:xfrm>
        </p:spPr>
        <p:txBody>
          <a:bodyPr>
            <a:normAutofit fontScale="90000"/>
          </a:bodyPr>
          <a:lstStyle/>
          <a:p>
            <a:r>
              <a:rPr lang="en-IN" dirty="0"/>
              <a:t>RRT and RRT*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F358-959E-45E7-D433-852CE9D9C3A7}"/>
              </a:ext>
            </a:extLst>
          </p:cNvPr>
          <p:cNvSpPr txBox="1"/>
          <p:nvPr/>
        </p:nvSpPr>
        <p:spPr>
          <a:xfrm>
            <a:off x="2507932" y="1621429"/>
            <a:ext cx="62293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6DF6A-6E2C-E0B4-CC51-D2CC2D5CA585}"/>
              </a:ext>
            </a:extLst>
          </p:cNvPr>
          <p:cNvSpPr txBox="1"/>
          <p:nvPr/>
        </p:nvSpPr>
        <p:spPr>
          <a:xfrm>
            <a:off x="9156387" y="1619444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1EAA5-D349-F8CB-CA7C-59D5287116E3}"/>
              </a:ext>
            </a:extLst>
          </p:cNvPr>
          <p:cNvSpPr txBox="1"/>
          <p:nvPr/>
        </p:nvSpPr>
        <p:spPr>
          <a:xfrm>
            <a:off x="5519246" y="6581001"/>
            <a:ext cx="663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Note: Based on sampling points, the trajectory is expected to vary from one simulation run 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AF1CB-5FDD-933B-2EE0-1AB3E22A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498" y="5860215"/>
            <a:ext cx="1729890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E41FA-C422-D868-84A6-2063E067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31" y="5867835"/>
            <a:ext cx="1821338" cy="38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7DF7D-29F4-4AEB-084D-21D32C5E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030" y="1929601"/>
            <a:ext cx="3910594" cy="3930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0D1E89-18A9-0ED4-EBBD-A59BCF1C6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02" y="1970472"/>
            <a:ext cx="3910596" cy="38973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09E4EE-E0FA-7A52-9039-AE43523B7FEE}"/>
              </a:ext>
            </a:extLst>
          </p:cNvPr>
          <p:cNvSpPr txBox="1"/>
          <p:nvPr/>
        </p:nvSpPr>
        <p:spPr>
          <a:xfrm>
            <a:off x="510618" y="1076370"/>
            <a:ext cx="909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Seeds are set to the same value for repeatability of results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99901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7C9-46B7-A164-90DC-81A930F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" y="432859"/>
            <a:ext cx="10515600" cy="557741"/>
          </a:xfrm>
        </p:spPr>
        <p:txBody>
          <a:bodyPr>
            <a:normAutofit fontScale="90000"/>
          </a:bodyPr>
          <a:lstStyle/>
          <a:p>
            <a:r>
              <a:rPr lang="en-IN" dirty="0"/>
              <a:t>2D map exploration based on Iterations on RRT* 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FD4FE-E9E1-3C89-009C-4A2FC484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66" y="1517354"/>
            <a:ext cx="3776133" cy="37887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E7B34-4963-36C1-622A-757D7F71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39" y="5448884"/>
            <a:ext cx="2232853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54EE8-A287-68A6-3448-F8A82C15F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58" y="1517354"/>
            <a:ext cx="3825245" cy="3780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80EA81-9BE1-DDAF-8471-52699F466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1" y="5464329"/>
            <a:ext cx="2042337" cy="571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3C8608-51C5-708B-420F-FE6EC9C75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051" y="1508888"/>
            <a:ext cx="3750383" cy="3788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BD4D3-798E-EC80-BE04-3A1DF4744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657" y="5433642"/>
            <a:ext cx="2072820" cy="594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1B626-072D-62B3-EBC8-09E308704D60}"/>
              </a:ext>
            </a:extLst>
          </p:cNvPr>
          <p:cNvSpPr txBox="1"/>
          <p:nvPr/>
        </p:nvSpPr>
        <p:spPr>
          <a:xfrm>
            <a:off x="351366" y="1102394"/>
            <a:ext cx="941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Parameters: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max_steps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=50,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pick_target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check_dubins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search_radius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=1.0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9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7C9-46B7-A164-90DC-81A930F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" y="382059"/>
            <a:ext cx="10515600" cy="55774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Comparison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D947A-B0EC-6B92-0BB4-60C938BE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533" y="1502451"/>
            <a:ext cx="3603721" cy="3628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673AC-F459-B0D3-5137-ED1816A87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965" y="5318006"/>
            <a:ext cx="1790855" cy="563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C2176-5F6A-0C96-34A9-4B2A70547910}"/>
              </a:ext>
            </a:extLst>
          </p:cNvPr>
          <p:cNvSpPr txBox="1"/>
          <p:nvPr/>
        </p:nvSpPr>
        <p:spPr>
          <a:xfrm>
            <a:off x="5519246" y="1198477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Hybrid A*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F358-959E-45E7-D433-852CE9D9C3A7}"/>
              </a:ext>
            </a:extLst>
          </p:cNvPr>
          <p:cNvSpPr txBox="1"/>
          <p:nvPr/>
        </p:nvSpPr>
        <p:spPr>
          <a:xfrm>
            <a:off x="1716682" y="1198477"/>
            <a:ext cx="62293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6DF6A-6E2C-E0B4-CC51-D2CC2D5CA585}"/>
              </a:ext>
            </a:extLst>
          </p:cNvPr>
          <p:cNvSpPr txBox="1"/>
          <p:nvPr/>
        </p:nvSpPr>
        <p:spPr>
          <a:xfrm>
            <a:off x="9713460" y="1203154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1EAA5-D349-F8CB-CA7C-59D5287116E3}"/>
              </a:ext>
            </a:extLst>
          </p:cNvPr>
          <p:cNvSpPr txBox="1"/>
          <p:nvPr/>
        </p:nvSpPr>
        <p:spPr>
          <a:xfrm>
            <a:off x="5519246" y="6581001"/>
            <a:ext cx="663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Note: Based on sampling points, the trajectory is expected to vary from one simulation run to another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ACDA58-EB72-AE95-5E82-3132B80D9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17" y="1485004"/>
            <a:ext cx="3603721" cy="36159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6B876A-63B3-3C84-C4DF-E952F9DAA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598" y="5279176"/>
            <a:ext cx="1828958" cy="3886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A38E-D171-B957-9BB3-CA7209DA9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757" y="5409453"/>
            <a:ext cx="1912786" cy="3810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70AD8D-603A-3AA8-2954-BE7BFF3E3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06" y="1502451"/>
            <a:ext cx="3665456" cy="367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CD4E-6307-0825-9300-F9773296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8E30-5F95-5B69-2ED6-91282E48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47707"/>
            <a:ext cx="10515600" cy="4720696"/>
          </a:xfrm>
        </p:spPr>
        <p:txBody>
          <a:bodyPr>
            <a:normAutofit/>
          </a:bodyPr>
          <a:lstStyle/>
          <a:p>
            <a:r>
              <a:rPr lang="en-IN" sz="2000" dirty="0"/>
              <a:t>RRT* handles the complex environment that has multiple obstacles, narrow passages, or multiple paths to a goal. And, also RRT* can handle dynamic environment but A* assumes a static environment and can be inefficient when there are frequent changes.</a:t>
            </a:r>
          </a:p>
          <a:p>
            <a:r>
              <a:rPr lang="en-IN" sz="2000" dirty="0"/>
              <a:t>RRT* can optimize the path cost by iteratively improving the solution until it reaches the optimal path. A* provides a solution that is optimal but need not be the shortest path. </a:t>
            </a:r>
          </a:p>
          <a:p>
            <a:r>
              <a:rPr lang="en-IN" sz="2000" dirty="0"/>
              <a:t>Both RRT* and RRT are probabilistically complete algorithms – they guarantee a solution if one exists, with high probability. However, RRT* has a stronger completeness guarantee. Also it can achieve higher convergence as the tree expansion is guided towards goal region using a heuristic estimate.</a:t>
            </a:r>
          </a:p>
        </p:txBody>
      </p:sp>
    </p:spTree>
    <p:extLst>
      <p:ext uri="{BB962C8B-B14F-4D97-AF65-F5344CB8AC3E}">
        <p14:creationId xmlns:p14="http://schemas.microsoft.com/office/powerpoint/2010/main" val="283275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CD4E-6307-0825-9300-F9773296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8E30-5F95-5B69-2ED6-91282E48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1429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Although RRT* can find a feasible solution with a certain probability, it may not always find the optimal solution and its quality may vary based on the problem and environment.</a:t>
            </a:r>
          </a:p>
          <a:p>
            <a:r>
              <a:rPr lang="en-US" sz="2000" b="0" i="0" dirty="0">
                <a:effectLst/>
                <a:latin typeface="Söhne"/>
              </a:rPr>
              <a:t>RRT* may not be suitable for problems that involve multiple agents or goals that require coordination, as it is designed for motion planning problems with a single start and goal configuration.</a:t>
            </a:r>
          </a:p>
          <a:p>
            <a:r>
              <a:rPr lang="en-US" sz="2000" b="0" i="0" dirty="0">
                <a:effectLst/>
                <a:latin typeface="Söhne"/>
              </a:rPr>
              <a:t>Choosing optimal values for parameters such as step size, sampling density, and exploration radius can be challenging and require significant experimentation due to RRT*'s sensitivity to parameter choices.</a:t>
            </a:r>
          </a:p>
          <a:p>
            <a:r>
              <a:rPr lang="en-US" sz="2000" dirty="0"/>
              <a:t>The drawback of using graph-search techniques for trajectory generation is the resolution lost due to discretization of state space and/or control space. The only boundary states that can be reached are those that already exist in the network.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933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8FB-7275-797D-C4EF-AB862C5B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Smoothing Methods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AE4B-2109-9342-5062-4B2A2A26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1714500"/>
          </a:xfrm>
        </p:spPr>
        <p:txBody>
          <a:bodyPr/>
          <a:lstStyle/>
          <a:p>
            <a:r>
              <a:rPr lang="en-IN" dirty="0"/>
              <a:t>Kalman Filtering</a:t>
            </a:r>
          </a:p>
          <a:p>
            <a:r>
              <a:rPr lang="en-IN" dirty="0"/>
              <a:t>Polynomial Fitting</a:t>
            </a:r>
          </a:p>
          <a:p>
            <a:r>
              <a:rPr lang="en-IN" dirty="0"/>
              <a:t>Spline based Smoothing </a:t>
            </a:r>
          </a:p>
        </p:txBody>
      </p:sp>
    </p:spTree>
    <p:extLst>
      <p:ext uri="{BB962C8B-B14F-4D97-AF65-F5344CB8AC3E}">
        <p14:creationId xmlns:p14="http://schemas.microsoft.com/office/powerpoint/2010/main" val="128360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694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Arial-BoldMT</vt:lpstr>
      <vt:lpstr>Calibri</vt:lpstr>
      <vt:lpstr>Calibri Light</vt:lpstr>
      <vt:lpstr>Söhne</vt:lpstr>
      <vt:lpstr>Office Theme</vt:lpstr>
      <vt:lpstr>CPSC 8810: Motion Planning  Final Project</vt:lpstr>
      <vt:lpstr>Problem and Approach</vt:lpstr>
      <vt:lpstr>Operating Parameters </vt:lpstr>
      <vt:lpstr>RRT and RRT* comparison</vt:lpstr>
      <vt:lpstr>2D map exploration based on Iterations on RRT* -</vt:lpstr>
      <vt:lpstr>Algorithm Comparison -</vt:lpstr>
      <vt:lpstr>Benefits -</vt:lpstr>
      <vt:lpstr>Drawbacks -</vt:lpstr>
      <vt:lpstr>Path Smoothing Methods -</vt:lpstr>
      <vt:lpstr>Success rate : depends on the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8810: Motion Planning  Final Project</dc:title>
  <dc:creator>Vasanth Seethapathi</dc:creator>
  <cp:lastModifiedBy>Vasanth Seethapathi</cp:lastModifiedBy>
  <cp:revision>21</cp:revision>
  <dcterms:created xsi:type="dcterms:W3CDTF">2023-04-29T00:09:41Z</dcterms:created>
  <dcterms:modified xsi:type="dcterms:W3CDTF">2023-04-30T13:51:28Z</dcterms:modified>
</cp:coreProperties>
</file>