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0" r:id="rId6"/>
    <p:sldId id="266" r:id="rId7"/>
    <p:sldId id="263" r:id="rId8"/>
    <p:sldId id="265" r:id="rId9"/>
    <p:sldId id="261" r:id="rId10"/>
    <p:sldId id="262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80" d="100"/>
          <a:sy n="80" d="100"/>
        </p:scale>
        <p:origin x="691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5BCC5-E457-A122-F2CC-8839BCF96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831E8-F18B-497E-6BF0-95C581656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6C51C-B105-E5A6-DF25-716D7BC5F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6FA7C-1F5C-45A1-8B83-C9B6FCF8EDBB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669E9-E9DE-25D0-A419-2FD88C080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46AE3-C1A9-C21F-BA49-D001BBFB4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261C-C190-4BC2-B0C6-E68DB52C2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80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009-FAFF-8D63-23F5-0C067F315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BB194-845A-8A26-0A46-C15412246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9DD48-86ED-C368-197F-0ECE310D9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6FA7C-1F5C-45A1-8B83-C9B6FCF8EDBB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97945-4334-49CA-F403-728049E1F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C6AD1-6803-0A5D-149B-81F17F004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261C-C190-4BC2-B0C6-E68DB52C2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814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8747CC-30EC-0565-BEB5-B33ADE28C6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9C7778-371E-C9C1-2803-0B468F16C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9B698-897E-27E9-1549-19D808FEE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6FA7C-1F5C-45A1-8B83-C9B6FCF8EDBB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CB9FE-8F9D-CE61-D0FB-4DDF965D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79DDF-1132-11D6-A547-50FE39505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261C-C190-4BC2-B0C6-E68DB52C2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694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0BE4A-D71A-8050-7B25-288410318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330F6-03D2-B599-D935-B57A9708B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BF942-6DBD-9C99-634C-50DA3D25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6FA7C-1F5C-45A1-8B83-C9B6FCF8EDBB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EB82A-42E3-F3A5-1294-7BB2185A1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098DC-9E9B-D48A-E182-382D8E1F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261C-C190-4BC2-B0C6-E68DB52C2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327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C9024-BEB4-3F02-B097-36BC67E1D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1B7EC-C72A-A844-EA49-20133F721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F4B32-169E-0D96-9442-E5A746D2D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6FA7C-1F5C-45A1-8B83-C9B6FCF8EDBB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5AD50-0C5A-D829-A9A3-0E2BB15C6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3E97D-14E6-9B33-4599-9290CC93B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261C-C190-4BC2-B0C6-E68DB52C2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89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25EC8-A947-6100-B2F8-C72D9116F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19398-16C1-108F-E311-9740D5BD78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5E3475-9A7E-84AD-81E0-4292435CC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0C276-7A80-3240-3A4B-35A1E04B6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6FA7C-1F5C-45A1-8B83-C9B6FCF8EDBB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9CA02D-3332-9949-CC4D-44390B811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45E78-8B89-5CDF-B7D7-CB539F046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261C-C190-4BC2-B0C6-E68DB52C2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670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99160-CA65-EA6D-E505-3BA705B5A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929F9-588D-7B73-2630-744269962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58EA3-196A-4031-1943-932C47A0E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E51FB9-E739-4771-30BB-AF7CD3264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2D8998-59D0-9924-2905-CED37D9F72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0B4810-AFFA-507D-A1AA-D3B189DFF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6FA7C-1F5C-45A1-8B83-C9B6FCF8EDBB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3C452A-FEDD-E356-9CA3-9813DFC8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FC2F22-3960-BDB7-5C0F-97F9EFDB3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261C-C190-4BC2-B0C6-E68DB52C2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499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A692C-25E4-FBB7-AB2C-68CF68F27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E01282-C454-0508-D542-012397FD5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6FA7C-1F5C-45A1-8B83-C9B6FCF8EDBB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174ECA-524A-F69A-7177-9B80D085B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D5A98D-5681-684C-3605-50BD9DA3E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261C-C190-4BC2-B0C6-E68DB52C2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271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46F1A8-AED0-B06B-2B1E-524EC4FC2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6FA7C-1F5C-45A1-8B83-C9B6FCF8EDBB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9C2BFA-0AA1-8114-CABD-86CF4AE9B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93C51-46B4-1F48-53E4-6E2C0D8B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261C-C190-4BC2-B0C6-E68DB52C2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74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CC246-1297-6B75-CB59-BE564AD9E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22498-6DD5-656D-B66B-0CF3901D4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84619F-72D1-E311-0C73-342A22CA6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D4384-B710-5652-0A9D-87731540D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6FA7C-1F5C-45A1-8B83-C9B6FCF8EDBB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0D6BC-66FD-4FE8-4CAA-264E744E0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DA35C-91FA-629B-BF4E-A53FCAF2F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261C-C190-4BC2-B0C6-E68DB52C2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432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BE1C2-EE7F-545F-F2FC-06690F8E2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89CCE-D2E1-C5E7-6308-7EAD446F84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BA4FD-4B50-081E-685C-4F3E1AF08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83787-FE77-F015-14D4-25270078F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6FA7C-1F5C-45A1-8B83-C9B6FCF8EDBB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BFD07-5D66-444B-0FE7-A45993ADF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2303A-551E-A81F-237F-4F8DD348C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261C-C190-4BC2-B0C6-E68DB52C2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325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BE095F-6732-1518-CC29-B363365FD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80A7B-51FC-47CF-834C-778F03151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FF309-3EC4-178F-C680-5806611C4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6FA7C-1F5C-45A1-8B83-C9B6FCF8EDBB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9DFD5-070A-2A3E-AD8D-A01F9976A0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674BC-8DFB-DC26-8805-FD53675D0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B261C-C190-4BC2-B0C6-E68DB52C2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373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26DB6-A789-BD6A-1113-E1233F991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43007"/>
            <a:ext cx="12192000" cy="968830"/>
          </a:xfrm>
        </p:spPr>
        <p:txBody>
          <a:bodyPr>
            <a:noAutofit/>
          </a:bodyPr>
          <a:lstStyle/>
          <a:p>
            <a:r>
              <a:rPr lang="en-IN" sz="3600" b="1" dirty="0"/>
              <a:t>CPSC 8810: Motion Planning </a:t>
            </a:r>
            <a:br>
              <a:rPr lang="en-IN" sz="3600" b="1" dirty="0"/>
            </a:br>
            <a:r>
              <a:rPr lang="en-IN" sz="3600" b="1" dirty="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104FD-F0CF-83FE-C7ED-F539F4E0E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7670" y="5009419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en-IN" sz="2000" dirty="0"/>
              <a:t>By-</a:t>
            </a:r>
            <a:br>
              <a:rPr lang="en-IN" sz="2000" dirty="0"/>
            </a:br>
            <a:r>
              <a:rPr lang="en-IN" sz="2000" dirty="0" err="1"/>
              <a:t>Kalpit</a:t>
            </a:r>
            <a:r>
              <a:rPr lang="en-IN" sz="2000" dirty="0"/>
              <a:t> Madhusudan </a:t>
            </a:r>
            <a:r>
              <a:rPr lang="en-IN" sz="2000" dirty="0" err="1"/>
              <a:t>Vadnerkar</a:t>
            </a:r>
            <a:br>
              <a:rPr lang="en-IN" sz="2000" dirty="0"/>
            </a:br>
            <a:r>
              <a:rPr lang="en-IN" sz="2000" dirty="0"/>
              <a:t>Vasanth Seethapathi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3196E1-3200-F6A3-ABC8-5EDE0249A8D3}"/>
              </a:ext>
            </a:extLst>
          </p:cNvPr>
          <p:cNvSpPr txBox="1"/>
          <p:nvPr/>
        </p:nvSpPr>
        <p:spPr>
          <a:xfrm>
            <a:off x="0" y="297224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i="0" u="none" strike="noStrike" baseline="0" dirty="0">
                <a:latin typeface="Arial-BoldMT"/>
              </a:rPr>
              <a:t>Project Title: </a:t>
            </a:r>
            <a:r>
              <a:rPr lang="en-US" sz="1800" i="0" u="none" strike="noStrike" baseline="0" dirty="0">
                <a:latin typeface="Arial-BoldMT"/>
              </a:rPr>
              <a:t>Nonholonomic Motion Planning for a Car in 2D Environment using RRT*</a:t>
            </a:r>
            <a:br>
              <a:rPr lang="en-US" sz="1800" i="0" u="none" strike="noStrike" baseline="0" dirty="0">
                <a:latin typeface="Arial-BoldMT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8014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5CD4E-6307-0825-9300-F9773296D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Drawbacks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E8E30-5F95-5B69-2ED6-91282E484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867"/>
            <a:ext cx="10515600" cy="4314296"/>
          </a:xfrm>
        </p:spPr>
        <p:txBody>
          <a:bodyPr>
            <a:normAutofit/>
          </a:bodyPr>
          <a:lstStyle/>
          <a:p>
            <a:r>
              <a:rPr lang="en-US" sz="2000" b="0" i="0" dirty="0">
                <a:effectLst/>
                <a:latin typeface="Söhne"/>
              </a:rPr>
              <a:t>Although RRT* can find a feasible solution with a certain probability, it may not always find the optimal solution and its quality may vary based on the problem and environment.</a:t>
            </a:r>
          </a:p>
          <a:p>
            <a:r>
              <a:rPr lang="en-US" sz="2000" b="0" i="0" dirty="0">
                <a:effectLst/>
                <a:latin typeface="Söhne"/>
              </a:rPr>
              <a:t>RRT* may not be suitable for problems that involve multiple agents or goals that require coordination, as it is designed for motion planning problems with a single start and goal configuration.</a:t>
            </a:r>
          </a:p>
          <a:p>
            <a:r>
              <a:rPr lang="en-US" sz="2000" b="0" i="0" dirty="0">
                <a:effectLst/>
                <a:latin typeface="Söhne"/>
              </a:rPr>
              <a:t>Choosing optimal values for parameters such as step size, sampling density, and exploration radius can be challenging and require significant experimentation due to RRT*'s sensitivity to parameter choices.</a:t>
            </a:r>
          </a:p>
          <a:p>
            <a:r>
              <a:rPr lang="en-US" sz="2000" dirty="0"/>
              <a:t>The drawback of using graph-search techniques for trajectory generation is the resolution lost due to discretization of state space and/or control space. The only boundary states that can be reached are those that already exist in the network.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79339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1F8FB-7275-797D-C4EF-AB862C5BE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Path Smoothing Methods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3AE4B-2109-9342-5062-4B2A2A26F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607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BFD97-4B7D-69BB-6717-389BCE389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Success rate : depends on the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1D00D-C060-9DCC-58E1-9BA084162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8123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F3954-5DC1-C945-02CD-7F4119AA5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7612"/>
          </a:xfrm>
        </p:spPr>
        <p:txBody>
          <a:bodyPr>
            <a:normAutofit fontScale="90000"/>
          </a:bodyPr>
          <a:lstStyle/>
          <a:p>
            <a:r>
              <a:rPr lang="en-IN" dirty="0"/>
              <a:t>Problem and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B33FE-07DA-ADC7-50EC-7EB01BEA5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860" y="1135781"/>
            <a:ext cx="10515600" cy="4949742"/>
          </a:xfrm>
        </p:spPr>
        <p:txBody>
          <a:bodyPr>
            <a:normAutofit/>
          </a:bodyPr>
          <a:lstStyle/>
          <a:p>
            <a:endParaRPr lang="en-US" sz="2000" b="0" i="0" dirty="0">
              <a:effectLst/>
              <a:latin typeface="Söhne"/>
            </a:endParaRPr>
          </a:p>
          <a:p>
            <a:endParaRPr lang="en-US" sz="2000" dirty="0">
              <a:latin typeface="Söhne"/>
            </a:endParaRPr>
          </a:p>
          <a:p>
            <a:endParaRPr lang="en-US" sz="2000" b="0" i="0" dirty="0">
              <a:effectLst/>
              <a:latin typeface="Söhne"/>
            </a:endParaRPr>
          </a:p>
          <a:p>
            <a:endParaRPr lang="en-US" sz="2000" dirty="0">
              <a:latin typeface="Söhne"/>
            </a:endParaRPr>
          </a:p>
          <a:p>
            <a:endParaRPr lang="en-US" sz="2000" b="0" i="0" dirty="0">
              <a:effectLst/>
              <a:latin typeface="Söhne"/>
            </a:endParaRPr>
          </a:p>
          <a:p>
            <a:endParaRPr lang="en-US" sz="2000" dirty="0">
              <a:latin typeface="Söhne"/>
            </a:endParaRPr>
          </a:p>
          <a:p>
            <a:endParaRPr lang="en-US" sz="2000" b="0" i="0" dirty="0">
              <a:effectLst/>
              <a:latin typeface="Söhne"/>
            </a:endParaRPr>
          </a:p>
          <a:p>
            <a:endParaRPr lang="en-US" sz="2000" b="0" i="0" dirty="0">
              <a:effectLst/>
              <a:latin typeface="Söhne"/>
            </a:endParaRPr>
          </a:p>
          <a:p>
            <a:endParaRPr lang="en-US" sz="2000" b="0" i="0" dirty="0">
              <a:effectLst/>
              <a:latin typeface="Söhne"/>
            </a:endParaRPr>
          </a:p>
          <a:p>
            <a:r>
              <a:rPr lang="en-US" sz="2000" b="0" i="0" dirty="0">
                <a:effectLst/>
                <a:latin typeface="Söhne"/>
              </a:rPr>
              <a:t>RRT* algorithm incrementally builds a tree of random configurations in the search space, similar to RRT, and attempts to rewire the tree iteratively by adding new connections between nodes resulting in a low-cost path optimized tree structure.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83376-CF1E-EE0D-A73A-095F3B64F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696" y="1249286"/>
            <a:ext cx="5422232" cy="300834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ED0F3D-9721-4818-EE6A-2F8D4AF01A4D}"/>
              </a:ext>
            </a:extLst>
          </p:cNvPr>
          <p:cNvSpPr txBox="1"/>
          <p:nvPr/>
        </p:nvSpPr>
        <p:spPr>
          <a:xfrm>
            <a:off x="6917793" y="1729643"/>
            <a:ext cx="462450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effectLst/>
                <a:latin typeface="Söhne"/>
              </a:rPr>
              <a:t>Develop an efficient RRT* algorithm to plan collision-free motion for a nonholonomic </a:t>
            </a:r>
            <a:r>
              <a:rPr lang="en-US" sz="2000" b="0" i="0" dirty="0" err="1">
                <a:effectLst/>
                <a:latin typeface="Söhne"/>
              </a:rPr>
              <a:t>Dubins</a:t>
            </a:r>
            <a:r>
              <a:rPr lang="en-US" sz="2000" b="0" i="0" dirty="0">
                <a:effectLst/>
                <a:latin typeface="Söhne"/>
              </a:rPr>
              <a:t> car through 2D obstacles, while considering its motion constraints.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39077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43240-23BD-ACD3-A687-0C2CF40D6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467" y="373593"/>
            <a:ext cx="10515600" cy="726255"/>
          </a:xfrm>
        </p:spPr>
        <p:txBody>
          <a:bodyPr/>
          <a:lstStyle/>
          <a:p>
            <a:r>
              <a:rPr lang="en-IN" dirty="0"/>
              <a:t>Operating Parameters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8C877-119E-F32B-1D8A-9797196B9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266" y="1423219"/>
            <a:ext cx="10888134" cy="4829944"/>
          </a:xfrm>
        </p:spPr>
        <p:txBody>
          <a:bodyPr>
            <a:normAutofit lnSpcReduction="10000"/>
          </a:bodyPr>
          <a:lstStyle/>
          <a:p>
            <a:r>
              <a:rPr lang="en-US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Car: Non Holonomic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0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ubins</a:t>
            </a:r>
            <a:r>
              <a:rPr lang="en-US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Car, this contains the information of initial and final positions, as well as its motion constraints.</a:t>
            </a:r>
            <a:br>
              <a:rPr lang="en-US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max_steps</a:t>
            </a:r>
            <a:r>
              <a:rPr lang="en-US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Maximum number of steps the algorithm will take before terminating. It has an influence on the execution time and computational resources required for planning.</a:t>
            </a:r>
            <a:br>
              <a:rPr lang="en-US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pick_target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Frequency at which the algorithm will select a new target node to expand the tree towards the goal. A higher value will result in more frequent expansions on contrary to a lower value which will result in fewer expansions.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check_dubins</a:t>
            </a:r>
            <a:r>
              <a:rPr lang="en-US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This parameter checks for the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direct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0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ubins</a:t>
            </a:r>
            <a:r>
              <a:rPr lang="en-US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paths when adding new edges to the tree. Also, it expands the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0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ubins</a:t>
            </a:r>
            <a:r>
              <a:rPr lang="en-US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analytic solution that connects to the final position if the solution is valid and collision free. This also sets a frequency to check for connecting to the final position.</a:t>
            </a:r>
            <a:br>
              <a:rPr lang="en-US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search_radius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aximum distance the algorithm will search for nodes to connect while expanding the tree. A larger value will result in wider search area.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208840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0ACA3-58C4-9182-F55E-D552855F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131" y="374651"/>
            <a:ext cx="10515600" cy="744008"/>
          </a:xfrm>
        </p:spPr>
        <p:txBody>
          <a:bodyPr/>
          <a:lstStyle/>
          <a:p>
            <a:r>
              <a:rPr lang="en-IN" dirty="0"/>
              <a:t>RRT and RRT* comparison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73BAD3-33C1-3B11-F09E-55AEA65A68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555" y="1742814"/>
            <a:ext cx="3574090" cy="358933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DBE13E-D204-AB19-6A0F-233FAE544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151" y="5517904"/>
            <a:ext cx="1905165" cy="3886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E5809E-5CF5-AD0F-B0BB-6FA7214B5218}"/>
              </a:ext>
            </a:extLst>
          </p:cNvPr>
          <p:cNvSpPr txBox="1"/>
          <p:nvPr/>
        </p:nvSpPr>
        <p:spPr>
          <a:xfrm>
            <a:off x="1528151" y="1465269"/>
            <a:ext cx="1716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RRT exploration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7B137B-679F-D552-334B-F84BC86A4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0912" y="1742814"/>
            <a:ext cx="3574090" cy="35924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57D531-1650-2254-A566-E5273DB05DE8}"/>
              </a:ext>
            </a:extLst>
          </p:cNvPr>
          <p:cNvSpPr txBox="1"/>
          <p:nvPr/>
        </p:nvSpPr>
        <p:spPr>
          <a:xfrm>
            <a:off x="5904222" y="1465269"/>
            <a:ext cx="622936" cy="376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RRT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EB6BFD8-5675-8AA9-3B9D-2337D428F5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5503" y="5517904"/>
            <a:ext cx="1760373" cy="3886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A5063EB-4626-53D7-29CC-74A784CE97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8160" y="1742814"/>
            <a:ext cx="3574090" cy="358624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1B08A93-28CC-88EF-E39D-4ABC2345C615}"/>
              </a:ext>
            </a:extLst>
          </p:cNvPr>
          <p:cNvSpPr txBox="1"/>
          <p:nvPr/>
        </p:nvSpPr>
        <p:spPr>
          <a:xfrm>
            <a:off x="9840460" y="1465269"/>
            <a:ext cx="1153506" cy="376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RRT*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F7D1A15-7B92-9462-6536-D5DE454516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98063" y="5418835"/>
            <a:ext cx="2301439" cy="58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269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4A7C9-46B7-A164-90DC-81A930F11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366" y="432859"/>
            <a:ext cx="10515600" cy="557741"/>
          </a:xfrm>
        </p:spPr>
        <p:txBody>
          <a:bodyPr>
            <a:normAutofit fontScale="90000"/>
          </a:bodyPr>
          <a:lstStyle/>
          <a:p>
            <a:r>
              <a:rPr lang="en-IN" dirty="0"/>
              <a:t>2D map exploration based on Iterations on RRT* -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1FD4FE-E9E1-3C89-009C-4A2FC4844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366" y="1517354"/>
            <a:ext cx="3776133" cy="3788784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6E7B34-4963-36C1-622A-757D7F718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739" y="5448884"/>
            <a:ext cx="2232853" cy="5791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354EE8-A287-68A6-3448-F8A82C15F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9258" y="1517354"/>
            <a:ext cx="3825245" cy="37803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80EA81-9BE1-DDAF-8471-52699F466D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4831" y="5464329"/>
            <a:ext cx="2042337" cy="5715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E3C8608-51C5-708B-420F-FE6EC9C750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9051" y="1508888"/>
            <a:ext cx="3750383" cy="378878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77BD4D3-798E-EC80-BE04-3A1DF47448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06657" y="5433642"/>
            <a:ext cx="2072820" cy="5944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51B626-072D-62B3-EBC8-09E308704D60}"/>
              </a:ext>
            </a:extLst>
          </p:cNvPr>
          <p:cNvSpPr txBox="1"/>
          <p:nvPr/>
        </p:nvSpPr>
        <p:spPr>
          <a:xfrm>
            <a:off x="351366" y="1102394"/>
            <a:ext cx="94115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Parameters: </a:t>
            </a:r>
            <a:r>
              <a:rPr lang="en-US" sz="20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max_steps</a:t>
            </a:r>
            <a:r>
              <a:rPr lang="en-US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=50, </a:t>
            </a:r>
            <a:r>
              <a:rPr lang="en-US" sz="20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pick_target</a:t>
            </a:r>
            <a:r>
              <a:rPr lang="en-US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=10, </a:t>
            </a:r>
            <a:r>
              <a:rPr lang="en-US" sz="20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check_dubins</a:t>
            </a:r>
            <a:r>
              <a:rPr lang="en-US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=1, </a:t>
            </a:r>
            <a:r>
              <a:rPr lang="en-US" sz="20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search_radius</a:t>
            </a:r>
            <a:r>
              <a:rPr lang="en-US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=1.0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293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4A7C9-46B7-A164-90DC-81A930F11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366" y="382059"/>
            <a:ext cx="10515600" cy="557741"/>
          </a:xfrm>
        </p:spPr>
        <p:txBody>
          <a:bodyPr>
            <a:normAutofit fontScale="90000"/>
          </a:bodyPr>
          <a:lstStyle/>
          <a:p>
            <a:r>
              <a:rPr lang="en-IN" dirty="0"/>
              <a:t>Algorithm Comparison -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68F358-959E-45E7-D433-852CE9D9C3A7}"/>
              </a:ext>
            </a:extLst>
          </p:cNvPr>
          <p:cNvSpPr txBox="1"/>
          <p:nvPr/>
        </p:nvSpPr>
        <p:spPr>
          <a:xfrm>
            <a:off x="2507932" y="1621429"/>
            <a:ext cx="622936" cy="376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RRT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76DF6A-6E2C-E0B4-CC51-D2CC2D5CA585}"/>
              </a:ext>
            </a:extLst>
          </p:cNvPr>
          <p:cNvSpPr txBox="1"/>
          <p:nvPr/>
        </p:nvSpPr>
        <p:spPr>
          <a:xfrm>
            <a:off x="9156387" y="1619444"/>
            <a:ext cx="1153506" cy="376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RRT*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B1EAA5-D349-F8CB-CA7C-59D5287116E3}"/>
              </a:ext>
            </a:extLst>
          </p:cNvPr>
          <p:cNvSpPr txBox="1"/>
          <p:nvPr/>
        </p:nvSpPr>
        <p:spPr>
          <a:xfrm>
            <a:off x="5519246" y="6581001"/>
            <a:ext cx="6633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Note: Based on sampling points, the trajectory is expected to vary from one simulation run to another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9AF1CB-5FDD-933B-2EE0-1AB3E22A9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5498" y="5860215"/>
            <a:ext cx="1729890" cy="3962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AE41FA-C422-D868-84A6-2063E0676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731" y="5867835"/>
            <a:ext cx="1821338" cy="3886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B7DF7D-29F4-4AEB-084D-21D32C5ED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3030" y="1929601"/>
            <a:ext cx="3910594" cy="39306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20D1E89-18A9-0ED4-EBBD-A59BCF1C6B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102" y="1970472"/>
            <a:ext cx="3910596" cy="389736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B09E4EE-E0FA-7A52-9039-AE43523B7FEE}"/>
              </a:ext>
            </a:extLst>
          </p:cNvPr>
          <p:cNvSpPr txBox="1"/>
          <p:nvPr/>
        </p:nvSpPr>
        <p:spPr>
          <a:xfrm>
            <a:off x="510619" y="1076370"/>
            <a:ext cx="789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Random Seeds are set to the same value for better results for comparison.</a:t>
            </a:r>
          </a:p>
        </p:txBody>
      </p:sp>
    </p:spTree>
    <p:extLst>
      <p:ext uri="{BB962C8B-B14F-4D97-AF65-F5344CB8AC3E}">
        <p14:creationId xmlns:p14="http://schemas.microsoft.com/office/powerpoint/2010/main" val="1809958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4A7C9-46B7-A164-90DC-81A930F11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366" y="382059"/>
            <a:ext cx="10515600" cy="557741"/>
          </a:xfrm>
        </p:spPr>
        <p:txBody>
          <a:bodyPr>
            <a:normAutofit fontScale="90000"/>
          </a:bodyPr>
          <a:lstStyle/>
          <a:p>
            <a:r>
              <a:rPr lang="en-IN" dirty="0"/>
              <a:t>Algorithm Comparison -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BD947A-B0EC-6B92-0BB4-60C938BE1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533" y="1502451"/>
            <a:ext cx="3603721" cy="36283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F673AC-F459-B0D3-5137-ED1816A87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965" y="5318006"/>
            <a:ext cx="1790855" cy="5639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9C2176-5F6A-0C96-34A9-4B2A70547910}"/>
              </a:ext>
            </a:extLst>
          </p:cNvPr>
          <p:cNvSpPr txBox="1"/>
          <p:nvPr/>
        </p:nvSpPr>
        <p:spPr>
          <a:xfrm>
            <a:off x="5519246" y="1198477"/>
            <a:ext cx="1153506" cy="376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Hybrid A*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68F358-959E-45E7-D433-852CE9D9C3A7}"/>
              </a:ext>
            </a:extLst>
          </p:cNvPr>
          <p:cNvSpPr txBox="1"/>
          <p:nvPr/>
        </p:nvSpPr>
        <p:spPr>
          <a:xfrm>
            <a:off x="1716682" y="1198477"/>
            <a:ext cx="622936" cy="376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RRT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76DF6A-6E2C-E0B4-CC51-D2CC2D5CA585}"/>
              </a:ext>
            </a:extLst>
          </p:cNvPr>
          <p:cNvSpPr txBox="1"/>
          <p:nvPr/>
        </p:nvSpPr>
        <p:spPr>
          <a:xfrm>
            <a:off x="9713460" y="1203154"/>
            <a:ext cx="1153506" cy="376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RRT*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B1EAA5-D349-F8CB-CA7C-59D5287116E3}"/>
              </a:ext>
            </a:extLst>
          </p:cNvPr>
          <p:cNvSpPr txBox="1"/>
          <p:nvPr/>
        </p:nvSpPr>
        <p:spPr>
          <a:xfrm>
            <a:off x="5519246" y="6581001"/>
            <a:ext cx="6633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Note: Based on sampling points, the trajectory is expected to vary from one simulation run to another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2ACDA58-EB72-AE95-5E82-3132B80D9E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4217" y="1485004"/>
            <a:ext cx="3603721" cy="361591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96B876A-63B3-3C84-C4DF-E952F9DAAC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1598" y="5279176"/>
            <a:ext cx="1828958" cy="38865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EF1A38E-D171-B957-9BB3-CA7209DA98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1757" y="5409453"/>
            <a:ext cx="1912786" cy="38103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170AD8D-603A-3AA8-2954-BE7BFF3E3E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6206" y="1502451"/>
            <a:ext cx="3665456" cy="367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263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4A7C9-46B7-A164-90DC-81A930F11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366" y="382059"/>
            <a:ext cx="10515600" cy="557741"/>
          </a:xfrm>
        </p:spPr>
        <p:txBody>
          <a:bodyPr>
            <a:normAutofit fontScale="90000"/>
          </a:bodyPr>
          <a:lstStyle/>
          <a:p>
            <a:r>
              <a:rPr lang="en-IN" dirty="0"/>
              <a:t>Algorithm Comparison (higher iteration)-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9C2176-5F6A-0C96-34A9-4B2A70547910}"/>
              </a:ext>
            </a:extLst>
          </p:cNvPr>
          <p:cNvSpPr txBox="1"/>
          <p:nvPr/>
        </p:nvSpPr>
        <p:spPr>
          <a:xfrm>
            <a:off x="5519246" y="1198477"/>
            <a:ext cx="1153506" cy="376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Hybrid A*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68F358-959E-45E7-D433-852CE9D9C3A7}"/>
              </a:ext>
            </a:extLst>
          </p:cNvPr>
          <p:cNvSpPr txBox="1"/>
          <p:nvPr/>
        </p:nvSpPr>
        <p:spPr>
          <a:xfrm>
            <a:off x="1716682" y="1198477"/>
            <a:ext cx="622936" cy="376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RRT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76DF6A-6E2C-E0B4-CC51-D2CC2D5CA585}"/>
              </a:ext>
            </a:extLst>
          </p:cNvPr>
          <p:cNvSpPr txBox="1"/>
          <p:nvPr/>
        </p:nvSpPr>
        <p:spPr>
          <a:xfrm>
            <a:off x="9713460" y="1198477"/>
            <a:ext cx="1153506" cy="376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RRT*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B1EAA5-D349-F8CB-CA7C-59D5287116E3}"/>
              </a:ext>
            </a:extLst>
          </p:cNvPr>
          <p:cNvSpPr txBox="1"/>
          <p:nvPr/>
        </p:nvSpPr>
        <p:spPr>
          <a:xfrm>
            <a:off x="5519246" y="6581001"/>
            <a:ext cx="6633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Note: Based on sampling points, the trajectory is expected to vary from one simulation run to another</a:t>
            </a:r>
          </a:p>
        </p:txBody>
      </p:sp>
    </p:spTree>
    <p:extLst>
      <p:ext uri="{BB962C8B-B14F-4D97-AF65-F5344CB8AC3E}">
        <p14:creationId xmlns:p14="http://schemas.microsoft.com/office/powerpoint/2010/main" val="1815582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5CD4E-6307-0825-9300-F9773296D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Benefits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E8E30-5F95-5B69-2ED6-91282E484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r>
              <a:rPr lang="en-IN" sz="2000" dirty="0"/>
              <a:t>Related to A*</a:t>
            </a:r>
          </a:p>
          <a:p>
            <a:r>
              <a:rPr lang="en-IN" sz="2000" dirty="0" err="1"/>
              <a:t>Comapred</a:t>
            </a:r>
            <a:r>
              <a:rPr lang="en-IN" sz="2000" dirty="0"/>
              <a:t> to RRT</a:t>
            </a:r>
          </a:p>
        </p:txBody>
      </p:sp>
    </p:spTree>
    <p:extLst>
      <p:ext uri="{BB962C8B-B14F-4D97-AF65-F5344CB8AC3E}">
        <p14:creationId xmlns:p14="http://schemas.microsoft.com/office/powerpoint/2010/main" val="2832758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</TotalTime>
  <Words>598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Arial-BoldMT</vt:lpstr>
      <vt:lpstr>Calibri</vt:lpstr>
      <vt:lpstr>Calibri Light</vt:lpstr>
      <vt:lpstr>Söhne</vt:lpstr>
      <vt:lpstr>Office Theme</vt:lpstr>
      <vt:lpstr>CPSC 8810: Motion Planning  Final Project</vt:lpstr>
      <vt:lpstr>Problem and Approach</vt:lpstr>
      <vt:lpstr>Operating Parameters </vt:lpstr>
      <vt:lpstr>RRT and RRT* comparison</vt:lpstr>
      <vt:lpstr>2D map exploration based on Iterations on RRT* -</vt:lpstr>
      <vt:lpstr>Algorithm Comparison -</vt:lpstr>
      <vt:lpstr>Algorithm Comparison -</vt:lpstr>
      <vt:lpstr>Algorithm Comparison (higher iteration)-</vt:lpstr>
      <vt:lpstr>Benefits -</vt:lpstr>
      <vt:lpstr>Drawbacks -</vt:lpstr>
      <vt:lpstr>Path Smoothing Methods -</vt:lpstr>
      <vt:lpstr>Success rate : depends on the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CPSC 8810: Motion Planning  Final Project</dc:title>
  <dc:creator>Vasanth Seethapathi</dc:creator>
  <cp:lastModifiedBy>Vasanth Seethapathi</cp:lastModifiedBy>
  <cp:revision>16</cp:revision>
  <dcterms:created xsi:type="dcterms:W3CDTF">2023-04-29T00:09:41Z</dcterms:created>
  <dcterms:modified xsi:type="dcterms:W3CDTF">2023-04-29T19:01:37Z</dcterms:modified>
</cp:coreProperties>
</file>