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25" r:id="rId2"/>
    <p:sldId id="285" r:id="rId3"/>
    <p:sldId id="276" r:id="rId4"/>
    <p:sldId id="284" r:id="rId5"/>
    <p:sldId id="289" r:id="rId6"/>
    <p:sldId id="288" r:id="rId7"/>
    <p:sldId id="290" r:id="rId8"/>
    <p:sldId id="291" r:id="rId9"/>
    <p:sldId id="280" r:id="rId10"/>
    <p:sldId id="292" r:id="rId11"/>
    <p:sldId id="279" r:id="rId12"/>
    <p:sldId id="277" r:id="rId13"/>
    <p:sldId id="286" r:id="rId14"/>
    <p:sldId id="287" r:id="rId15"/>
    <p:sldId id="261" r:id="rId16"/>
    <p:sldId id="274" r:id="rId17"/>
    <p:sldId id="293" r:id="rId18"/>
    <p:sldId id="263" r:id="rId19"/>
    <p:sldId id="270" r:id="rId20"/>
    <p:sldId id="272" r:id="rId21"/>
    <p:sldId id="316" r:id="rId22"/>
    <p:sldId id="318" r:id="rId23"/>
    <p:sldId id="319" r:id="rId24"/>
    <p:sldId id="258" r:id="rId25"/>
    <p:sldId id="317" r:id="rId26"/>
    <p:sldId id="281" r:id="rId27"/>
    <p:sldId id="320" r:id="rId28"/>
    <p:sldId id="321" r:id="rId29"/>
    <p:sldId id="323" r:id="rId30"/>
    <p:sldId id="322" r:id="rId31"/>
    <p:sldId id="32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2" autoAdjust="0"/>
    <p:restoredTop sz="94771" autoAdjust="0"/>
  </p:normalViewPr>
  <p:slideViewPr>
    <p:cSldViewPr snapToGrid="0">
      <p:cViewPr varScale="1">
        <p:scale>
          <a:sx n="73" d="100"/>
          <a:sy n="73" d="100"/>
        </p:scale>
        <p:origin x="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uter Architecture &amp; Organization — Cache Memory Design ...">
            <a:extLst>
              <a:ext uri="{FF2B5EF4-FFF2-40B4-BE49-F238E27FC236}">
                <a16:creationId xmlns="" xmlns:a16="http://schemas.microsoft.com/office/drawing/2014/main" id="{C497AB50-66C8-0A82-185D-8C7763279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E28F6955-CA8A-B98E-A916-4D26B675126E}"/>
              </a:ext>
            </a:extLst>
          </p:cNvPr>
          <p:cNvSpPr txBox="1"/>
          <p:nvPr/>
        </p:nvSpPr>
        <p:spPr>
          <a:xfrm>
            <a:off x="8160775" y="5061154"/>
            <a:ext cx="4611329" cy="212365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Presented By:</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a:latin typeface="Arial" panose="020B0604020202020204" pitchFamily="34" charset="0"/>
                <a:cs typeface="Arial" panose="020B0604020202020204" pitchFamily="34" charset="0"/>
              </a:rPr>
              <a:t>Sourabh Nagpal</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200" dirty="0" err="1">
                <a:latin typeface="Arial" panose="020B0604020202020204" pitchFamily="34" charset="0"/>
                <a:cs typeface="Arial" panose="020B0604020202020204" pitchFamily="34" charset="0"/>
              </a:rPr>
              <a:t>Subhajit</a:t>
            </a:r>
            <a:r>
              <a:rPr lang="en-US" altLang="en-US" sz="3200" dirty="0">
                <a:latin typeface="Arial" panose="020B0604020202020204" pitchFamily="34" charset="0"/>
                <a:cs typeface="Arial" panose="020B0604020202020204" pitchFamily="34" charset="0"/>
              </a:rPr>
              <a:t> Das</a:t>
            </a:r>
          </a:p>
          <a:p>
            <a:pPr marL="285750" indent="-285750" eaLnBrk="0" fontAlgn="base" hangingPunct="0">
              <a:spcBef>
                <a:spcPct val="0"/>
              </a:spcBef>
              <a:spcAft>
                <a:spcPct val="0"/>
              </a:spcAft>
              <a:buFont typeface="Arial" panose="020B0604020202020204" pitchFamily="34" charset="0"/>
              <a:buChar char="•"/>
            </a:pPr>
            <a:r>
              <a:rPr lang="en-US" altLang="en-US" sz="3200" dirty="0">
                <a:latin typeface="Arial" panose="020B0604020202020204" pitchFamily="34" charset="0"/>
                <a:cs typeface="Arial" panose="020B0604020202020204" pitchFamily="34" charset="0"/>
              </a:rPr>
              <a:t>Kalpana Choudhary</a:t>
            </a:r>
          </a:p>
          <a:p>
            <a:r>
              <a:rPr lang="en-IN" dirty="0"/>
              <a:t> </a:t>
            </a:r>
          </a:p>
        </p:txBody>
      </p:sp>
      <p:sp>
        <p:nvSpPr>
          <p:cNvPr id="3" name="TextBox 2">
            <a:extLst>
              <a:ext uri="{FF2B5EF4-FFF2-40B4-BE49-F238E27FC236}">
                <a16:creationId xmlns="" xmlns:a16="http://schemas.microsoft.com/office/drawing/2014/main" id="{F88834AE-1D63-784B-3D1E-B0F410A3C9BD}"/>
              </a:ext>
            </a:extLst>
          </p:cNvPr>
          <p:cNvSpPr txBox="1"/>
          <p:nvPr/>
        </p:nvSpPr>
        <p:spPr>
          <a:xfrm>
            <a:off x="3279058" y="39329"/>
            <a:ext cx="5633884" cy="830997"/>
          </a:xfrm>
          <a:prstGeom prst="rect">
            <a:avLst/>
          </a:prstGeom>
          <a:noFill/>
        </p:spPr>
        <p:txBody>
          <a:bodyPr wrap="square" rtlCol="0">
            <a:spAutoFit/>
          </a:bodyPr>
          <a:lstStyle/>
          <a:p>
            <a:pPr algn="ctr"/>
            <a:r>
              <a:rPr lang="en-IN" sz="4800" dirty="0">
                <a:latin typeface="Arial" panose="020B0604020202020204" pitchFamily="34" charset="0"/>
                <a:cs typeface="Arial" panose="020B0604020202020204" pitchFamily="34" charset="0"/>
              </a:rPr>
              <a:t>Cache Memory</a:t>
            </a:r>
          </a:p>
        </p:txBody>
      </p:sp>
    </p:spTree>
    <p:extLst>
      <p:ext uri="{BB962C8B-B14F-4D97-AF65-F5344CB8AC3E}">
        <p14:creationId xmlns:p14="http://schemas.microsoft.com/office/powerpoint/2010/main" val="4088673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3425" y="420910"/>
            <a:ext cx="8911687" cy="1280890"/>
          </a:xfrm>
        </p:spPr>
        <p:txBody>
          <a:bodyPr/>
          <a:lstStyle/>
          <a:p>
            <a:pPr algn="ctr"/>
            <a:r>
              <a:rPr lang="en-US" b="1" dirty="0"/>
              <a:t>CONT…..</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78353" y="2324191"/>
            <a:ext cx="2585258" cy="2697480"/>
          </a:xfrm>
        </p:spPr>
      </p:pic>
      <p:sp>
        <p:nvSpPr>
          <p:cNvPr id="5" name="Rectangle 4"/>
          <p:cNvSpPr/>
          <p:nvPr/>
        </p:nvSpPr>
        <p:spPr>
          <a:xfrm>
            <a:off x="1075872" y="1432117"/>
            <a:ext cx="8039100" cy="4742260"/>
          </a:xfrm>
          <a:prstGeom prst="rect">
            <a:avLst/>
          </a:prstGeom>
        </p:spPr>
        <p:txBody>
          <a:bodyPr wrap="square">
            <a:spAutoFit/>
          </a:bodyPr>
          <a:lstStyle/>
          <a:p>
            <a:pPr fontAlgn="base">
              <a:lnSpc>
                <a:spcPct val="150000"/>
              </a:lnSpc>
              <a:buFont typeface="Wingdings" panose="05000000000000000000" pitchFamily="2" charset="2"/>
              <a:buChar char="Ø"/>
            </a:pPr>
            <a:r>
              <a:rPr lang="en-IN" b="1" dirty="0">
                <a:latin typeface="Arial" panose="020B0604020202020204" pitchFamily="34" charset="0"/>
                <a:cs typeface="Arial" panose="020B0604020202020204" pitchFamily="34" charset="0"/>
              </a:rPr>
              <a:t>CACHE MEMORY LEVELS</a:t>
            </a:r>
          </a:p>
          <a:p>
            <a:pPr fontAlgn="base">
              <a:lnSpc>
                <a:spcPct val="150000"/>
              </a:lnSpc>
              <a:buNone/>
            </a:pPr>
            <a:r>
              <a:rPr lang="en-IN" dirty="0">
                <a:latin typeface="Arial" panose="020B0604020202020204" pitchFamily="34" charset="0"/>
                <a:cs typeface="Arial" panose="020B0604020202020204" pitchFamily="34" charset="0"/>
              </a:rPr>
              <a:t>There are three levels of cache memory</a:t>
            </a:r>
          </a:p>
          <a:p>
            <a:pPr fontAlgn="base">
              <a:lnSpc>
                <a:spcPct val="150000"/>
              </a:lnSpc>
              <a:buFont typeface="Wingdings" panose="05000000000000000000" pitchFamily="2" charset="2"/>
              <a:buChar char="§"/>
            </a:pPr>
            <a:r>
              <a:rPr lang="en-IN" b="1" dirty="0">
                <a:latin typeface="Arial" panose="020B0604020202020204" pitchFamily="34" charset="0"/>
                <a:cs typeface="Arial" panose="020B0604020202020204" pitchFamily="34" charset="0"/>
              </a:rPr>
              <a:t>L1 Cache:</a:t>
            </a:r>
            <a:r>
              <a:rPr lang="en-US" dirty="0">
                <a:latin typeface="Arial" panose="020B0604020202020204" pitchFamily="34" charset="0"/>
                <a:cs typeface="Arial" panose="020B0604020202020204" pitchFamily="34" charset="0"/>
              </a:rPr>
              <a:t>This is the smallest and fastest type of cache memory. It is integrated  directly into the CPU chip and stores data that is immediately needed  by the processor.</a:t>
            </a:r>
          </a:p>
          <a:p>
            <a:pPr fontAlgn="base">
              <a:lnSpc>
                <a:spcPct val="150000"/>
              </a:lnSpc>
              <a:buFont typeface="Wingdings" panose="05000000000000000000" pitchFamily="2" charset="2"/>
              <a:buChar char="§"/>
            </a:pPr>
            <a:r>
              <a:rPr lang="en-US" b="1" dirty="0">
                <a:latin typeface="Arial" panose="020B0604020202020204" pitchFamily="34" charset="0"/>
                <a:cs typeface="Arial" panose="020B0604020202020204" pitchFamily="34" charset="0"/>
              </a:rPr>
              <a:t>L2 Cache: </a:t>
            </a:r>
            <a:r>
              <a:rPr lang="en-US" dirty="0">
                <a:latin typeface="Arial" panose="020B0604020202020204" pitchFamily="34" charset="0"/>
                <a:cs typeface="Arial" panose="020B0604020202020204" pitchFamily="34" charset="0"/>
              </a:rPr>
              <a:t>Slightly larger and slower than L1 cache, L2 cache is often located on  the CPU chip can also be found near the CPU. It stores data that may be needed in the near future but isn’t as time-sensitive as L1 cache.</a:t>
            </a:r>
          </a:p>
          <a:p>
            <a:pPr fontAlgn="base">
              <a:lnSpc>
                <a:spcPct val="150000"/>
              </a:lnSpc>
              <a:buFont typeface="Wingdings" panose="05000000000000000000" pitchFamily="2" charset="2"/>
              <a:buChar char="§"/>
            </a:pPr>
            <a:r>
              <a:rPr lang="en-US" b="1" dirty="0">
                <a:latin typeface="Arial" panose="020B0604020202020204" pitchFamily="34" charset="0"/>
                <a:cs typeface="Arial" panose="020B0604020202020204" pitchFamily="34" charset="0"/>
              </a:rPr>
              <a:t>L3 Cache: </a:t>
            </a:r>
            <a:r>
              <a:rPr lang="en-US" dirty="0">
                <a:latin typeface="Arial" panose="020B0604020202020204" pitchFamily="34" charset="0"/>
                <a:cs typeface="Arial" panose="020B0604020202020204" pitchFamily="34" charset="0"/>
              </a:rPr>
              <a:t>This is the largest and slowest of the three, typically shared by multiple cores in a multi-core processor. It holds data that is less immediately needed but can still speed up processing.</a:t>
            </a:r>
          </a:p>
        </p:txBody>
      </p:sp>
    </p:spTree>
    <p:extLst>
      <p:ext uri="{BB962C8B-B14F-4D97-AF65-F5344CB8AC3E}">
        <p14:creationId xmlns:p14="http://schemas.microsoft.com/office/powerpoint/2010/main" val="2014181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380" y="495300"/>
            <a:ext cx="10058400" cy="886460"/>
          </a:xfrm>
        </p:spPr>
        <p:txBody>
          <a:bodyPr/>
          <a:lstStyle/>
          <a:p>
            <a:pPr algn="ctr"/>
            <a:r>
              <a:rPr lang="en-US" b="1" dirty="0"/>
              <a:t>CONT…..</a:t>
            </a:r>
          </a:p>
        </p:txBody>
      </p:sp>
      <p:sp>
        <p:nvSpPr>
          <p:cNvPr id="3" name="Content Placeholder 2"/>
          <p:cNvSpPr>
            <a:spLocks noGrp="1"/>
          </p:cNvSpPr>
          <p:nvPr>
            <p:ph idx="1"/>
          </p:nvPr>
        </p:nvSpPr>
        <p:spPr>
          <a:xfrm>
            <a:off x="893234" y="1879600"/>
            <a:ext cx="9685866" cy="3924300"/>
          </a:xfrm>
        </p:spPr>
        <p:txBody>
          <a:bodyPr>
            <a:normAutofit fontScale="92500"/>
          </a:bodyPr>
          <a:lstStyle/>
          <a:p>
            <a:pPr fontAlgn="base">
              <a:buFont typeface="Wingdings" panose="05000000000000000000" pitchFamily="2" charset="2"/>
              <a:buChar char="Ø"/>
            </a:pPr>
            <a:r>
              <a:rPr lang="en-US" sz="2000" b="1" dirty="0">
                <a:latin typeface="Arial" panose="020B0604020202020204" pitchFamily="34" charset="0"/>
                <a:cs typeface="Arial" panose="020B0604020202020204" pitchFamily="34" charset="0"/>
              </a:rPr>
              <a:t>Main Memory</a:t>
            </a:r>
          </a:p>
          <a:p>
            <a:pPr marL="0" indent="0" fontAlgn="base">
              <a:buNone/>
            </a:pPr>
            <a:r>
              <a:rPr lang="en-US" sz="2000" dirty="0">
                <a:latin typeface="Arial" panose="020B0604020202020204" pitchFamily="34" charset="0"/>
                <a:cs typeface="Arial" panose="020B0604020202020204" pitchFamily="34" charset="0"/>
              </a:rPr>
              <a:t>Main memory, also known as RAM (Random Access Memory), is the primary memory of a computer system. It has a larger storage capacity than cache memory, but it is slower. Main memory is used to store data and instructions that are currently in use by the CPU.</a:t>
            </a:r>
          </a:p>
          <a:p>
            <a:pPr fontAlgn="base">
              <a:buFont typeface="Wingdings" panose="05000000000000000000" pitchFamily="2" charset="2"/>
              <a:buChar char="Ø"/>
            </a:pPr>
            <a:r>
              <a:rPr lang="en-US" sz="2000" b="1" dirty="0">
                <a:latin typeface="Arial" panose="020B0604020202020204" pitchFamily="34" charset="0"/>
                <a:cs typeface="Arial" panose="020B0604020202020204" pitchFamily="34" charset="0"/>
              </a:rPr>
              <a:t>Secondary Storage</a:t>
            </a:r>
          </a:p>
          <a:p>
            <a:pPr marL="0" indent="0" fontAlgn="base">
              <a:buNone/>
            </a:pPr>
            <a:r>
              <a:rPr lang="en-US" dirty="0">
                <a:latin typeface="Arial" panose="020B0604020202020204" pitchFamily="34" charset="0"/>
                <a:cs typeface="Arial" panose="020B0604020202020204" pitchFamily="34" charset="0"/>
              </a:rPr>
              <a:t>Hard disk drive(HDD) and solid-state drives (SSD) </a:t>
            </a:r>
            <a:r>
              <a:rPr lang="en-US" sz="2000" dirty="0">
                <a:latin typeface="Arial" panose="020B0604020202020204" pitchFamily="34" charset="0"/>
                <a:cs typeface="Arial" panose="020B0604020202020204" pitchFamily="34" charset="0"/>
              </a:rPr>
              <a:t>is a non-volatile memory unit that has a larger storage capacity than main memory. It is used to store data and instructions that are not currently in use by the CPU. Secondary storage has the slowest access time and is typically the least expensive type of memory in the memory hierarchy.</a:t>
            </a:r>
          </a:p>
          <a:p>
            <a:pPr fontAlgn="base"/>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6772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2680" y="718403"/>
            <a:ext cx="10058400" cy="983397"/>
          </a:xfrm>
        </p:spPr>
        <p:txBody>
          <a:bodyPr/>
          <a:lstStyle/>
          <a:p>
            <a:pPr algn="ctr"/>
            <a:r>
              <a:rPr lang="en-US" b="1" dirty="0"/>
              <a:t>CACHE MAPPING</a:t>
            </a:r>
            <a:endParaRPr lang="en-US" dirty="0"/>
          </a:p>
        </p:txBody>
      </p:sp>
      <p:sp>
        <p:nvSpPr>
          <p:cNvPr id="3" name="Content Placeholder 2"/>
          <p:cNvSpPr>
            <a:spLocks noGrp="1"/>
          </p:cNvSpPr>
          <p:nvPr>
            <p:ph idx="1"/>
          </p:nvPr>
        </p:nvSpPr>
        <p:spPr>
          <a:xfrm>
            <a:off x="800100" y="2006600"/>
            <a:ext cx="9842500" cy="4089400"/>
          </a:xfrm>
        </p:spPr>
        <p:txBody>
          <a:bodyPr>
            <a:normAutofit lnSpcReduction="10000"/>
          </a:bodyPr>
          <a:lstStyle/>
          <a:p>
            <a:pPr fontAlgn="base"/>
            <a:r>
              <a:rPr lang="en-US" sz="2400" dirty="0">
                <a:latin typeface="Arial" panose="020B0604020202020204" pitchFamily="34" charset="0"/>
                <a:cs typeface="Arial" panose="020B0604020202020204" pitchFamily="34" charset="0"/>
              </a:rPr>
              <a:t>Cache mapping refers to the method used to store data from main memory into the cache. It determines how data from memory is mapped to specific locations in the cache.</a:t>
            </a:r>
          </a:p>
          <a:p>
            <a:pPr fontAlgn="base"/>
            <a:r>
              <a:rPr lang="en-US" sz="2400" dirty="0">
                <a:latin typeface="Arial" panose="020B0604020202020204" pitchFamily="34" charset="0"/>
                <a:cs typeface="Arial" panose="020B0604020202020204" pitchFamily="34" charset="0"/>
              </a:rPr>
              <a:t>There are three different types of mapping used for the purpose of cache memory which is as follows:</a:t>
            </a:r>
          </a:p>
          <a:p>
            <a:pPr fontAlgn="base">
              <a:buFont typeface="Wingdings" panose="05000000000000000000" pitchFamily="2" charset="2"/>
              <a:buChar char="§"/>
            </a:pPr>
            <a:r>
              <a:rPr lang="en-US" sz="2400" dirty="0">
                <a:latin typeface="Arial" panose="020B0604020202020204" pitchFamily="34" charset="0"/>
                <a:cs typeface="Arial" panose="020B0604020202020204" pitchFamily="34" charset="0"/>
              </a:rPr>
              <a:t>Direct Mapping</a:t>
            </a:r>
          </a:p>
          <a:p>
            <a:pPr fontAlgn="base">
              <a:buFont typeface="Wingdings" panose="05000000000000000000" pitchFamily="2" charset="2"/>
              <a:buChar char="§"/>
            </a:pPr>
            <a:r>
              <a:rPr lang="en-US" sz="2400" dirty="0">
                <a:latin typeface="Arial" panose="020B0604020202020204" pitchFamily="34" charset="0"/>
                <a:cs typeface="Arial" panose="020B0604020202020204" pitchFamily="34" charset="0"/>
              </a:rPr>
              <a:t>Fully Associative Mapping</a:t>
            </a:r>
          </a:p>
          <a:p>
            <a:pPr fontAlgn="base">
              <a:buFont typeface="Wingdings" panose="05000000000000000000" pitchFamily="2" charset="2"/>
              <a:buChar char="§"/>
            </a:pPr>
            <a:r>
              <a:rPr lang="en-US" sz="2400" dirty="0">
                <a:latin typeface="Arial" panose="020B0604020202020204" pitchFamily="34" charset="0"/>
                <a:cs typeface="Arial" panose="020B0604020202020204" pitchFamily="34" charset="0"/>
              </a:rPr>
              <a:t>Set-Associative Mapping</a:t>
            </a:r>
          </a:p>
          <a:p>
            <a:pPr marL="0" indent="0">
              <a:buNone/>
            </a:pPr>
            <a:endParaRPr lang="en-US" dirty="0"/>
          </a:p>
        </p:txBody>
      </p:sp>
    </p:spTree>
    <p:extLst>
      <p:ext uri="{BB962C8B-B14F-4D97-AF65-F5344CB8AC3E}">
        <p14:creationId xmlns:p14="http://schemas.microsoft.com/office/powerpoint/2010/main" val="508104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225" y="649510"/>
            <a:ext cx="8911687" cy="887190"/>
          </a:xfrm>
        </p:spPr>
        <p:txBody>
          <a:bodyPr>
            <a:normAutofit/>
          </a:bodyPr>
          <a:lstStyle/>
          <a:p>
            <a:pPr algn="ctr"/>
            <a:r>
              <a:rPr lang="en-US" b="1" dirty="0"/>
              <a:t>DIRECT MAPPING</a:t>
            </a:r>
          </a:p>
        </p:txBody>
      </p:sp>
      <p:sp>
        <p:nvSpPr>
          <p:cNvPr id="3" name="Content Placeholder 2"/>
          <p:cNvSpPr>
            <a:spLocks noGrp="1"/>
          </p:cNvSpPr>
          <p:nvPr>
            <p:ph idx="1"/>
          </p:nvPr>
        </p:nvSpPr>
        <p:spPr>
          <a:xfrm>
            <a:off x="1097280" y="1845734"/>
            <a:ext cx="2992120" cy="3767666"/>
          </a:xfrm>
        </p:spPr>
        <p:txBody>
          <a:bodyPr>
            <a:normAutofit/>
          </a:bodyPr>
          <a:lstStyle/>
          <a:p>
            <a:pPr marL="0" indent="0" fontAlgn="base">
              <a:lnSpc>
                <a:spcPct val="150000"/>
              </a:lnSpc>
              <a:buNone/>
            </a:pPr>
            <a:r>
              <a:rPr lang="en-US" sz="2400" dirty="0">
                <a:latin typeface="Arial" panose="020B0604020202020204" pitchFamily="34" charset="0"/>
                <a:cs typeface="Arial" panose="020B0604020202020204" pitchFamily="34" charset="0"/>
              </a:rPr>
              <a:t>Each block from main memory has only one possible place in the cache organization in this technique</a:t>
            </a:r>
          </a:p>
          <a:p>
            <a:pPr marL="0" indent="0">
              <a:buNone/>
            </a:pPr>
            <a:endParaRPr lang="en-US" sz="2400" dirty="0">
              <a:latin typeface="Arial" panose="020B0604020202020204" pitchFamily="34" charset="0"/>
              <a:cs typeface="Arial" panose="020B0604020202020204" pitchFamily="34" charset="0"/>
            </a:endParaRPr>
          </a:p>
          <a:p>
            <a:pPr marL="0" indent="0" fontAlgn="base">
              <a:buNone/>
            </a:pP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005" y="1867255"/>
            <a:ext cx="7377548" cy="4127145"/>
          </a:xfrm>
          <a:prstGeom prst="rect">
            <a:avLst/>
          </a:prstGeom>
        </p:spPr>
      </p:pic>
    </p:spTree>
    <p:extLst>
      <p:ext uri="{BB962C8B-B14F-4D97-AF65-F5344CB8AC3E}">
        <p14:creationId xmlns:p14="http://schemas.microsoft.com/office/powerpoint/2010/main" val="382612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25" y="700310"/>
            <a:ext cx="8911687" cy="976090"/>
          </a:xfrm>
        </p:spPr>
        <p:txBody>
          <a:bodyPr>
            <a:normAutofit/>
          </a:bodyPr>
          <a:lstStyle/>
          <a:p>
            <a:pPr algn="ctr"/>
            <a:r>
              <a:rPr lang="en-US" b="1" dirty="0"/>
              <a:t>ASSOCIATIVE MAPPING</a:t>
            </a:r>
          </a:p>
        </p:txBody>
      </p:sp>
      <p:sp>
        <p:nvSpPr>
          <p:cNvPr id="3" name="Content Placeholder 2"/>
          <p:cNvSpPr>
            <a:spLocks noGrp="1"/>
          </p:cNvSpPr>
          <p:nvPr>
            <p:ph idx="1"/>
          </p:nvPr>
        </p:nvSpPr>
        <p:spPr>
          <a:xfrm>
            <a:off x="1097280" y="1845734"/>
            <a:ext cx="3881120" cy="4339166"/>
          </a:xfrm>
        </p:spPr>
        <p:txBody>
          <a:bodyPr>
            <a:normAutofit fontScale="85000" lnSpcReduction="10000"/>
          </a:bodyPr>
          <a:lstStyle/>
          <a:p>
            <a:pPr fontAlgn="base">
              <a:lnSpc>
                <a:spcPct val="150000"/>
              </a:lnSpc>
            </a:pPr>
            <a:r>
              <a:rPr lang="en-US" dirty="0">
                <a:latin typeface="Arial" panose="020B0604020202020204" pitchFamily="34" charset="0"/>
                <a:cs typeface="Arial" panose="020B0604020202020204" pitchFamily="34" charset="0"/>
              </a:rPr>
              <a:t>In the associate mapping of the main memory block can be done with any of the cache block. This    technique is called as fully associative cache mapping. The memory address has only 2 fields</a:t>
            </a:r>
          </a:p>
          <a:p>
            <a:pPr marL="514350" indent="-514350" fontAlgn="base">
              <a:lnSpc>
                <a:spcPct val="150000"/>
              </a:lnSpc>
              <a:buFont typeface="+mj-lt"/>
              <a:buAutoNum type="alphaLcParenR"/>
            </a:pPr>
            <a:r>
              <a:rPr lang="en-US" dirty="0">
                <a:latin typeface="Arial" panose="020B0604020202020204" pitchFamily="34" charset="0"/>
                <a:cs typeface="Arial" panose="020B0604020202020204" pitchFamily="34" charset="0"/>
              </a:rPr>
              <a:t>Word</a:t>
            </a:r>
          </a:p>
          <a:p>
            <a:pPr marL="514350" indent="-514350" fontAlgn="base">
              <a:lnSpc>
                <a:spcPct val="150000"/>
              </a:lnSpc>
              <a:buFont typeface="+mj-lt"/>
              <a:buAutoNum type="alphaLcParenR"/>
            </a:pPr>
            <a:r>
              <a:rPr lang="en-US" dirty="0">
                <a:latin typeface="Arial" panose="020B0604020202020204" pitchFamily="34" charset="0"/>
                <a:cs typeface="Arial" panose="020B0604020202020204" pitchFamily="34" charset="0"/>
              </a:rPr>
              <a:t>tag.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4868" y="1879991"/>
            <a:ext cx="6473543" cy="3936609"/>
          </a:xfrm>
          <a:prstGeom prst="rect">
            <a:avLst/>
          </a:prstGeom>
        </p:spPr>
      </p:pic>
    </p:spTree>
    <p:extLst>
      <p:ext uri="{BB962C8B-B14F-4D97-AF65-F5344CB8AC3E}">
        <p14:creationId xmlns:p14="http://schemas.microsoft.com/office/powerpoint/2010/main" val="3336707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600" y="631825"/>
            <a:ext cx="10515600" cy="1031875"/>
          </a:xfrm>
        </p:spPr>
        <p:txBody>
          <a:bodyPr>
            <a:normAutofit/>
          </a:bodyPr>
          <a:lstStyle/>
          <a:p>
            <a:pPr algn="ctr"/>
            <a:r>
              <a:rPr lang="en-US" b="1" dirty="0"/>
              <a:t>SET ASSOCIATIVE MAPPING</a:t>
            </a:r>
            <a:endParaRPr lang="en-US" dirty="0"/>
          </a:p>
        </p:txBody>
      </p:sp>
      <p:sp>
        <p:nvSpPr>
          <p:cNvPr id="3" name="Content Placeholder 2"/>
          <p:cNvSpPr>
            <a:spLocks noGrp="1"/>
          </p:cNvSpPr>
          <p:nvPr>
            <p:ph idx="1"/>
          </p:nvPr>
        </p:nvSpPr>
        <p:spPr>
          <a:xfrm>
            <a:off x="1016000" y="1663700"/>
            <a:ext cx="10998200" cy="4114800"/>
          </a:xfrm>
        </p:spPr>
        <p:txBody>
          <a:bodyPr>
            <a:noAutofit/>
          </a:bodyPr>
          <a:lstStyle/>
          <a:p>
            <a:pPr eaLnBrk="0" fontAlgn="base" hangingPunct="0">
              <a:lnSpc>
                <a:spcPct val="150000"/>
              </a:lnSpc>
              <a:spcBef>
                <a:spcPct val="0"/>
              </a:spcBef>
              <a:spcAft>
                <a:spcPct val="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Compromise that exhibits the strengths of both the direct and associative approaches while reducing their disadvantages.</a:t>
            </a:r>
          </a:p>
          <a:p>
            <a:pPr eaLnBrk="0" fontAlgn="base" hangingPunct="0">
              <a:lnSpc>
                <a:spcPct val="150000"/>
              </a:lnSpc>
              <a:spcBef>
                <a:spcPct val="0"/>
              </a:spcBef>
              <a:spcAft>
                <a:spcPct val="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Cache consists of a number of sets.</a:t>
            </a:r>
          </a:p>
          <a:p>
            <a:pPr eaLnBrk="0" fontAlgn="base" hangingPunct="0">
              <a:lnSpc>
                <a:spcPct val="150000"/>
              </a:lnSpc>
              <a:spcBef>
                <a:spcPct val="0"/>
              </a:spcBef>
              <a:spcAft>
                <a:spcPct val="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Each set contains a number of lines.</a:t>
            </a:r>
          </a:p>
          <a:p>
            <a:pPr eaLnBrk="0" fontAlgn="base" hangingPunct="0">
              <a:lnSpc>
                <a:spcPct val="150000"/>
              </a:lnSpc>
              <a:spcBef>
                <a:spcPct val="0"/>
              </a:spcBef>
              <a:spcAft>
                <a:spcPct val="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A given block maps to any line in a given set.</a:t>
            </a:r>
          </a:p>
          <a:p>
            <a:pPr eaLnBrk="0" fontAlgn="base" hangingPunct="0">
              <a:lnSpc>
                <a:spcPct val="150000"/>
              </a:lnSpc>
              <a:spcBef>
                <a:spcPct val="0"/>
              </a:spcBef>
              <a:spcAft>
                <a:spcPct val="0"/>
              </a:spcAft>
              <a:buFont typeface="Wingdings" panose="05000000000000000000" pitchFamily="2" charset="2"/>
              <a:buChar char="Ø"/>
            </a:pPr>
            <a:r>
              <a:rPr lang="en-US" sz="2000" dirty="0">
                <a:latin typeface="Arial" panose="020B0604020202020204" pitchFamily="34" charset="0"/>
                <a:cs typeface="Arial" panose="020B0604020202020204" pitchFamily="34" charset="0"/>
              </a:rPr>
              <a:t>e.g. 2 lines per set.</a:t>
            </a:r>
          </a:p>
          <a:p>
            <a:pPr eaLnBrk="0" fontAlgn="base" hangingPunct="0">
              <a:lnSpc>
                <a:spcPct val="150000"/>
              </a:lnSpc>
              <a:spcBef>
                <a:spcPct val="0"/>
              </a:spcBef>
              <a:spcAft>
                <a:spcPct val="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2 way associative mapping.</a:t>
            </a:r>
          </a:p>
          <a:p>
            <a:pPr eaLnBrk="0" fontAlgn="base" hangingPunct="0">
              <a:lnSpc>
                <a:spcPct val="150000"/>
              </a:lnSpc>
              <a:spcBef>
                <a:spcPct val="0"/>
              </a:spcBef>
              <a:spcAft>
                <a:spcPct val="0"/>
              </a:spcAft>
              <a:buFont typeface="Wingdings" panose="05000000000000000000" pitchFamily="2" charset="2"/>
              <a:buChar char="§"/>
            </a:pPr>
            <a:r>
              <a:rPr lang="en-US" sz="2000" dirty="0">
                <a:latin typeface="Arial" panose="020B0604020202020204" pitchFamily="34" charset="0"/>
                <a:cs typeface="Arial" panose="020B0604020202020204" pitchFamily="34" charset="0"/>
              </a:rPr>
              <a:t>A given block can be in one of 2 lines in only one set.</a:t>
            </a:r>
          </a:p>
        </p:txBody>
      </p:sp>
      <p:sp>
        <p:nvSpPr>
          <p:cNvPr id="6" name="Rectangle 3"/>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32495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3275"/>
          </a:xfrm>
        </p:spPr>
        <p:txBody>
          <a:bodyPr/>
          <a:lstStyle/>
          <a:p>
            <a:pPr algn="ctr"/>
            <a:r>
              <a:rPr lang="en-US" b="1" dirty="0"/>
              <a:t>K-WAY SET ASSOCIATIVE CACHE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601" y="1423042"/>
            <a:ext cx="9968368" cy="4888858"/>
          </a:xfrm>
        </p:spPr>
      </p:pic>
    </p:spTree>
    <p:extLst>
      <p:ext uri="{BB962C8B-B14F-4D97-AF65-F5344CB8AC3E}">
        <p14:creationId xmlns:p14="http://schemas.microsoft.com/office/powerpoint/2010/main" val="3872710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84997"/>
          </a:xfrm>
        </p:spPr>
        <p:txBody>
          <a:bodyPr/>
          <a:lstStyle/>
          <a:p>
            <a:pPr algn="ctr"/>
            <a:r>
              <a:rPr lang="en-US" b="1" dirty="0"/>
              <a:t>2-WAY SET ASSOCIATIVE CACHE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4404" y="1449388"/>
            <a:ext cx="7017296" cy="4740256"/>
          </a:xfrm>
        </p:spPr>
      </p:pic>
    </p:spTree>
    <p:extLst>
      <p:ext uri="{BB962C8B-B14F-4D97-AF65-F5344CB8AC3E}">
        <p14:creationId xmlns:p14="http://schemas.microsoft.com/office/powerpoint/2010/main" val="3530982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a:bodyPr>
          <a:lstStyle/>
          <a:p>
            <a:pPr algn="ctr"/>
            <a:r>
              <a:rPr lang="en-US" b="1" dirty="0"/>
              <a:t>BLOCK REPLACEMENT TECHNIQUES</a:t>
            </a:r>
            <a:endParaRPr lang="en-US" dirty="0"/>
          </a:p>
        </p:txBody>
      </p:sp>
      <p:sp>
        <p:nvSpPr>
          <p:cNvPr id="4" name="Content Placeholder 3"/>
          <p:cNvSpPr>
            <a:spLocks noGrp="1"/>
          </p:cNvSpPr>
          <p:nvPr>
            <p:ph idx="1"/>
          </p:nvPr>
        </p:nvSpPr>
        <p:spPr>
          <a:xfrm>
            <a:off x="1943100" y="1727200"/>
            <a:ext cx="7683500" cy="4298613"/>
          </a:xfrm>
          <a:prstGeom prst="rect">
            <a:avLst/>
          </a:prstGeom>
        </p:spPr>
        <p:txBody>
          <a:bodyPr wrap="square">
            <a:spAutoFit/>
          </a:bodyPr>
          <a:lstStyle/>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Random</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First-In-First-Out (FIFO)</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Last-In-First-Out (LIFO)</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Least Recently Used (LRU)</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Pseudo-LRU (PLRU)</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Not Recently Used (NRU)</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Least Frequently Used (LFU)</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Re-Reference Interval Prediction (RRIP)</a:t>
            </a:r>
          </a:p>
          <a:p>
            <a:pPr marL="457200" indent="-457200">
              <a:lnSpc>
                <a:spcPct val="100000"/>
              </a:lnSpc>
              <a:buFont typeface="+mj-lt"/>
              <a:buAutoNum type="arabicPeriod"/>
            </a:pPr>
            <a:r>
              <a:rPr lang="en-US" sz="2000" dirty="0">
                <a:latin typeface="Arial" panose="020B0604020202020204" pitchFamily="34" charset="0"/>
                <a:cs typeface="Arial" panose="020B0604020202020204" pitchFamily="34" charset="0"/>
              </a:rPr>
              <a:t>Optimal</a:t>
            </a:r>
          </a:p>
        </p:txBody>
      </p:sp>
    </p:spTree>
    <p:extLst>
      <p:ext uri="{BB962C8B-B14F-4D97-AF65-F5344CB8AC3E}">
        <p14:creationId xmlns:p14="http://schemas.microsoft.com/office/powerpoint/2010/main" val="13387911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375"/>
          </a:xfrm>
        </p:spPr>
        <p:txBody>
          <a:bodyPr/>
          <a:lstStyle/>
          <a:p>
            <a:pPr algn="ctr"/>
            <a:r>
              <a:rPr lang="en-US" b="1" dirty="0"/>
              <a:t>PSEUDO-LRU (PLRU)</a:t>
            </a:r>
            <a:endParaRPr lang="en-US" dirty="0"/>
          </a:p>
        </p:txBody>
      </p:sp>
      <p:sp>
        <p:nvSpPr>
          <p:cNvPr id="5" name="TextBox 4"/>
          <p:cNvSpPr txBox="1"/>
          <p:nvPr/>
        </p:nvSpPr>
        <p:spPr>
          <a:xfrm>
            <a:off x="2336800" y="4584700"/>
            <a:ext cx="6057900"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Binary tree encodes PLRU partial order</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At every level point to LRU half of subtree</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access: Flip nodes along path to block</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Eviction: Follow LRU path</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Overhead</a:t>
            </a:r>
            <a:r>
              <a:rPr lang="en-US" sz="2000" dirty="0">
                <a:latin typeface="Arial" panose="020B0604020202020204" pitchFamily="34" charset="0"/>
                <a:cs typeface="Arial" panose="020B0604020202020204" pitchFamily="34" charset="0"/>
                <a:sym typeface="Wingdings" panose="05000000000000000000" pitchFamily="2" charset="2"/>
              </a:rPr>
              <a:t>: (a-1)/a bits per block</a:t>
            </a: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 xmlns:a16="http://schemas.microsoft.com/office/drawing/2014/main" id="{D4DEC4EF-0C32-7B0F-415D-E725E6223D6F}"/>
              </a:ext>
            </a:extLst>
          </p:cNvPr>
          <p:cNvPicPr>
            <a:picLocks noChangeAspect="1"/>
          </p:cNvPicPr>
          <p:nvPr/>
        </p:nvPicPr>
        <p:blipFill>
          <a:blip r:embed="rId2"/>
          <a:stretch>
            <a:fillRect/>
          </a:stretch>
        </p:blipFill>
        <p:spPr>
          <a:xfrm>
            <a:off x="2408903" y="1112610"/>
            <a:ext cx="7590503" cy="3472090"/>
          </a:xfrm>
          <a:prstGeom prst="rect">
            <a:avLst/>
          </a:prstGeom>
        </p:spPr>
      </p:pic>
    </p:spTree>
    <p:extLst>
      <p:ext uri="{BB962C8B-B14F-4D97-AF65-F5344CB8AC3E}">
        <p14:creationId xmlns:p14="http://schemas.microsoft.com/office/powerpoint/2010/main" val="1055953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325" y="586010"/>
            <a:ext cx="8911687" cy="1280890"/>
          </a:xfrm>
        </p:spPr>
        <p:txBody>
          <a:bodyPr/>
          <a:lstStyle/>
          <a:p>
            <a:pPr algn="ctr"/>
            <a:r>
              <a:rPr lang="en-US" b="1" dirty="0"/>
              <a:t>Contents</a:t>
            </a:r>
          </a:p>
        </p:txBody>
      </p:sp>
      <p:sp>
        <p:nvSpPr>
          <p:cNvPr id="3" name="Content Placeholder 2"/>
          <p:cNvSpPr>
            <a:spLocks noGrp="1"/>
          </p:cNvSpPr>
          <p:nvPr>
            <p:ph idx="1"/>
          </p:nvPr>
        </p:nvSpPr>
        <p:spPr>
          <a:xfrm>
            <a:off x="1941512" y="1727200"/>
            <a:ext cx="8915400" cy="3777622"/>
          </a:xfrm>
        </p:spPr>
        <p:txBody>
          <a:bodyPr>
            <a:normAutofit fontScale="92500" lnSpcReduction="20000"/>
          </a:bodyPr>
          <a:lstStyle/>
          <a:p>
            <a:pPr marL="457200" indent="-457200">
              <a:buFont typeface="+mj-lt"/>
              <a:buAutoNum type="arabicPeriod"/>
            </a:pPr>
            <a:r>
              <a:rPr lang="en-US" dirty="0"/>
              <a:t>Introduction of Cache</a:t>
            </a:r>
          </a:p>
          <a:p>
            <a:pPr marL="457200" indent="-457200">
              <a:buFont typeface="+mj-lt"/>
              <a:buAutoNum type="arabicPeriod"/>
            </a:pPr>
            <a:r>
              <a:rPr lang="en-US" dirty="0"/>
              <a:t>Cache architecture</a:t>
            </a:r>
          </a:p>
          <a:p>
            <a:pPr marL="457200" indent="-457200">
              <a:buFont typeface="+mj-lt"/>
              <a:buAutoNum type="arabicPeriod"/>
            </a:pPr>
            <a:r>
              <a:rPr lang="en-US" dirty="0"/>
              <a:t>Operations </a:t>
            </a:r>
          </a:p>
          <a:p>
            <a:pPr marL="457200" indent="-457200">
              <a:buFont typeface="+mj-lt"/>
              <a:buAutoNum type="arabicPeriod"/>
            </a:pPr>
            <a:r>
              <a:rPr lang="en-US" dirty="0"/>
              <a:t>Memory Hierarchy</a:t>
            </a:r>
          </a:p>
          <a:p>
            <a:pPr marL="457200" indent="-457200">
              <a:buFont typeface="+mj-lt"/>
              <a:buAutoNum type="arabicPeriod"/>
            </a:pPr>
            <a:r>
              <a:rPr lang="en-US" dirty="0"/>
              <a:t>Replacement techniques</a:t>
            </a:r>
          </a:p>
          <a:p>
            <a:pPr marL="457200" indent="-457200">
              <a:buFont typeface="+mj-lt"/>
              <a:buAutoNum type="arabicPeriod"/>
            </a:pPr>
            <a:r>
              <a:rPr lang="en-US" dirty="0"/>
              <a:t>Cache Mapping</a:t>
            </a:r>
          </a:p>
          <a:p>
            <a:pPr marL="457200" indent="-457200">
              <a:buFont typeface="+mj-lt"/>
              <a:buAutoNum type="arabicPeriod"/>
            </a:pPr>
            <a:r>
              <a:rPr lang="en-US" dirty="0"/>
              <a:t>Block Replacement Techniques</a:t>
            </a:r>
          </a:p>
          <a:p>
            <a:pPr marL="457200" indent="-457200">
              <a:buFont typeface="+mj-lt"/>
              <a:buAutoNum type="arabicPeriod"/>
            </a:pPr>
            <a:r>
              <a:rPr lang="en-US" dirty="0"/>
              <a:t>Advantages </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7446847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695325"/>
            <a:ext cx="10515600" cy="612775"/>
          </a:xfrm>
        </p:spPr>
        <p:txBody>
          <a:bodyPr>
            <a:normAutofit fontScale="90000"/>
          </a:bodyPr>
          <a:lstStyle/>
          <a:p>
            <a:pPr algn="ctr">
              <a:lnSpc>
                <a:spcPct val="100000"/>
              </a:lnSpc>
            </a:pPr>
            <a:r>
              <a:rPr lang="en-US" b="1" dirty="0"/>
              <a:t>RE-REFERENCE INTERVAL PREDICTION (RRIP)</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1899" y="1409700"/>
            <a:ext cx="10189371" cy="4851400"/>
          </a:xfrm>
        </p:spPr>
      </p:pic>
    </p:spTree>
    <p:extLst>
      <p:ext uri="{BB962C8B-B14F-4D97-AF65-F5344CB8AC3E}">
        <p14:creationId xmlns:p14="http://schemas.microsoft.com/office/powerpoint/2010/main" val="30185223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 xmlns:a16="http://schemas.microsoft.com/office/drawing/2014/main" id="{EDCE3925-011A-ADC5-3B97-C3E6090821A0}"/>
              </a:ext>
            </a:extLst>
          </p:cNvPr>
          <p:cNvSpPr/>
          <p:nvPr/>
        </p:nvSpPr>
        <p:spPr>
          <a:xfrm>
            <a:off x="4178710" y="776748"/>
            <a:ext cx="3923071"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Cache Access</a:t>
            </a:r>
          </a:p>
        </p:txBody>
      </p:sp>
      <p:sp>
        <p:nvSpPr>
          <p:cNvPr id="9" name="Rectangle: Rounded Corners 8">
            <a:extLst>
              <a:ext uri="{FF2B5EF4-FFF2-40B4-BE49-F238E27FC236}">
                <a16:creationId xmlns="" xmlns:a16="http://schemas.microsoft.com/office/drawing/2014/main" id="{AF759E6F-616E-FBA9-DDEA-F907EDA4598C}"/>
              </a:ext>
            </a:extLst>
          </p:cNvPr>
          <p:cNvSpPr/>
          <p:nvPr/>
        </p:nvSpPr>
        <p:spPr>
          <a:xfrm>
            <a:off x="1975853" y="2344993"/>
            <a:ext cx="3043084"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Read Operations</a:t>
            </a:r>
          </a:p>
        </p:txBody>
      </p:sp>
      <p:sp>
        <p:nvSpPr>
          <p:cNvPr id="10" name="Rectangle: Rounded Corners 9">
            <a:extLst>
              <a:ext uri="{FF2B5EF4-FFF2-40B4-BE49-F238E27FC236}">
                <a16:creationId xmlns="" xmlns:a16="http://schemas.microsoft.com/office/drawing/2014/main" id="{80CDC4FA-B0AA-A133-5A57-A9CF1BC6EDE6}"/>
              </a:ext>
            </a:extLst>
          </p:cNvPr>
          <p:cNvSpPr/>
          <p:nvPr/>
        </p:nvSpPr>
        <p:spPr>
          <a:xfrm>
            <a:off x="7173065" y="2396613"/>
            <a:ext cx="3215148"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Operations</a:t>
            </a:r>
          </a:p>
        </p:txBody>
      </p:sp>
      <p:sp>
        <p:nvSpPr>
          <p:cNvPr id="11" name="Rectangle: Rounded Corners 10">
            <a:extLst>
              <a:ext uri="{FF2B5EF4-FFF2-40B4-BE49-F238E27FC236}">
                <a16:creationId xmlns="" xmlns:a16="http://schemas.microsoft.com/office/drawing/2014/main" id="{8277D75C-86F5-AB03-8A5D-ECA2DC4A519B}"/>
              </a:ext>
            </a:extLst>
          </p:cNvPr>
          <p:cNvSpPr/>
          <p:nvPr/>
        </p:nvSpPr>
        <p:spPr>
          <a:xfrm>
            <a:off x="851964" y="4021394"/>
            <a:ext cx="1889515"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Read Hit</a:t>
            </a:r>
          </a:p>
        </p:txBody>
      </p:sp>
      <p:sp>
        <p:nvSpPr>
          <p:cNvPr id="12" name="Rectangle: Rounded Corners 11">
            <a:extLst>
              <a:ext uri="{FF2B5EF4-FFF2-40B4-BE49-F238E27FC236}">
                <a16:creationId xmlns="" xmlns:a16="http://schemas.microsoft.com/office/drawing/2014/main" id="{F481B499-87D3-4BE1-3247-4C2BDC3DA723}"/>
              </a:ext>
            </a:extLst>
          </p:cNvPr>
          <p:cNvSpPr/>
          <p:nvPr/>
        </p:nvSpPr>
        <p:spPr>
          <a:xfrm>
            <a:off x="3761700" y="4016478"/>
            <a:ext cx="1996809"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Read Miss</a:t>
            </a:r>
          </a:p>
        </p:txBody>
      </p:sp>
      <p:sp>
        <p:nvSpPr>
          <p:cNvPr id="13" name="Rectangle: Rounded Corners 12">
            <a:extLst>
              <a:ext uri="{FF2B5EF4-FFF2-40B4-BE49-F238E27FC236}">
                <a16:creationId xmlns="" xmlns:a16="http://schemas.microsoft.com/office/drawing/2014/main" id="{D5383AF8-C491-8B1D-1248-803A92BB9A89}"/>
              </a:ext>
            </a:extLst>
          </p:cNvPr>
          <p:cNvSpPr/>
          <p:nvPr/>
        </p:nvSpPr>
        <p:spPr>
          <a:xfrm>
            <a:off x="9098895" y="4021394"/>
            <a:ext cx="1996809"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Miss</a:t>
            </a:r>
          </a:p>
        </p:txBody>
      </p:sp>
      <p:sp>
        <p:nvSpPr>
          <p:cNvPr id="14" name="Rectangle: Rounded Corners 13">
            <a:extLst>
              <a:ext uri="{FF2B5EF4-FFF2-40B4-BE49-F238E27FC236}">
                <a16:creationId xmlns="" xmlns:a16="http://schemas.microsoft.com/office/drawing/2014/main" id="{60A8D9DA-665A-01D9-ACC7-C51EB7D78299}"/>
              </a:ext>
            </a:extLst>
          </p:cNvPr>
          <p:cNvSpPr/>
          <p:nvPr/>
        </p:nvSpPr>
        <p:spPr>
          <a:xfrm>
            <a:off x="6561311" y="4016478"/>
            <a:ext cx="1996809"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Hit</a:t>
            </a:r>
          </a:p>
        </p:txBody>
      </p:sp>
      <p:cxnSp>
        <p:nvCxnSpPr>
          <p:cNvPr id="16" name="Connector: Elbow 15">
            <a:extLst>
              <a:ext uri="{FF2B5EF4-FFF2-40B4-BE49-F238E27FC236}">
                <a16:creationId xmlns="" xmlns:a16="http://schemas.microsoft.com/office/drawing/2014/main" id="{7A0A215C-CD65-002D-B290-4FE5A2646D97}"/>
              </a:ext>
            </a:extLst>
          </p:cNvPr>
          <p:cNvCxnSpPr>
            <a:stCxn id="6" idx="2"/>
            <a:endCxn id="9" idx="0"/>
          </p:cNvCxnSpPr>
          <p:nvPr/>
        </p:nvCxnSpPr>
        <p:spPr>
          <a:xfrm rot="5400000">
            <a:off x="4447654" y="652400"/>
            <a:ext cx="742335" cy="2642851"/>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 xmlns:a16="http://schemas.microsoft.com/office/drawing/2014/main" id="{55EA8CA9-462D-6F42-9AE9-12F6784752D2}"/>
              </a:ext>
            </a:extLst>
          </p:cNvPr>
          <p:cNvCxnSpPr>
            <a:stCxn id="6" idx="2"/>
            <a:endCxn id="10" idx="0"/>
          </p:cNvCxnSpPr>
          <p:nvPr/>
        </p:nvCxnSpPr>
        <p:spPr>
          <a:xfrm rot="16200000" flipH="1">
            <a:off x="7063465" y="679438"/>
            <a:ext cx="793955" cy="2640393"/>
          </a:xfrm>
          <a:prstGeom prst="bentConnector3">
            <a:avLst>
              <a:gd name="adj1" fmla="val 4752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 xmlns:a16="http://schemas.microsoft.com/office/drawing/2014/main" id="{A49BA576-9847-5565-4EED-B22AA8069F83}"/>
              </a:ext>
            </a:extLst>
          </p:cNvPr>
          <p:cNvCxnSpPr>
            <a:cxnSpLocks/>
            <a:stCxn id="9" idx="2"/>
            <a:endCxn id="11" idx="0"/>
          </p:cNvCxnSpPr>
          <p:nvPr/>
        </p:nvCxnSpPr>
        <p:spPr>
          <a:xfrm rot="5400000">
            <a:off x="2221814" y="2745812"/>
            <a:ext cx="850491" cy="17006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 xmlns:a16="http://schemas.microsoft.com/office/drawing/2014/main" id="{A9129003-ECA4-D995-D97E-DB4D3145B30B}"/>
              </a:ext>
            </a:extLst>
          </p:cNvPr>
          <p:cNvCxnSpPr>
            <a:stCxn id="9" idx="2"/>
            <a:endCxn id="12" idx="0"/>
          </p:cNvCxnSpPr>
          <p:nvPr/>
        </p:nvCxnSpPr>
        <p:spPr>
          <a:xfrm rot="16200000" flipH="1">
            <a:off x="3705963" y="2962335"/>
            <a:ext cx="845575" cy="126271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 xmlns:a16="http://schemas.microsoft.com/office/drawing/2014/main" id="{DDAD50E7-EEF5-3C57-C651-6B58201EF653}"/>
              </a:ext>
            </a:extLst>
          </p:cNvPr>
          <p:cNvCxnSpPr>
            <a:stCxn id="10" idx="2"/>
            <a:endCxn id="14" idx="0"/>
          </p:cNvCxnSpPr>
          <p:nvPr/>
        </p:nvCxnSpPr>
        <p:spPr>
          <a:xfrm rot="5400000">
            <a:off x="7773201" y="3009039"/>
            <a:ext cx="793955" cy="122092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 xmlns:a16="http://schemas.microsoft.com/office/drawing/2014/main" id="{F63F8AFB-D089-F1DE-392C-CB10A0A76FAF}"/>
              </a:ext>
            </a:extLst>
          </p:cNvPr>
          <p:cNvCxnSpPr>
            <a:stCxn id="10" idx="2"/>
            <a:endCxn id="13" idx="0"/>
          </p:cNvCxnSpPr>
          <p:nvPr/>
        </p:nvCxnSpPr>
        <p:spPr>
          <a:xfrm rot="16200000" flipH="1">
            <a:off x="9039534" y="2963627"/>
            <a:ext cx="798871" cy="131666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Rounded Corners 3">
            <a:extLst>
              <a:ext uri="{FF2B5EF4-FFF2-40B4-BE49-F238E27FC236}">
                <a16:creationId xmlns="" xmlns:a16="http://schemas.microsoft.com/office/drawing/2014/main" id="{80D8B6E4-DF66-0DE6-1D1E-4D9A41653F27}"/>
              </a:ext>
            </a:extLst>
          </p:cNvPr>
          <p:cNvSpPr/>
          <p:nvPr/>
        </p:nvSpPr>
        <p:spPr>
          <a:xfrm>
            <a:off x="9098896" y="4026309"/>
            <a:ext cx="1996809"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Miss</a:t>
            </a:r>
          </a:p>
        </p:txBody>
      </p:sp>
      <p:sp>
        <p:nvSpPr>
          <p:cNvPr id="5" name="Rectangle: Rounded Corners 4">
            <a:extLst>
              <a:ext uri="{FF2B5EF4-FFF2-40B4-BE49-F238E27FC236}">
                <a16:creationId xmlns="" xmlns:a16="http://schemas.microsoft.com/office/drawing/2014/main" id="{67E2BEE9-10D4-BA08-F6F2-34868F7CF06F}"/>
              </a:ext>
            </a:extLst>
          </p:cNvPr>
          <p:cNvSpPr/>
          <p:nvPr/>
        </p:nvSpPr>
        <p:spPr>
          <a:xfrm>
            <a:off x="6561312" y="4021393"/>
            <a:ext cx="1996809" cy="82591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Hit</a:t>
            </a:r>
          </a:p>
        </p:txBody>
      </p:sp>
    </p:spTree>
    <p:extLst>
      <p:ext uri="{BB962C8B-B14F-4D97-AF65-F5344CB8AC3E}">
        <p14:creationId xmlns:p14="http://schemas.microsoft.com/office/powerpoint/2010/main" val="379997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P spid="14" grpId="0" animBg="1"/>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5B2D15F8-D7F8-3028-8233-6C7D2900AF3C}"/>
              </a:ext>
            </a:extLst>
          </p:cNvPr>
          <p:cNvSpPr/>
          <p:nvPr/>
        </p:nvSpPr>
        <p:spPr>
          <a:xfrm>
            <a:off x="4031226" y="147484"/>
            <a:ext cx="2959509" cy="560439"/>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b="1" dirty="0">
                <a:latin typeface="Arial" panose="020B0604020202020204" pitchFamily="34" charset="0"/>
                <a:cs typeface="Arial" panose="020B0604020202020204" pitchFamily="34" charset="0"/>
              </a:rPr>
              <a:t>Read Operation</a:t>
            </a:r>
          </a:p>
        </p:txBody>
      </p:sp>
      <p:sp>
        <p:nvSpPr>
          <p:cNvPr id="5" name="TextBox 4">
            <a:extLst>
              <a:ext uri="{FF2B5EF4-FFF2-40B4-BE49-F238E27FC236}">
                <a16:creationId xmlns="" xmlns:a16="http://schemas.microsoft.com/office/drawing/2014/main" id="{2BD374AB-042E-028D-EA24-93A4EB1AC9F8}"/>
              </a:ext>
            </a:extLst>
          </p:cNvPr>
          <p:cNvSpPr txBox="1"/>
          <p:nvPr/>
        </p:nvSpPr>
        <p:spPr>
          <a:xfrm>
            <a:off x="1002890" y="1356852"/>
            <a:ext cx="9576619" cy="677108"/>
          </a:xfrm>
          <a:prstGeom prst="rect">
            <a:avLst/>
          </a:prstGeom>
          <a:noFill/>
        </p:spPr>
        <p:txBody>
          <a:bodyPr wrap="square" rtlCol="0">
            <a:spAutoFit/>
          </a:bodyPr>
          <a:lstStyle/>
          <a:p>
            <a:r>
              <a:rPr lang="en-IN" sz="2000" b="1" i="0" dirty="0">
                <a:solidFill>
                  <a:srgbClr val="001D35"/>
                </a:solidFill>
                <a:effectLst/>
                <a:latin typeface="Arial" panose="020B0604020202020204" pitchFamily="34" charset="0"/>
                <a:cs typeface="Arial" panose="020B0604020202020204" pitchFamily="34" charset="0"/>
              </a:rPr>
              <a:t>Read Hit:  </a:t>
            </a:r>
            <a:r>
              <a:rPr lang="en-US" b="1" i="0" dirty="0">
                <a:effectLst/>
                <a:latin typeface="Arial" panose="020B0604020202020204" pitchFamily="34" charset="0"/>
                <a:cs typeface="Arial" panose="020B0604020202020204" pitchFamily="34" charset="0"/>
              </a:rPr>
              <a:t>When the CPU requests data and the cache already has it stored, this is considered a “Read </a:t>
            </a:r>
            <a:r>
              <a:rPr lang="en-US" b="1" dirty="0">
                <a:latin typeface="Arial" panose="020B0604020202020204" pitchFamily="34" charset="0"/>
                <a:cs typeface="Arial" panose="020B0604020202020204" pitchFamily="34" charset="0"/>
              </a:rPr>
              <a:t>H</a:t>
            </a:r>
            <a:r>
              <a:rPr lang="en-US" b="1" i="0" dirty="0">
                <a:effectLst/>
                <a:latin typeface="Arial" panose="020B0604020202020204" pitchFamily="34" charset="0"/>
                <a:cs typeface="Arial" panose="020B0604020202020204" pitchFamily="34" charset="0"/>
              </a:rPr>
              <a:t>it”.</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 xmlns:a16="http://schemas.microsoft.com/office/drawing/2014/main" id="{C3AD7E73-CD1F-9BE2-6F7D-755EAFF09C18}"/>
              </a:ext>
            </a:extLst>
          </p:cNvPr>
          <p:cNvSpPr txBox="1"/>
          <p:nvPr/>
        </p:nvSpPr>
        <p:spPr>
          <a:xfrm>
            <a:off x="1002890" y="2328946"/>
            <a:ext cx="9458633" cy="677108"/>
          </a:xfrm>
          <a:prstGeom prst="rect">
            <a:avLst/>
          </a:prstGeom>
          <a:noFill/>
        </p:spPr>
        <p:txBody>
          <a:bodyPr wrap="square" rtlCol="0">
            <a:spAutoFit/>
          </a:bodyPr>
          <a:lstStyle/>
          <a:p>
            <a:r>
              <a:rPr lang="en-IN" sz="2000" b="1" i="0" dirty="0">
                <a:solidFill>
                  <a:srgbClr val="001D35"/>
                </a:solidFill>
                <a:effectLst/>
                <a:latin typeface="Arial" panose="020B0604020202020204" pitchFamily="34" charset="0"/>
                <a:cs typeface="Arial" panose="020B0604020202020204" pitchFamily="34" charset="0"/>
              </a:rPr>
              <a:t>Read Miss: </a:t>
            </a:r>
            <a:r>
              <a:rPr lang="en-US" b="1" i="0" dirty="0">
                <a:effectLst/>
                <a:latin typeface="Arial" panose="020B0604020202020204" pitchFamily="34" charset="0"/>
                <a:cs typeface="Arial" panose="020B0604020202020204" pitchFamily="34" charset="0"/>
              </a:rPr>
              <a:t>When the CPU requests data and the cache does not have it, this is a “</a:t>
            </a:r>
            <a:r>
              <a:rPr lang="en-US" b="1" dirty="0">
                <a:latin typeface="Arial" panose="020B0604020202020204" pitchFamily="34" charset="0"/>
                <a:cs typeface="Arial" panose="020B0604020202020204" pitchFamily="34" charset="0"/>
              </a:rPr>
              <a:t>R</a:t>
            </a:r>
            <a:r>
              <a:rPr lang="en-US" b="1" dirty="0">
                <a:effectLst/>
                <a:latin typeface="Arial" panose="020B0604020202020204" pitchFamily="34" charset="0"/>
                <a:cs typeface="Arial" panose="020B0604020202020204" pitchFamily="34" charset="0"/>
              </a:rPr>
              <a:t>ead Miss</a:t>
            </a:r>
            <a:r>
              <a:rPr lang="en-US" b="1" i="0" dirty="0">
                <a:effectLst/>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 xmlns:a16="http://schemas.microsoft.com/office/drawing/2014/main" id="{2CDF48CE-B54F-F302-EAE1-FC5C2C525821}"/>
              </a:ext>
            </a:extLst>
          </p:cNvPr>
          <p:cNvSpPr/>
          <p:nvPr/>
        </p:nvSpPr>
        <p:spPr>
          <a:xfrm>
            <a:off x="1024195" y="3851947"/>
            <a:ext cx="1322437" cy="15141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CPU</a:t>
            </a:r>
          </a:p>
        </p:txBody>
      </p:sp>
      <p:graphicFrame>
        <p:nvGraphicFramePr>
          <p:cNvPr id="14" name="Table 13">
            <a:extLst>
              <a:ext uri="{FF2B5EF4-FFF2-40B4-BE49-F238E27FC236}">
                <a16:creationId xmlns="" xmlns:a16="http://schemas.microsoft.com/office/drawing/2014/main" id="{FAE1C0B6-873D-FB3F-287F-DBFF7CFC82F3}"/>
              </a:ext>
            </a:extLst>
          </p:cNvPr>
          <p:cNvGraphicFramePr>
            <a:graphicFrameLocks noGrp="1"/>
          </p:cNvGraphicFramePr>
          <p:nvPr>
            <p:extLst>
              <p:ext uri="{D42A27DB-BD31-4B8C-83A1-F6EECF244321}">
                <p14:modId xmlns:p14="http://schemas.microsoft.com/office/powerpoint/2010/main" val="185191403"/>
              </p:ext>
            </p:extLst>
          </p:nvPr>
        </p:nvGraphicFramePr>
        <p:xfrm>
          <a:off x="5896077" y="3144138"/>
          <a:ext cx="3228258" cy="2966720"/>
        </p:xfrm>
        <a:graphic>
          <a:graphicData uri="http://schemas.openxmlformats.org/drawingml/2006/table">
            <a:tbl>
              <a:tblPr firstRow="1" bandRow="1">
                <a:tableStyleId>{5C22544A-7EE6-4342-B048-85BDC9FD1C3A}</a:tableStyleId>
              </a:tblPr>
              <a:tblGrid>
                <a:gridCol w="3228258">
                  <a:extLst>
                    <a:ext uri="{9D8B030D-6E8A-4147-A177-3AD203B41FA5}">
                      <a16:colId xmlns="" xmlns:a16="http://schemas.microsoft.com/office/drawing/2014/main" val="2978871657"/>
                    </a:ext>
                  </a:extLst>
                </a:gridCol>
              </a:tblGrid>
              <a:tr h="370840">
                <a:tc>
                  <a:txBody>
                    <a:bodyPr/>
                    <a:lstStyle/>
                    <a:p>
                      <a:pPr algn="ctr"/>
                      <a:r>
                        <a:rPr lang="en-IN" dirty="0">
                          <a:latin typeface="Arial" panose="020B0604020202020204" pitchFamily="34" charset="0"/>
                          <a:cs typeface="Arial" panose="020B0604020202020204" pitchFamily="34" charset="0"/>
                        </a:rPr>
                        <a:t>Song1</a:t>
                      </a:r>
                    </a:p>
                  </a:txBody>
                  <a:tcPr/>
                </a:tc>
                <a:extLst>
                  <a:ext uri="{0D108BD9-81ED-4DB2-BD59-A6C34878D82A}">
                    <a16:rowId xmlns="" xmlns:a16="http://schemas.microsoft.com/office/drawing/2014/main" val="2501036587"/>
                  </a:ext>
                </a:extLst>
              </a:tr>
              <a:tr h="370840">
                <a:tc>
                  <a:txBody>
                    <a:bodyPr/>
                    <a:lstStyle/>
                    <a:p>
                      <a:pPr algn="ctr"/>
                      <a:r>
                        <a:rPr lang="en-IN" dirty="0">
                          <a:latin typeface="Arial" panose="020B0604020202020204" pitchFamily="34" charset="0"/>
                          <a:cs typeface="Arial" panose="020B0604020202020204" pitchFamily="34" charset="0"/>
                        </a:rPr>
                        <a:t>File.sv</a:t>
                      </a:r>
                    </a:p>
                  </a:txBody>
                  <a:tcPr/>
                </a:tc>
                <a:extLst>
                  <a:ext uri="{0D108BD9-81ED-4DB2-BD59-A6C34878D82A}">
                    <a16:rowId xmlns="" xmlns:a16="http://schemas.microsoft.com/office/drawing/2014/main" val="3434608515"/>
                  </a:ext>
                </a:extLst>
              </a:tr>
              <a:tr h="370840">
                <a:tc>
                  <a:txBody>
                    <a:bodyPr/>
                    <a:lstStyle/>
                    <a:p>
                      <a:pPr algn="ctr"/>
                      <a:r>
                        <a:rPr lang="en-IN" dirty="0">
                          <a:latin typeface="Arial" panose="020B0604020202020204" pitchFamily="34" charset="0"/>
                          <a:cs typeface="Arial" panose="020B0604020202020204" pitchFamily="34" charset="0"/>
                        </a:rPr>
                        <a:t>Song 2</a:t>
                      </a:r>
                    </a:p>
                  </a:txBody>
                  <a:tcPr/>
                </a:tc>
                <a:extLst>
                  <a:ext uri="{0D108BD9-81ED-4DB2-BD59-A6C34878D82A}">
                    <a16:rowId xmlns="" xmlns:a16="http://schemas.microsoft.com/office/drawing/2014/main" val="2211286708"/>
                  </a:ext>
                </a:extLst>
              </a:tr>
              <a:tr h="370840">
                <a:tc>
                  <a:txBody>
                    <a:bodyPr/>
                    <a:lstStyle/>
                    <a:p>
                      <a:pPr algn="ctr"/>
                      <a:r>
                        <a:rPr lang="en-IN" dirty="0">
                          <a:latin typeface="Arial" panose="020B0604020202020204" pitchFamily="34" charset="0"/>
                          <a:cs typeface="Arial" panose="020B0604020202020204" pitchFamily="34" charset="0"/>
                        </a:rPr>
                        <a:t>notes</a:t>
                      </a:r>
                    </a:p>
                  </a:txBody>
                  <a:tcPr/>
                </a:tc>
                <a:extLst>
                  <a:ext uri="{0D108BD9-81ED-4DB2-BD59-A6C34878D82A}">
                    <a16:rowId xmlns="" xmlns:a16="http://schemas.microsoft.com/office/drawing/2014/main" val="733377617"/>
                  </a:ext>
                </a:extLst>
              </a:tr>
              <a:tr h="370840">
                <a:tc>
                  <a:txBody>
                    <a:bodyPr/>
                    <a:lstStyle/>
                    <a:p>
                      <a:pPr algn="ctr"/>
                      <a:r>
                        <a:rPr lang="en-IN" dirty="0">
                          <a:latin typeface="Arial" panose="020B0604020202020204" pitchFamily="34" charset="0"/>
                          <a:cs typeface="Arial" panose="020B0604020202020204" pitchFamily="34" charset="0"/>
                        </a:rPr>
                        <a:t>Pdf files</a:t>
                      </a:r>
                    </a:p>
                  </a:txBody>
                  <a:tcPr/>
                </a:tc>
                <a:extLst>
                  <a:ext uri="{0D108BD9-81ED-4DB2-BD59-A6C34878D82A}">
                    <a16:rowId xmlns="" xmlns:a16="http://schemas.microsoft.com/office/drawing/2014/main" val="229514824"/>
                  </a:ext>
                </a:extLst>
              </a:tr>
              <a:tr h="370840">
                <a:tc>
                  <a:txBody>
                    <a:bodyPr/>
                    <a:lstStyle/>
                    <a:p>
                      <a:pPr algn="ctr"/>
                      <a:r>
                        <a:rPr lang="en-IN" dirty="0">
                          <a:latin typeface="Arial" panose="020B0604020202020204" pitchFamily="34" charset="0"/>
                          <a:cs typeface="Arial" panose="020B0604020202020204" pitchFamily="34" charset="0"/>
                        </a:rPr>
                        <a:t>design</a:t>
                      </a:r>
                    </a:p>
                  </a:txBody>
                  <a:tcPr/>
                </a:tc>
                <a:extLst>
                  <a:ext uri="{0D108BD9-81ED-4DB2-BD59-A6C34878D82A}">
                    <a16:rowId xmlns="" xmlns:a16="http://schemas.microsoft.com/office/drawing/2014/main" val="2625271114"/>
                  </a:ext>
                </a:extLst>
              </a:tr>
              <a:tr h="370840">
                <a:tc>
                  <a:txBody>
                    <a:bodyPr/>
                    <a:lstStyle/>
                    <a:p>
                      <a:pPr algn="ctr"/>
                      <a:r>
                        <a:rPr lang="en-IN" dirty="0">
                          <a:latin typeface="Arial" panose="020B0604020202020204" pitchFamily="34" charset="0"/>
                          <a:cs typeface="Arial" panose="020B0604020202020204" pitchFamily="34" charset="0"/>
                        </a:rPr>
                        <a:t>design</a:t>
                      </a:r>
                    </a:p>
                  </a:txBody>
                  <a:tcPr/>
                </a:tc>
                <a:extLst>
                  <a:ext uri="{0D108BD9-81ED-4DB2-BD59-A6C34878D82A}">
                    <a16:rowId xmlns="" xmlns:a16="http://schemas.microsoft.com/office/drawing/2014/main" val="3826204078"/>
                  </a:ext>
                </a:extLst>
              </a:tr>
              <a:tr h="370840">
                <a:tc>
                  <a:txBody>
                    <a:bodyPr/>
                    <a:lstStyle/>
                    <a:p>
                      <a:pPr algn="ctr"/>
                      <a:r>
                        <a:rPr lang="en-IN" dirty="0">
                          <a:latin typeface="Arial" panose="020B0604020202020204" pitchFamily="34" charset="0"/>
                          <a:cs typeface="Arial" panose="020B0604020202020204" pitchFamily="34" charset="0"/>
                        </a:rPr>
                        <a:t>File2.v</a:t>
                      </a:r>
                    </a:p>
                  </a:txBody>
                  <a:tcPr/>
                </a:tc>
                <a:extLst>
                  <a:ext uri="{0D108BD9-81ED-4DB2-BD59-A6C34878D82A}">
                    <a16:rowId xmlns="" xmlns:a16="http://schemas.microsoft.com/office/drawing/2014/main" val="4181518335"/>
                  </a:ext>
                </a:extLst>
              </a:tr>
            </a:tbl>
          </a:graphicData>
        </a:graphic>
      </p:graphicFrame>
      <p:graphicFrame>
        <p:nvGraphicFramePr>
          <p:cNvPr id="17" name="Table 16">
            <a:extLst>
              <a:ext uri="{FF2B5EF4-FFF2-40B4-BE49-F238E27FC236}">
                <a16:creationId xmlns="" xmlns:a16="http://schemas.microsoft.com/office/drawing/2014/main" id="{E0036289-8669-1E26-D7A1-3D53660AA5D6}"/>
              </a:ext>
            </a:extLst>
          </p:cNvPr>
          <p:cNvGraphicFramePr>
            <a:graphicFrameLocks noGrp="1"/>
          </p:cNvGraphicFramePr>
          <p:nvPr>
            <p:extLst>
              <p:ext uri="{D42A27DB-BD31-4B8C-83A1-F6EECF244321}">
                <p14:modId xmlns:p14="http://schemas.microsoft.com/office/powerpoint/2010/main" val="3273435297"/>
              </p:ext>
            </p:extLst>
          </p:nvPr>
        </p:nvGraphicFramePr>
        <p:xfrm>
          <a:off x="5247147" y="3130482"/>
          <a:ext cx="789858" cy="2966720"/>
        </p:xfrm>
        <a:graphic>
          <a:graphicData uri="http://schemas.openxmlformats.org/drawingml/2006/table">
            <a:tbl>
              <a:tblPr firstRow="1" bandRow="1">
                <a:tableStyleId>{2D5ABB26-0587-4C30-8999-92F81FD0307C}</a:tableStyleId>
              </a:tblPr>
              <a:tblGrid>
                <a:gridCol w="789858">
                  <a:extLst>
                    <a:ext uri="{9D8B030D-6E8A-4147-A177-3AD203B41FA5}">
                      <a16:colId xmlns="" xmlns:a16="http://schemas.microsoft.com/office/drawing/2014/main" val="415975744"/>
                    </a:ext>
                  </a:extLst>
                </a:gridCol>
              </a:tblGrid>
              <a:tr h="370840">
                <a:tc>
                  <a:txBody>
                    <a:bodyPr/>
                    <a:lstStyle/>
                    <a:p>
                      <a:pPr algn="ctr"/>
                      <a:r>
                        <a:rPr lang="en-IN" dirty="0">
                          <a:solidFill>
                            <a:schemeClr val="tx1"/>
                          </a:solidFill>
                          <a:latin typeface="Arial" panose="020B0604020202020204" pitchFamily="34" charset="0"/>
                          <a:cs typeface="Arial" panose="020B0604020202020204" pitchFamily="34" charset="0"/>
                        </a:rPr>
                        <a:t>000</a:t>
                      </a:r>
                    </a:p>
                  </a:txBody>
                  <a:tcPr/>
                </a:tc>
                <a:extLst>
                  <a:ext uri="{0D108BD9-81ED-4DB2-BD59-A6C34878D82A}">
                    <a16:rowId xmlns="" xmlns:a16="http://schemas.microsoft.com/office/drawing/2014/main" val="674854973"/>
                  </a:ext>
                </a:extLst>
              </a:tr>
              <a:tr h="370840">
                <a:tc>
                  <a:txBody>
                    <a:bodyPr/>
                    <a:lstStyle/>
                    <a:p>
                      <a:pPr algn="ctr"/>
                      <a:r>
                        <a:rPr lang="en-IN" dirty="0">
                          <a:latin typeface="Arial" panose="020B0604020202020204" pitchFamily="34" charset="0"/>
                          <a:cs typeface="Arial" panose="020B0604020202020204" pitchFamily="34" charset="0"/>
                        </a:rPr>
                        <a:t>001</a:t>
                      </a:r>
                    </a:p>
                  </a:txBody>
                  <a:tcPr/>
                </a:tc>
                <a:extLst>
                  <a:ext uri="{0D108BD9-81ED-4DB2-BD59-A6C34878D82A}">
                    <a16:rowId xmlns="" xmlns:a16="http://schemas.microsoft.com/office/drawing/2014/main" val="2675273038"/>
                  </a:ext>
                </a:extLst>
              </a:tr>
              <a:tr h="370840">
                <a:tc>
                  <a:txBody>
                    <a:bodyPr/>
                    <a:lstStyle/>
                    <a:p>
                      <a:pPr algn="ctr"/>
                      <a:r>
                        <a:rPr lang="en-IN" dirty="0">
                          <a:latin typeface="Arial" panose="020B0604020202020204" pitchFamily="34" charset="0"/>
                          <a:cs typeface="Arial" panose="020B0604020202020204" pitchFamily="34" charset="0"/>
                        </a:rPr>
                        <a:t>010</a:t>
                      </a:r>
                    </a:p>
                  </a:txBody>
                  <a:tcPr/>
                </a:tc>
                <a:extLst>
                  <a:ext uri="{0D108BD9-81ED-4DB2-BD59-A6C34878D82A}">
                    <a16:rowId xmlns="" xmlns:a16="http://schemas.microsoft.com/office/drawing/2014/main" val="29904507"/>
                  </a:ext>
                </a:extLst>
              </a:tr>
              <a:tr h="370840">
                <a:tc>
                  <a:txBody>
                    <a:bodyPr/>
                    <a:lstStyle/>
                    <a:p>
                      <a:pPr algn="ctr"/>
                      <a:r>
                        <a:rPr lang="en-IN" dirty="0">
                          <a:latin typeface="Arial" panose="020B0604020202020204" pitchFamily="34" charset="0"/>
                          <a:cs typeface="Arial" panose="020B0604020202020204" pitchFamily="34" charset="0"/>
                        </a:rPr>
                        <a:t>011</a:t>
                      </a:r>
                    </a:p>
                  </a:txBody>
                  <a:tcPr/>
                </a:tc>
                <a:extLst>
                  <a:ext uri="{0D108BD9-81ED-4DB2-BD59-A6C34878D82A}">
                    <a16:rowId xmlns="" xmlns:a16="http://schemas.microsoft.com/office/drawing/2014/main" val="349101198"/>
                  </a:ext>
                </a:extLst>
              </a:tr>
              <a:tr h="370840">
                <a:tc>
                  <a:txBody>
                    <a:bodyPr/>
                    <a:lstStyle/>
                    <a:p>
                      <a:pPr algn="ctr"/>
                      <a:r>
                        <a:rPr lang="en-IN" dirty="0">
                          <a:latin typeface="Arial" panose="020B0604020202020204" pitchFamily="34" charset="0"/>
                          <a:cs typeface="Arial" panose="020B0604020202020204" pitchFamily="34" charset="0"/>
                        </a:rPr>
                        <a:t>100</a:t>
                      </a:r>
                    </a:p>
                  </a:txBody>
                  <a:tcPr/>
                </a:tc>
                <a:extLst>
                  <a:ext uri="{0D108BD9-81ED-4DB2-BD59-A6C34878D82A}">
                    <a16:rowId xmlns="" xmlns:a16="http://schemas.microsoft.com/office/drawing/2014/main" val="799136466"/>
                  </a:ext>
                </a:extLst>
              </a:tr>
              <a:tr h="370840">
                <a:tc>
                  <a:txBody>
                    <a:bodyPr/>
                    <a:lstStyle/>
                    <a:p>
                      <a:pPr algn="ctr"/>
                      <a:r>
                        <a:rPr lang="en-IN" dirty="0">
                          <a:latin typeface="Arial" panose="020B0604020202020204" pitchFamily="34" charset="0"/>
                          <a:cs typeface="Arial" panose="020B0604020202020204" pitchFamily="34" charset="0"/>
                        </a:rPr>
                        <a:t>101</a:t>
                      </a:r>
                    </a:p>
                  </a:txBody>
                  <a:tcPr/>
                </a:tc>
                <a:extLst>
                  <a:ext uri="{0D108BD9-81ED-4DB2-BD59-A6C34878D82A}">
                    <a16:rowId xmlns="" xmlns:a16="http://schemas.microsoft.com/office/drawing/2014/main" val="4234374816"/>
                  </a:ext>
                </a:extLst>
              </a:tr>
              <a:tr h="370840">
                <a:tc>
                  <a:txBody>
                    <a:bodyPr/>
                    <a:lstStyle/>
                    <a:p>
                      <a:pPr algn="ctr"/>
                      <a:r>
                        <a:rPr lang="en-IN" dirty="0">
                          <a:latin typeface="Arial" panose="020B0604020202020204" pitchFamily="34" charset="0"/>
                          <a:cs typeface="Arial" panose="020B0604020202020204" pitchFamily="34" charset="0"/>
                        </a:rPr>
                        <a:t>110</a:t>
                      </a:r>
                    </a:p>
                  </a:txBody>
                  <a:tcPr/>
                </a:tc>
                <a:extLst>
                  <a:ext uri="{0D108BD9-81ED-4DB2-BD59-A6C34878D82A}">
                    <a16:rowId xmlns="" xmlns:a16="http://schemas.microsoft.com/office/drawing/2014/main" val="2126933097"/>
                  </a:ext>
                </a:extLst>
              </a:tr>
              <a:tr h="370840">
                <a:tc>
                  <a:txBody>
                    <a:bodyPr/>
                    <a:lstStyle/>
                    <a:p>
                      <a:pPr algn="ctr"/>
                      <a:r>
                        <a:rPr lang="en-IN" dirty="0">
                          <a:latin typeface="Arial" panose="020B0604020202020204" pitchFamily="34" charset="0"/>
                          <a:cs typeface="Arial" panose="020B0604020202020204" pitchFamily="34" charset="0"/>
                        </a:rPr>
                        <a:t>111</a:t>
                      </a:r>
                    </a:p>
                  </a:txBody>
                  <a:tcPr/>
                </a:tc>
                <a:extLst>
                  <a:ext uri="{0D108BD9-81ED-4DB2-BD59-A6C34878D82A}">
                    <a16:rowId xmlns="" xmlns:a16="http://schemas.microsoft.com/office/drawing/2014/main" val="3288813782"/>
                  </a:ext>
                </a:extLst>
              </a:tr>
            </a:tbl>
          </a:graphicData>
        </a:graphic>
      </p:graphicFrame>
      <p:sp>
        <p:nvSpPr>
          <p:cNvPr id="21" name="Arrow: Right 20">
            <a:extLst>
              <a:ext uri="{FF2B5EF4-FFF2-40B4-BE49-F238E27FC236}">
                <a16:creationId xmlns="" xmlns:a16="http://schemas.microsoft.com/office/drawing/2014/main" id="{2713B821-F567-4A2E-0636-947AFEAB4533}"/>
              </a:ext>
            </a:extLst>
          </p:cNvPr>
          <p:cNvSpPr/>
          <p:nvPr/>
        </p:nvSpPr>
        <p:spPr>
          <a:xfrm>
            <a:off x="2635045" y="4395018"/>
            <a:ext cx="2490839" cy="560439"/>
          </a:xfrm>
          <a:prstGeom prst="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22" name="TextBox 21">
            <a:extLst>
              <a:ext uri="{FF2B5EF4-FFF2-40B4-BE49-F238E27FC236}">
                <a16:creationId xmlns="" xmlns:a16="http://schemas.microsoft.com/office/drawing/2014/main" id="{DED5A5DA-D462-6654-A2FC-8222C0EF23C8}"/>
              </a:ext>
            </a:extLst>
          </p:cNvPr>
          <p:cNvSpPr txBox="1"/>
          <p:nvPr/>
        </p:nvSpPr>
        <p:spPr>
          <a:xfrm>
            <a:off x="2848077" y="4490571"/>
            <a:ext cx="1465006" cy="36933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en-IN" dirty="0">
                <a:latin typeface="Arial" panose="020B0604020202020204" pitchFamily="34" charset="0"/>
                <a:cs typeface="Arial" panose="020B0604020202020204" pitchFamily="34" charset="0"/>
              </a:rPr>
              <a:t>Request</a:t>
            </a:r>
          </a:p>
        </p:txBody>
      </p:sp>
      <p:graphicFrame>
        <p:nvGraphicFramePr>
          <p:cNvPr id="24" name="Table 23">
            <a:extLst>
              <a:ext uri="{FF2B5EF4-FFF2-40B4-BE49-F238E27FC236}">
                <a16:creationId xmlns="" xmlns:a16="http://schemas.microsoft.com/office/drawing/2014/main" id="{04F475B3-581C-4A4B-1DBA-B49A0F8FCA1D}"/>
              </a:ext>
            </a:extLst>
          </p:cNvPr>
          <p:cNvGraphicFramePr>
            <a:graphicFrameLocks noGrp="1"/>
          </p:cNvGraphicFramePr>
          <p:nvPr>
            <p:extLst>
              <p:ext uri="{D42A27DB-BD31-4B8C-83A1-F6EECF244321}">
                <p14:modId xmlns:p14="http://schemas.microsoft.com/office/powerpoint/2010/main" val="3524265561"/>
              </p:ext>
            </p:extLst>
          </p:nvPr>
        </p:nvGraphicFramePr>
        <p:xfrm>
          <a:off x="9478296" y="3144138"/>
          <a:ext cx="2566219" cy="1854200"/>
        </p:xfrm>
        <a:graphic>
          <a:graphicData uri="http://schemas.openxmlformats.org/drawingml/2006/table">
            <a:tbl>
              <a:tblPr firstRow="1" bandRow="1">
                <a:tableStyleId>{2D5ABB26-0587-4C30-8999-92F81FD0307C}</a:tableStyleId>
              </a:tblPr>
              <a:tblGrid>
                <a:gridCol w="1201019">
                  <a:extLst>
                    <a:ext uri="{9D8B030D-6E8A-4147-A177-3AD203B41FA5}">
                      <a16:colId xmlns="" xmlns:a16="http://schemas.microsoft.com/office/drawing/2014/main" val="835638729"/>
                    </a:ext>
                  </a:extLst>
                </a:gridCol>
                <a:gridCol w="1365200">
                  <a:extLst>
                    <a:ext uri="{9D8B030D-6E8A-4147-A177-3AD203B41FA5}">
                      <a16:colId xmlns="" xmlns:a16="http://schemas.microsoft.com/office/drawing/2014/main" val="2510204085"/>
                    </a:ext>
                  </a:extLst>
                </a:gridCol>
              </a:tblGrid>
              <a:tr h="370840">
                <a:tc>
                  <a:txBody>
                    <a:bodyPr/>
                    <a:lstStyle/>
                    <a:p>
                      <a:pPr algn="ctr"/>
                      <a:r>
                        <a:rPr lang="en-IN" dirty="0">
                          <a:latin typeface="Arial" panose="020B0604020202020204" pitchFamily="34" charset="0"/>
                          <a:cs typeface="Arial" panose="020B0604020202020204" pitchFamily="34" charset="0"/>
                        </a:rPr>
                        <a:t>Request</a:t>
                      </a:r>
                    </a:p>
                  </a:txBody>
                  <a:tcPr/>
                </a:tc>
                <a:tc>
                  <a:txBody>
                    <a:bodyPr/>
                    <a:lstStyle/>
                    <a:p>
                      <a:r>
                        <a:rPr lang="en-IN" dirty="0">
                          <a:latin typeface="Arial" panose="020B0604020202020204" pitchFamily="34" charset="0"/>
                          <a:cs typeface="Arial" panose="020B0604020202020204" pitchFamily="34" charset="0"/>
                        </a:rPr>
                        <a:t>Rd hit/miss</a:t>
                      </a:r>
                    </a:p>
                  </a:txBody>
                  <a:tcPr/>
                </a:tc>
                <a:extLst>
                  <a:ext uri="{0D108BD9-81ED-4DB2-BD59-A6C34878D82A}">
                    <a16:rowId xmlns="" xmlns:a16="http://schemas.microsoft.com/office/drawing/2014/main" val="1939565280"/>
                  </a:ext>
                </a:extLst>
              </a:tr>
              <a:tr h="370840">
                <a:tc>
                  <a:txBody>
                    <a:bodyPr/>
                    <a:lstStyle/>
                    <a:p>
                      <a:pPr algn="ctr"/>
                      <a:r>
                        <a:rPr lang="en-IN" dirty="0">
                          <a:latin typeface="Arial" panose="020B0604020202020204" pitchFamily="34" charset="0"/>
                          <a:cs typeface="Arial" panose="020B0604020202020204" pitchFamily="34" charset="0"/>
                        </a:rPr>
                        <a:t>0011</a:t>
                      </a:r>
                    </a:p>
                  </a:txBody>
                  <a:tcPr/>
                </a:tc>
                <a:tc>
                  <a:txBody>
                    <a:bodyPr/>
                    <a:lstStyle/>
                    <a:p>
                      <a:pPr algn="ctr"/>
                      <a:r>
                        <a:rPr lang="en-IN" dirty="0"/>
                        <a:t> </a:t>
                      </a:r>
                      <a:r>
                        <a:rPr lang="en-IN" dirty="0">
                          <a:latin typeface="Arial" panose="020B0604020202020204" pitchFamily="34" charset="0"/>
                          <a:cs typeface="Arial" panose="020B0604020202020204" pitchFamily="34" charset="0"/>
                        </a:rPr>
                        <a:t>hit</a:t>
                      </a:r>
                    </a:p>
                  </a:txBody>
                  <a:tcPr/>
                </a:tc>
                <a:extLst>
                  <a:ext uri="{0D108BD9-81ED-4DB2-BD59-A6C34878D82A}">
                    <a16:rowId xmlns="" xmlns:a16="http://schemas.microsoft.com/office/drawing/2014/main" val="2588040376"/>
                  </a:ext>
                </a:extLst>
              </a:tr>
              <a:tr h="370840">
                <a:tc>
                  <a:txBody>
                    <a:bodyPr/>
                    <a:lstStyle/>
                    <a:p>
                      <a:pPr algn="ctr"/>
                      <a:r>
                        <a:rPr lang="en-IN" dirty="0">
                          <a:latin typeface="Arial" panose="020B0604020202020204" pitchFamily="34" charset="0"/>
                          <a:cs typeface="Arial" panose="020B0604020202020204" pitchFamily="34" charset="0"/>
                        </a:rPr>
                        <a:t>0100</a:t>
                      </a:r>
                    </a:p>
                  </a:txBody>
                  <a:tcPr/>
                </a:tc>
                <a:tc>
                  <a:txBody>
                    <a:bodyPr/>
                    <a:lstStyle/>
                    <a:p>
                      <a:pPr algn="ctr"/>
                      <a:r>
                        <a:rPr lang="en-IN" dirty="0"/>
                        <a:t> </a:t>
                      </a:r>
                      <a:r>
                        <a:rPr lang="en-IN" dirty="0">
                          <a:latin typeface="Arial" panose="020B0604020202020204" pitchFamily="34" charset="0"/>
                          <a:cs typeface="Arial" panose="020B0604020202020204" pitchFamily="34" charset="0"/>
                        </a:rPr>
                        <a:t>hit</a:t>
                      </a:r>
                    </a:p>
                  </a:txBody>
                  <a:tcPr/>
                </a:tc>
                <a:extLst>
                  <a:ext uri="{0D108BD9-81ED-4DB2-BD59-A6C34878D82A}">
                    <a16:rowId xmlns="" xmlns:a16="http://schemas.microsoft.com/office/drawing/2014/main" val="2558106257"/>
                  </a:ext>
                </a:extLst>
              </a:tr>
              <a:tr h="370840">
                <a:tc>
                  <a:txBody>
                    <a:bodyPr/>
                    <a:lstStyle/>
                    <a:p>
                      <a:pPr algn="ctr"/>
                      <a:r>
                        <a:rPr lang="en-IN" dirty="0">
                          <a:latin typeface="Arial" panose="020B0604020202020204" pitchFamily="34" charset="0"/>
                          <a:cs typeface="Arial" panose="020B0604020202020204" pitchFamily="34" charset="0"/>
                        </a:rPr>
                        <a:t>1000</a:t>
                      </a:r>
                    </a:p>
                  </a:txBody>
                  <a:tcPr/>
                </a:tc>
                <a:tc>
                  <a:txBody>
                    <a:bodyPr/>
                    <a:lstStyle/>
                    <a:p>
                      <a:pPr algn="ctr"/>
                      <a:r>
                        <a:rPr lang="en-IN" dirty="0"/>
                        <a:t> </a:t>
                      </a:r>
                      <a:r>
                        <a:rPr lang="en-IN" dirty="0">
                          <a:latin typeface="Arial" panose="020B0604020202020204" pitchFamily="34" charset="0"/>
                          <a:cs typeface="Arial" panose="020B0604020202020204" pitchFamily="34" charset="0"/>
                        </a:rPr>
                        <a:t>miss</a:t>
                      </a:r>
                    </a:p>
                  </a:txBody>
                  <a:tcPr/>
                </a:tc>
                <a:extLst>
                  <a:ext uri="{0D108BD9-81ED-4DB2-BD59-A6C34878D82A}">
                    <a16:rowId xmlns="" xmlns:a16="http://schemas.microsoft.com/office/drawing/2014/main" val="3814454103"/>
                  </a:ext>
                </a:extLst>
              </a:tr>
              <a:tr h="370840">
                <a:tc>
                  <a:txBody>
                    <a:bodyPr/>
                    <a:lstStyle/>
                    <a:p>
                      <a:pPr algn="ctr"/>
                      <a:r>
                        <a:rPr lang="en-IN" dirty="0">
                          <a:latin typeface="Arial" panose="020B0604020202020204" pitchFamily="34" charset="0"/>
                          <a:cs typeface="Arial" panose="020B0604020202020204" pitchFamily="34" charset="0"/>
                        </a:rPr>
                        <a:t>0001</a:t>
                      </a:r>
                    </a:p>
                  </a:txBody>
                  <a:tcPr/>
                </a:tc>
                <a:tc>
                  <a:txBody>
                    <a:bodyPr/>
                    <a:lstStyle/>
                    <a:p>
                      <a:pPr algn="ctr"/>
                      <a:r>
                        <a:rPr lang="en-IN" dirty="0">
                          <a:latin typeface="Arial" panose="020B0604020202020204" pitchFamily="34" charset="0"/>
                          <a:cs typeface="Arial" panose="020B0604020202020204" pitchFamily="34" charset="0"/>
                        </a:rPr>
                        <a:t>hit</a:t>
                      </a:r>
                    </a:p>
                  </a:txBody>
                  <a:tcPr/>
                </a:tc>
                <a:extLst>
                  <a:ext uri="{0D108BD9-81ED-4DB2-BD59-A6C34878D82A}">
                    <a16:rowId xmlns="" xmlns:a16="http://schemas.microsoft.com/office/drawing/2014/main" val="3742707778"/>
                  </a:ext>
                </a:extLst>
              </a:tr>
            </a:tbl>
          </a:graphicData>
        </a:graphic>
      </p:graphicFrame>
      <p:sp>
        <p:nvSpPr>
          <p:cNvPr id="2" name="TextBox 1">
            <a:extLst>
              <a:ext uri="{FF2B5EF4-FFF2-40B4-BE49-F238E27FC236}">
                <a16:creationId xmlns="" xmlns:a16="http://schemas.microsoft.com/office/drawing/2014/main" id="{4049608E-DC68-7F92-91F7-32D8DC379D41}"/>
              </a:ext>
            </a:extLst>
          </p:cNvPr>
          <p:cNvSpPr txBox="1"/>
          <p:nvPr/>
        </p:nvSpPr>
        <p:spPr>
          <a:xfrm>
            <a:off x="6813755" y="2821388"/>
            <a:ext cx="230074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Cache memory</a:t>
            </a:r>
          </a:p>
        </p:txBody>
      </p:sp>
    </p:spTree>
    <p:extLst>
      <p:ext uri="{BB962C8B-B14F-4D97-AF65-F5344CB8AC3E}">
        <p14:creationId xmlns:p14="http://schemas.microsoft.com/office/powerpoint/2010/main" val="3131766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23D60B8-0B83-B704-7DB3-6321F5A6244E}"/>
              </a:ext>
            </a:extLst>
          </p:cNvPr>
          <p:cNvSpPr txBox="1"/>
          <p:nvPr/>
        </p:nvSpPr>
        <p:spPr>
          <a:xfrm>
            <a:off x="3716594" y="521110"/>
            <a:ext cx="3854245"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Write Operation</a:t>
            </a:r>
          </a:p>
        </p:txBody>
      </p:sp>
      <p:sp>
        <p:nvSpPr>
          <p:cNvPr id="3" name="Rectangle: Rounded Corners 2">
            <a:extLst>
              <a:ext uri="{FF2B5EF4-FFF2-40B4-BE49-F238E27FC236}">
                <a16:creationId xmlns="" xmlns:a16="http://schemas.microsoft.com/office/drawing/2014/main" id="{2C2A5D91-586E-C35C-349B-95F973CDDE9E}"/>
              </a:ext>
            </a:extLst>
          </p:cNvPr>
          <p:cNvSpPr/>
          <p:nvPr/>
        </p:nvSpPr>
        <p:spPr>
          <a:xfrm>
            <a:off x="903707" y="4892550"/>
            <a:ext cx="1996809" cy="61972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Miss</a:t>
            </a:r>
          </a:p>
        </p:txBody>
      </p:sp>
      <p:sp>
        <p:nvSpPr>
          <p:cNvPr id="4" name="Rectangle: Rounded Corners 3">
            <a:extLst>
              <a:ext uri="{FF2B5EF4-FFF2-40B4-BE49-F238E27FC236}">
                <a16:creationId xmlns="" xmlns:a16="http://schemas.microsoft.com/office/drawing/2014/main" id="{6DD7F77E-8EAD-C057-DD43-3399DDD61A71}"/>
              </a:ext>
            </a:extLst>
          </p:cNvPr>
          <p:cNvSpPr/>
          <p:nvPr/>
        </p:nvSpPr>
        <p:spPr>
          <a:xfrm>
            <a:off x="903707" y="1885190"/>
            <a:ext cx="1996809" cy="619724"/>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Hit</a:t>
            </a:r>
          </a:p>
        </p:txBody>
      </p:sp>
      <p:sp>
        <p:nvSpPr>
          <p:cNvPr id="6" name="Rectangle: Rounded Corners 5">
            <a:extLst>
              <a:ext uri="{FF2B5EF4-FFF2-40B4-BE49-F238E27FC236}">
                <a16:creationId xmlns="" xmlns:a16="http://schemas.microsoft.com/office/drawing/2014/main" id="{3EAC1914-FB7B-BBEF-5921-63841CCB69F3}"/>
              </a:ext>
            </a:extLst>
          </p:cNvPr>
          <p:cNvSpPr/>
          <p:nvPr/>
        </p:nvSpPr>
        <p:spPr>
          <a:xfrm>
            <a:off x="3864077" y="1164727"/>
            <a:ext cx="3185651" cy="4968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Through</a:t>
            </a:r>
          </a:p>
        </p:txBody>
      </p:sp>
      <p:sp>
        <p:nvSpPr>
          <p:cNvPr id="9" name="Rectangle: Rounded Corners 8">
            <a:extLst>
              <a:ext uri="{FF2B5EF4-FFF2-40B4-BE49-F238E27FC236}">
                <a16:creationId xmlns="" xmlns:a16="http://schemas.microsoft.com/office/drawing/2014/main" id="{060DA207-039E-F213-4F78-EFB9DCC62D74}"/>
              </a:ext>
            </a:extLst>
          </p:cNvPr>
          <p:cNvSpPr/>
          <p:nvPr/>
        </p:nvSpPr>
        <p:spPr>
          <a:xfrm>
            <a:off x="3796266" y="2734122"/>
            <a:ext cx="3253462" cy="4968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Back</a:t>
            </a:r>
          </a:p>
        </p:txBody>
      </p:sp>
      <p:sp>
        <p:nvSpPr>
          <p:cNvPr id="10" name="Rectangle: Rounded Corners 9">
            <a:extLst>
              <a:ext uri="{FF2B5EF4-FFF2-40B4-BE49-F238E27FC236}">
                <a16:creationId xmlns="" xmlns:a16="http://schemas.microsoft.com/office/drawing/2014/main" id="{ACA6AF33-037D-FC3B-7DFD-A9D7819EAA54}"/>
              </a:ext>
            </a:extLst>
          </p:cNvPr>
          <p:cNvSpPr/>
          <p:nvPr/>
        </p:nvSpPr>
        <p:spPr>
          <a:xfrm>
            <a:off x="3716592" y="4200105"/>
            <a:ext cx="3333137" cy="4968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Write Allocate</a:t>
            </a:r>
          </a:p>
        </p:txBody>
      </p:sp>
      <p:sp>
        <p:nvSpPr>
          <p:cNvPr id="11" name="Rectangle: Rounded Corners 10">
            <a:extLst>
              <a:ext uri="{FF2B5EF4-FFF2-40B4-BE49-F238E27FC236}">
                <a16:creationId xmlns="" xmlns:a16="http://schemas.microsoft.com/office/drawing/2014/main" id="{044A3E35-6E93-DDF5-3B70-3E41EF513A96}"/>
              </a:ext>
            </a:extLst>
          </p:cNvPr>
          <p:cNvSpPr/>
          <p:nvPr/>
        </p:nvSpPr>
        <p:spPr>
          <a:xfrm>
            <a:off x="3716591" y="5693273"/>
            <a:ext cx="3333137" cy="4968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3200" dirty="0"/>
              <a:t>No-Write Allocate</a:t>
            </a:r>
          </a:p>
        </p:txBody>
      </p:sp>
      <p:sp>
        <p:nvSpPr>
          <p:cNvPr id="13" name="TextBox 12">
            <a:extLst>
              <a:ext uri="{FF2B5EF4-FFF2-40B4-BE49-F238E27FC236}">
                <a16:creationId xmlns="" xmlns:a16="http://schemas.microsoft.com/office/drawing/2014/main" id="{35698292-7964-EDE1-70B1-4D9D42B63A33}"/>
              </a:ext>
            </a:extLst>
          </p:cNvPr>
          <p:cNvSpPr txBox="1"/>
          <p:nvPr/>
        </p:nvSpPr>
        <p:spPr>
          <a:xfrm>
            <a:off x="7209073" y="792120"/>
            <a:ext cx="4164822" cy="5632311"/>
          </a:xfrm>
          <a:prstGeom prst="rect">
            <a:avLst/>
          </a:prstGeom>
          <a:noFill/>
        </p:spPr>
        <p:txBody>
          <a:bodyPr wrap="square" rtlCol="0">
            <a:spAutoFit/>
          </a:bodyPr>
          <a:lstStyle/>
          <a:p>
            <a:endParaRPr lang="en-US" dirty="0"/>
          </a:p>
          <a:p>
            <a:r>
              <a:rPr lang="en-US" dirty="0"/>
              <a:t>The information is written to both the block in the cache and to the main memory.</a:t>
            </a:r>
          </a:p>
          <a:p>
            <a:endParaRPr lang="en-US" dirty="0"/>
          </a:p>
          <a:p>
            <a:endParaRPr lang="en-US" dirty="0"/>
          </a:p>
          <a:p>
            <a:endParaRPr lang="en-US" dirty="0"/>
          </a:p>
          <a:p>
            <a:r>
              <a:rPr lang="en-US" dirty="0"/>
              <a:t>The information is written only to the block in the cache. The modified cache block is written to main memory only when it's replaced.</a:t>
            </a:r>
          </a:p>
          <a:p>
            <a:endParaRPr lang="en-US" dirty="0"/>
          </a:p>
          <a:p>
            <a:endParaRPr lang="en-US" dirty="0"/>
          </a:p>
          <a:p>
            <a:r>
              <a:rPr lang="en-US" dirty="0"/>
              <a:t>The block is loaded into cache on a write miss.</a:t>
            </a:r>
          </a:p>
          <a:p>
            <a:r>
              <a:rPr lang="en-US" dirty="0"/>
              <a:t>Used along with write back caches</a:t>
            </a:r>
          </a:p>
          <a:p>
            <a:endParaRPr lang="en-US" dirty="0"/>
          </a:p>
          <a:p>
            <a:endParaRPr lang="en-US" dirty="0"/>
          </a:p>
          <a:p>
            <a:r>
              <a:rPr lang="en-US" dirty="0"/>
              <a:t>The block is modified in the main memory but not in cache.</a:t>
            </a:r>
          </a:p>
          <a:p>
            <a:r>
              <a:rPr lang="en-US" dirty="0"/>
              <a:t>Used along with write-through caches.</a:t>
            </a:r>
            <a:endParaRPr lang="en-IN" dirty="0"/>
          </a:p>
        </p:txBody>
      </p:sp>
      <p:cxnSp>
        <p:nvCxnSpPr>
          <p:cNvPr id="12" name="Connector: Elbow 11">
            <a:extLst>
              <a:ext uri="{FF2B5EF4-FFF2-40B4-BE49-F238E27FC236}">
                <a16:creationId xmlns="" xmlns:a16="http://schemas.microsoft.com/office/drawing/2014/main" id="{BE592105-0D3C-A71E-49AB-C516D34444C4}"/>
              </a:ext>
            </a:extLst>
          </p:cNvPr>
          <p:cNvCxnSpPr>
            <a:stCxn id="4" idx="3"/>
            <a:endCxn id="9" idx="1"/>
          </p:cNvCxnSpPr>
          <p:nvPr/>
        </p:nvCxnSpPr>
        <p:spPr>
          <a:xfrm>
            <a:off x="2900516" y="2195052"/>
            <a:ext cx="895750" cy="7874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 xmlns:a16="http://schemas.microsoft.com/office/drawing/2014/main" id="{A6065074-48B5-9646-BC3A-ED01F810B76F}"/>
              </a:ext>
            </a:extLst>
          </p:cNvPr>
          <p:cNvCxnSpPr>
            <a:stCxn id="3" idx="3"/>
            <a:endCxn id="10" idx="1"/>
          </p:cNvCxnSpPr>
          <p:nvPr/>
        </p:nvCxnSpPr>
        <p:spPr>
          <a:xfrm flipV="1">
            <a:off x="2900516" y="4448515"/>
            <a:ext cx="816076" cy="75389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 xmlns:a16="http://schemas.microsoft.com/office/drawing/2014/main" id="{F8A6791A-F738-BB00-7A82-A1F6003A1420}"/>
              </a:ext>
            </a:extLst>
          </p:cNvPr>
          <p:cNvCxnSpPr>
            <a:stCxn id="3" idx="3"/>
            <a:endCxn id="11" idx="1"/>
          </p:cNvCxnSpPr>
          <p:nvPr/>
        </p:nvCxnSpPr>
        <p:spPr>
          <a:xfrm>
            <a:off x="2900516" y="5202412"/>
            <a:ext cx="816075" cy="73927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 xmlns:a16="http://schemas.microsoft.com/office/drawing/2014/main" id="{81A0ABD0-67F0-18BC-6C1E-B62C12E50106}"/>
              </a:ext>
            </a:extLst>
          </p:cNvPr>
          <p:cNvCxnSpPr>
            <a:stCxn id="4" idx="3"/>
            <a:endCxn id="6" idx="1"/>
          </p:cNvCxnSpPr>
          <p:nvPr/>
        </p:nvCxnSpPr>
        <p:spPr>
          <a:xfrm flipV="1">
            <a:off x="2900516" y="1413137"/>
            <a:ext cx="963561" cy="7819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862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6" grpId="0" animBg="1"/>
      <p:bldP spid="9" grpId="0" animBg="1"/>
      <p:bldP spid="10" grpId="0" animBg="1"/>
      <p:bldP spid="11"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AC9188E-6459-45B2-17BB-D936A209B1B8}"/>
              </a:ext>
            </a:extLst>
          </p:cNvPr>
          <p:cNvSpPr txBox="1"/>
          <p:nvPr/>
        </p:nvSpPr>
        <p:spPr>
          <a:xfrm>
            <a:off x="1170039" y="137651"/>
            <a:ext cx="9684774" cy="646331"/>
          </a:xfrm>
          <a:prstGeom prst="rect">
            <a:avLst/>
          </a:prstGeom>
          <a:noFill/>
        </p:spPr>
        <p:txBody>
          <a:bodyPr wrap="square" rtlCol="0">
            <a:spAutoFit/>
          </a:bodyPr>
          <a:lstStyle/>
          <a:p>
            <a:pPr algn="ctr"/>
            <a:r>
              <a:rPr lang="en-IN" sz="3600" i="1" u="sng" dirty="0"/>
              <a:t>Write through Cache with -  No Write Allocation</a:t>
            </a:r>
          </a:p>
        </p:txBody>
      </p:sp>
      <p:sp>
        <p:nvSpPr>
          <p:cNvPr id="3" name="Oval 2">
            <a:extLst>
              <a:ext uri="{FF2B5EF4-FFF2-40B4-BE49-F238E27FC236}">
                <a16:creationId xmlns="" xmlns:a16="http://schemas.microsoft.com/office/drawing/2014/main" id="{44667CCB-B9B9-65A5-7104-834CEB8D02EA}"/>
              </a:ext>
            </a:extLst>
          </p:cNvPr>
          <p:cNvSpPr/>
          <p:nvPr/>
        </p:nvSpPr>
        <p:spPr>
          <a:xfrm>
            <a:off x="4385187" y="829526"/>
            <a:ext cx="2605548" cy="41295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Memory Request</a:t>
            </a:r>
          </a:p>
        </p:txBody>
      </p:sp>
      <p:sp>
        <p:nvSpPr>
          <p:cNvPr id="4" name="Diamond 3">
            <a:extLst>
              <a:ext uri="{FF2B5EF4-FFF2-40B4-BE49-F238E27FC236}">
                <a16:creationId xmlns="" xmlns:a16="http://schemas.microsoft.com/office/drawing/2014/main" id="{4025057E-FBD0-52B4-7EC9-457877FF85FB}"/>
              </a:ext>
            </a:extLst>
          </p:cNvPr>
          <p:cNvSpPr/>
          <p:nvPr/>
        </p:nvSpPr>
        <p:spPr>
          <a:xfrm>
            <a:off x="4803058" y="1525808"/>
            <a:ext cx="1769806" cy="747252"/>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Request</a:t>
            </a:r>
          </a:p>
          <a:p>
            <a:pPr algn="ctr"/>
            <a:r>
              <a:rPr lang="en-IN" sz="1400" dirty="0">
                <a:latin typeface="Arial" panose="020B0604020202020204" pitchFamily="34" charset="0"/>
                <a:cs typeface="Arial" panose="020B0604020202020204" pitchFamily="34" charset="0"/>
              </a:rPr>
              <a:t>type</a:t>
            </a:r>
          </a:p>
        </p:txBody>
      </p:sp>
      <p:sp>
        <p:nvSpPr>
          <p:cNvPr id="5" name="Diamond 4">
            <a:extLst>
              <a:ext uri="{FF2B5EF4-FFF2-40B4-BE49-F238E27FC236}">
                <a16:creationId xmlns="" xmlns:a16="http://schemas.microsoft.com/office/drawing/2014/main" id="{CD36B233-20F3-FB8E-260C-B325F598D721}"/>
              </a:ext>
            </a:extLst>
          </p:cNvPr>
          <p:cNvSpPr/>
          <p:nvPr/>
        </p:nvSpPr>
        <p:spPr>
          <a:xfrm>
            <a:off x="2118850" y="2672054"/>
            <a:ext cx="2266337" cy="646331"/>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Cache hit ?</a:t>
            </a:r>
          </a:p>
        </p:txBody>
      </p:sp>
      <p:sp>
        <p:nvSpPr>
          <p:cNvPr id="6" name="Diamond 5">
            <a:extLst>
              <a:ext uri="{FF2B5EF4-FFF2-40B4-BE49-F238E27FC236}">
                <a16:creationId xmlns="" xmlns:a16="http://schemas.microsoft.com/office/drawing/2014/main" id="{37D9FEBF-B562-955B-5A1C-0CB1BAF8BEC5}"/>
              </a:ext>
            </a:extLst>
          </p:cNvPr>
          <p:cNvSpPr/>
          <p:nvPr/>
        </p:nvSpPr>
        <p:spPr>
          <a:xfrm>
            <a:off x="7315198" y="2610464"/>
            <a:ext cx="1941871" cy="747252"/>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Cache hit ?</a:t>
            </a:r>
          </a:p>
        </p:txBody>
      </p:sp>
      <p:sp>
        <p:nvSpPr>
          <p:cNvPr id="9" name="Rectangle 8">
            <a:extLst>
              <a:ext uri="{FF2B5EF4-FFF2-40B4-BE49-F238E27FC236}">
                <a16:creationId xmlns="" xmlns:a16="http://schemas.microsoft.com/office/drawing/2014/main" id="{0C21EA96-7171-8830-CB2B-AAC1D2F7B981}"/>
              </a:ext>
            </a:extLst>
          </p:cNvPr>
          <p:cNvSpPr/>
          <p:nvPr/>
        </p:nvSpPr>
        <p:spPr>
          <a:xfrm>
            <a:off x="1828800" y="3647768"/>
            <a:ext cx="2974258" cy="4129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Locate a cache block to use</a:t>
            </a:r>
          </a:p>
        </p:txBody>
      </p:sp>
      <p:sp>
        <p:nvSpPr>
          <p:cNvPr id="10" name="Rectangle 9">
            <a:extLst>
              <a:ext uri="{FF2B5EF4-FFF2-40B4-BE49-F238E27FC236}">
                <a16:creationId xmlns="" xmlns:a16="http://schemas.microsoft.com/office/drawing/2014/main" id="{097CEDEB-8D4B-1346-B6A7-9A7B850CB022}"/>
              </a:ext>
            </a:extLst>
          </p:cNvPr>
          <p:cNvSpPr/>
          <p:nvPr/>
        </p:nvSpPr>
        <p:spPr>
          <a:xfrm>
            <a:off x="1828800" y="4345858"/>
            <a:ext cx="2974258" cy="6980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Read data from lower memory into the cache block</a:t>
            </a:r>
          </a:p>
        </p:txBody>
      </p:sp>
      <p:sp>
        <p:nvSpPr>
          <p:cNvPr id="11" name="Rectangle 10">
            <a:extLst>
              <a:ext uri="{FF2B5EF4-FFF2-40B4-BE49-F238E27FC236}">
                <a16:creationId xmlns="" xmlns:a16="http://schemas.microsoft.com/office/drawing/2014/main" id="{A30A1EA1-C25A-B52A-3F7E-A337269D45F9}"/>
              </a:ext>
            </a:extLst>
          </p:cNvPr>
          <p:cNvSpPr/>
          <p:nvPr/>
        </p:nvSpPr>
        <p:spPr>
          <a:xfrm>
            <a:off x="1828800" y="5329084"/>
            <a:ext cx="2974258" cy="4129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Return Data</a:t>
            </a:r>
          </a:p>
        </p:txBody>
      </p:sp>
      <p:sp>
        <p:nvSpPr>
          <p:cNvPr id="12" name="Rectangle 11">
            <a:extLst>
              <a:ext uri="{FF2B5EF4-FFF2-40B4-BE49-F238E27FC236}">
                <a16:creationId xmlns="" xmlns:a16="http://schemas.microsoft.com/office/drawing/2014/main" id="{0361B147-63A9-659F-D9A4-FAB173807389}"/>
              </a:ext>
            </a:extLst>
          </p:cNvPr>
          <p:cNvSpPr/>
          <p:nvPr/>
        </p:nvSpPr>
        <p:spPr>
          <a:xfrm>
            <a:off x="9116960" y="4630994"/>
            <a:ext cx="2974258" cy="4129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Write data into cache block</a:t>
            </a:r>
          </a:p>
        </p:txBody>
      </p:sp>
      <p:sp>
        <p:nvSpPr>
          <p:cNvPr id="14" name="Rectangle 13">
            <a:extLst>
              <a:ext uri="{FF2B5EF4-FFF2-40B4-BE49-F238E27FC236}">
                <a16:creationId xmlns="" xmlns:a16="http://schemas.microsoft.com/office/drawing/2014/main" id="{269CAEBB-D646-42FF-A4EA-021619D7B9A3}"/>
              </a:ext>
            </a:extLst>
          </p:cNvPr>
          <p:cNvSpPr/>
          <p:nvPr/>
        </p:nvSpPr>
        <p:spPr>
          <a:xfrm>
            <a:off x="5901816" y="5432831"/>
            <a:ext cx="2974258" cy="4129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Write data into lower memory</a:t>
            </a:r>
          </a:p>
        </p:txBody>
      </p:sp>
      <p:sp>
        <p:nvSpPr>
          <p:cNvPr id="18" name="Rectangle 17">
            <a:extLst>
              <a:ext uri="{FF2B5EF4-FFF2-40B4-BE49-F238E27FC236}">
                <a16:creationId xmlns="" xmlns:a16="http://schemas.microsoft.com/office/drawing/2014/main" id="{B008D3F0-BA0E-B2CB-7090-281C92CA1334}"/>
              </a:ext>
            </a:extLst>
          </p:cNvPr>
          <p:cNvSpPr/>
          <p:nvPr/>
        </p:nvSpPr>
        <p:spPr>
          <a:xfrm>
            <a:off x="6867832" y="3647767"/>
            <a:ext cx="2974258" cy="4129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Write data into cache block</a:t>
            </a:r>
          </a:p>
        </p:txBody>
      </p:sp>
      <p:sp>
        <p:nvSpPr>
          <p:cNvPr id="19" name="Oval 18">
            <a:extLst>
              <a:ext uri="{FF2B5EF4-FFF2-40B4-BE49-F238E27FC236}">
                <a16:creationId xmlns="" xmlns:a16="http://schemas.microsoft.com/office/drawing/2014/main" id="{2891037B-26CE-E011-A924-EFB22133D989}"/>
              </a:ext>
            </a:extLst>
          </p:cNvPr>
          <p:cNvSpPr/>
          <p:nvPr/>
        </p:nvSpPr>
        <p:spPr>
          <a:xfrm>
            <a:off x="4469990" y="6441145"/>
            <a:ext cx="2605548" cy="41295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Done</a:t>
            </a:r>
          </a:p>
        </p:txBody>
      </p:sp>
      <p:cxnSp>
        <p:nvCxnSpPr>
          <p:cNvPr id="25" name="Connector: Elbow 24">
            <a:extLst>
              <a:ext uri="{FF2B5EF4-FFF2-40B4-BE49-F238E27FC236}">
                <a16:creationId xmlns="" xmlns:a16="http://schemas.microsoft.com/office/drawing/2014/main" id="{BB386B04-85F3-BBD3-8827-C1C906E652F4}"/>
              </a:ext>
            </a:extLst>
          </p:cNvPr>
          <p:cNvCxnSpPr>
            <a:stCxn id="4" idx="2"/>
            <a:endCxn id="5" idx="0"/>
          </p:cNvCxnSpPr>
          <p:nvPr/>
        </p:nvCxnSpPr>
        <p:spPr>
          <a:xfrm rot="5400000">
            <a:off x="4270493" y="1254586"/>
            <a:ext cx="398994" cy="243594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 xmlns:a16="http://schemas.microsoft.com/office/drawing/2014/main" id="{E5D01D8B-9771-27ED-7CED-1A4D74F53A81}"/>
              </a:ext>
            </a:extLst>
          </p:cNvPr>
          <p:cNvCxnSpPr>
            <a:stCxn id="4" idx="2"/>
            <a:endCxn id="6" idx="0"/>
          </p:cNvCxnSpPr>
          <p:nvPr/>
        </p:nvCxnSpPr>
        <p:spPr>
          <a:xfrm rot="16200000" flipH="1">
            <a:off x="6818345" y="1142675"/>
            <a:ext cx="337404" cy="25981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82BB8452-6AC5-8F36-A9CD-6D0C7623D988}"/>
              </a:ext>
            </a:extLst>
          </p:cNvPr>
          <p:cNvCxnSpPr>
            <a:stCxn id="3" idx="4"/>
            <a:endCxn id="4" idx="0"/>
          </p:cNvCxnSpPr>
          <p:nvPr/>
        </p:nvCxnSpPr>
        <p:spPr>
          <a:xfrm>
            <a:off x="5687961" y="1242481"/>
            <a:ext cx="0" cy="28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E78B0465-1F0C-9253-B090-DF2B1EE52563}"/>
              </a:ext>
            </a:extLst>
          </p:cNvPr>
          <p:cNvCxnSpPr/>
          <p:nvPr/>
        </p:nvCxnSpPr>
        <p:spPr>
          <a:xfrm>
            <a:off x="3252018" y="3318385"/>
            <a:ext cx="0" cy="28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 xmlns:a16="http://schemas.microsoft.com/office/drawing/2014/main" id="{3B01034F-9190-83ED-5228-6D32E5F039A8}"/>
              </a:ext>
            </a:extLst>
          </p:cNvPr>
          <p:cNvCxnSpPr/>
          <p:nvPr/>
        </p:nvCxnSpPr>
        <p:spPr>
          <a:xfrm>
            <a:off x="3242185" y="5053780"/>
            <a:ext cx="0" cy="28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 xmlns:a16="http://schemas.microsoft.com/office/drawing/2014/main" id="{E14176F1-B20D-CAB1-97CE-89227D8FC049}"/>
              </a:ext>
            </a:extLst>
          </p:cNvPr>
          <p:cNvCxnSpPr/>
          <p:nvPr/>
        </p:nvCxnSpPr>
        <p:spPr>
          <a:xfrm>
            <a:off x="3252018" y="4062531"/>
            <a:ext cx="0" cy="28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 xmlns:a16="http://schemas.microsoft.com/office/drawing/2014/main" id="{14C9822B-A584-9C67-EA1B-76565CB991A8}"/>
              </a:ext>
            </a:extLst>
          </p:cNvPr>
          <p:cNvCxnSpPr/>
          <p:nvPr/>
        </p:nvCxnSpPr>
        <p:spPr>
          <a:xfrm>
            <a:off x="8286133" y="3357716"/>
            <a:ext cx="0" cy="2833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 xmlns:a16="http://schemas.microsoft.com/office/drawing/2014/main" id="{63330196-87EA-F5DD-0BF8-778C4EEA7DFB}"/>
              </a:ext>
            </a:extLst>
          </p:cNvPr>
          <p:cNvCxnSpPr>
            <a:stCxn id="18" idx="2"/>
            <a:endCxn id="14" idx="0"/>
          </p:cNvCxnSpPr>
          <p:nvPr/>
        </p:nvCxnSpPr>
        <p:spPr>
          <a:xfrm rot="5400000">
            <a:off x="7185899" y="4263768"/>
            <a:ext cx="1372109" cy="966016"/>
          </a:xfrm>
          <a:prstGeom prst="bentConnector3">
            <a:avLst/>
          </a:prstGeom>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 xmlns:a16="http://schemas.microsoft.com/office/drawing/2014/main" id="{C59D9C84-8245-4D58-7394-0CB8E61D3D78}"/>
              </a:ext>
            </a:extLst>
          </p:cNvPr>
          <p:cNvCxnSpPr>
            <a:stCxn id="12" idx="2"/>
            <a:endCxn id="14" idx="3"/>
          </p:cNvCxnSpPr>
          <p:nvPr/>
        </p:nvCxnSpPr>
        <p:spPr>
          <a:xfrm rot="5400000">
            <a:off x="9442402" y="4477622"/>
            <a:ext cx="595360" cy="17280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 xmlns:a16="http://schemas.microsoft.com/office/drawing/2014/main" id="{6097E8CC-7C7B-BC07-D4FE-02383F680379}"/>
              </a:ext>
            </a:extLst>
          </p:cNvPr>
          <p:cNvCxnSpPr>
            <a:stCxn id="11" idx="2"/>
            <a:endCxn id="19" idx="0"/>
          </p:cNvCxnSpPr>
          <p:nvPr/>
        </p:nvCxnSpPr>
        <p:spPr>
          <a:xfrm rot="16200000" flipH="1">
            <a:off x="4194793" y="4863174"/>
            <a:ext cx="699106" cy="245683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 xmlns:a16="http://schemas.microsoft.com/office/drawing/2014/main" id="{64566BDC-091A-EF9C-23AB-B78A4F5CB272}"/>
              </a:ext>
            </a:extLst>
          </p:cNvPr>
          <p:cNvCxnSpPr>
            <a:stCxn id="14" idx="2"/>
            <a:endCxn id="19" idx="0"/>
          </p:cNvCxnSpPr>
          <p:nvPr/>
        </p:nvCxnSpPr>
        <p:spPr>
          <a:xfrm rot="5400000">
            <a:off x="6283176" y="5335375"/>
            <a:ext cx="595359" cy="161618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 xmlns:a16="http://schemas.microsoft.com/office/drawing/2014/main" id="{49885EA0-8606-AD8F-275D-C1E8A61FBB18}"/>
              </a:ext>
            </a:extLst>
          </p:cNvPr>
          <p:cNvSpPr txBox="1"/>
          <p:nvPr/>
        </p:nvSpPr>
        <p:spPr>
          <a:xfrm>
            <a:off x="6504041" y="2156091"/>
            <a:ext cx="1494503"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write</a:t>
            </a:r>
          </a:p>
        </p:txBody>
      </p:sp>
      <p:sp>
        <p:nvSpPr>
          <p:cNvPr id="62" name="TextBox 61">
            <a:extLst>
              <a:ext uri="{FF2B5EF4-FFF2-40B4-BE49-F238E27FC236}">
                <a16:creationId xmlns="" xmlns:a16="http://schemas.microsoft.com/office/drawing/2014/main" id="{92FE7B43-68A6-ABA0-9B37-3C56061D7DE6}"/>
              </a:ext>
            </a:extLst>
          </p:cNvPr>
          <p:cNvSpPr txBox="1"/>
          <p:nvPr/>
        </p:nvSpPr>
        <p:spPr>
          <a:xfrm>
            <a:off x="4055806" y="2189709"/>
            <a:ext cx="1494503"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Read</a:t>
            </a:r>
          </a:p>
        </p:txBody>
      </p:sp>
      <p:sp>
        <p:nvSpPr>
          <p:cNvPr id="63" name="TextBox 62">
            <a:extLst>
              <a:ext uri="{FF2B5EF4-FFF2-40B4-BE49-F238E27FC236}">
                <a16:creationId xmlns="" xmlns:a16="http://schemas.microsoft.com/office/drawing/2014/main" id="{1C3EE542-1B44-1A6A-7E01-A3638470D07A}"/>
              </a:ext>
            </a:extLst>
          </p:cNvPr>
          <p:cNvSpPr txBox="1"/>
          <p:nvPr/>
        </p:nvSpPr>
        <p:spPr>
          <a:xfrm>
            <a:off x="2794820" y="3268203"/>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cxnSp>
        <p:nvCxnSpPr>
          <p:cNvPr id="65" name="Connector: Elbow 64">
            <a:extLst>
              <a:ext uri="{FF2B5EF4-FFF2-40B4-BE49-F238E27FC236}">
                <a16:creationId xmlns="" xmlns:a16="http://schemas.microsoft.com/office/drawing/2014/main" id="{A5E06E7E-3702-B906-9217-1AF8F0ADB681}"/>
              </a:ext>
            </a:extLst>
          </p:cNvPr>
          <p:cNvCxnSpPr>
            <a:stCxn id="5" idx="3"/>
            <a:endCxn id="11" idx="3"/>
          </p:cNvCxnSpPr>
          <p:nvPr/>
        </p:nvCxnSpPr>
        <p:spPr>
          <a:xfrm>
            <a:off x="4385187" y="2995220"/>
            <a:ext cx="417871" cy="2540342"/>
          </a:xfrm>
          <a:prstGeom prst="bentConnector3">
            <a:avLst>
              <a:gd name="adj1" fmla="val 154706"/>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 xmlns:a16="http://schemas.microsoft.com/office/drawing/2014/main" id="{258D7FDE-4BAE-7EA8-9F5A-4784368A6FEF}"/>
              </a:ext>
            </a:extLst>
          </p:cNvPr>
          <p:cNvSpPr txBox="1"/>
          <p:nvPr/>
        </p:nvSpPr>
        <p:spPr>
          <a:xfrm>
            <a:off x="4606411" y="2743345"/>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sp>
        <p:nvSpPr>
          <p:cNvPr id="67" name="TextBox 66">
            <a:extLst>
              <a:ext uri="{FF2B5EF4-FFF2-40B4-BE49-F238E27FC236}">
                <a16:creationId xmlns="" xmlns:a16="http://schemas.microsoft.com/office/drawing/2014/main" id="{9314D6D0-21EA-CDBC-EAF6-D8B4A2412672}"/>
              </a:ext>
            </a:extLst>
          </p:cNvPr>
          <p:cNvSpPr txBox="1"/>
          <p:nvPr/>
        </p:nvSpPr>
        <p:spPr>
          <a:xfrm>
            <a:off x="8325467" y="3357716"/>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sp>
        <p:nvSpPr>
          <p:cNvPr id="68" name="TextBox 67">
            <a:extLst>
              <a:ext uri="{FF2B5EF4-FFF2-40B4-BE49-F238E27FC236}">
                <a16:creationId xmlns="" xmlns:a16="http://schemas.microsoft.com/office/drawing/2014/main" id="{41FA582B-8248-BF53-B916-67D8E692EC1A}"/>
              </a:ext>
            </a:extLst>
          </p:cNvPr>
          <p:cNvSpPr txBox="1"/>
          <p:nvPr/>
        </p:nvSpPr>
        <p:spPr>
          <a:xfrm>
            <a:off x="9827345" y="2732024"/>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cxnSp>
        <p:nvCxnSpPr>
          <p:cNvPr id="70" name="Connector: Elbow 69">
            <a:extLst>
              <a:ext uri="{FF2B5EF4-FFF2-40B4-BE49-F238E27FC236}">
                <a16:creationId xmlns="" xmlns:a16="http://schemas.microsoft.com/office/drawing/2014/main" id="{794F8F75-DACB-BB38-9DE1-444F24934759}"/>
              </a:ext>
            </a:extLst>
          </p:cNvPr>
          <p:cNvCxnSpPr>
            <a:stCxn id="6" idx="3"/>
          </p:cNvCxnSpPr>
          <p:nvPr/>
        </p:nvCxnSpPr>
        <p:spPr>
          <a:xfrm>
            <a:off x="9257069" y="2984090"/>
            <a:ext cx="1347020" cy="164690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621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P spid="10" grpId="0" animBg="1"/>
      <p:bldP spid="11" grpId="0" animBg="1"/>
      <p:bldP spid="12" grpId="0" animBg="1"/>
      <p:bldP spid="14" grpId="0" animBg="1"/>
      <p:bldP spid="18" grpId="0" animBg="1"/>
      <p:bldP spid="19" grpId="0" animBg="1"/>
      <p:bldP spid="61" grpId="0"/>
      <p:bldP spid="62" grpId="0"/>
      <p:bldP spid="63" grpId="0"/>
      <p:bldP spid="66" grpId="0"/>
      <p:bldP spid="67" grpId="0"/>
      <p:bldP spid="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 xmlns:a16="http://schemas.microsoft.com/office/drawing/2014/main" id="{8ACB65AA-6542-F634-C216-9F5AB14C5695}"/>
              </a:ext>
            </a:extLst>
          </p:cNvPr>
          <p:cNvSpPr/>
          <p:nvPr/>
        </p:nvSpPr>
        <p:spPr>
          <a:xfrm>
            <a:off x="4283587" y="99996"/>
            <a:ext cx="2605548" cy="41295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Memory Request</a:t>
            </a:r>
          </a:p>
        </p:txBody>
      </p:sp>
      <p:sp>
        <p:nvSpPr>
          <p:cNvPr id="4" name="Diamond 3">
            <a:extLst>
              <a:ext uri="{FF2B5EF4-FFF2-40B4-BE49-F238E27FC236}">
                <a16:creationId xmlns="" xmlns:a16="http://schemas.microsoft.com/office/drawing/2014/main" id="{AC2AAB4A-694E-42EE-156F-C06F22070689}"/>
              </a:ext>
            </a:extLst>
          </p:cNvPr>
          <p:cNvSpPr/>
          <p:nvPr/>
        </p:nvSpPr>
        <p:spPr>
          <a:xfrm>
            <a:off x="1968499" y="1111521"/>
            <a:ext cx="2266337" cy="412955"/>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Cache hit ?</a:t>
            </a:r>
          </a:p>
        </p:txBody>
      </p:sp>
      <p:sp>
        <p:nvSpPr>
          <p:cNvPr id="6" name="Diamond 5">
            <a:extLst>
              <a:ext uri="{FF2B5EF4-FFF2-40B4-BE49-F238E27FC236}">
                <a16:creationId xmlns="" xmlns:a16="http://schemas.microsoft.com/office/drawing/2014/main" id="{3AE949DE-3DEB-483A-E59D-7A853EA224E3}"/>
              </a:ext>
            </a:extLst>
          </p:cNvPr>
          <p:cNvSpPr/>
          <p:nvPr/>
        </p:nvSpPr>
        <p:spPr>
          <a:xfrm>
            <a:off x="4701458" y="691550"/>
            <a:ext cx="1769806" cy="534400"/>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Request</a:t>
            </a:r>
          </a:p>
          <a:p>
            <a:pPr algn="ctr"/>
            <a:r>
              <a:rPr lang="en-IN" sz="1400" dirty="0">
                <a:latin typeface="Arial" panose="020B0604020202020204" pitchFamily="34" charset="0"/>
                <a:cs typeface="Arial" panose="020B0604020202020204" pitchFamily="34" charset="0"/>
              </a:rPr>
              <a:t>type</a:t>
            </a:r>
          </a:p>
        </p:txBody>
      </p:sp>
      <p:sp>
        <p:nvSpPr>
          <p:cNvPr id="7" name="Rectangle 6">
            <a:extLst>
              <a:ext uri="{FF2B5EF4-FFF2-40B4-BE49-F238E27FC236}">
                <a16:creationId xmlns="" xmlns:a16="http://schemas.microsoft.com/office/drawing/2014/main" id="{D54C2004-8ADE-4510-C7DB-DD0437DB152A}"/>
              </a:ext>
            </a:extLst>
          </p:cNvPr>
          <p:cNvSpPr/>
          <p:nvPr/>
        </p:nvSpPr>
        <p:spPr>
          <a:xfrm>
            <a:off x="1891970" y="1809196"/>
            <a:ext cx="2419391" cy="275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Locate a cache block to use</a:t>
            </a:r>
          </a:p>
        </p:txBody>
      </p:sp>
      <p:sp>
        <p:nvSpPr>
          <p:cNvPr id="8" name="Rectangle 7">
            <a:extLst>
              <a:ext uri="{FF2B5EF4-FFF2-40B4-BE49-F238E27FC236}">
                <a16:creationId xmlns="" xmlns:a16="http://schemas.microsoft.com/office/drawing/2014/main" id="{D7182425-0FB2-9294-1877-33B8401ECDAF}"/>
              </a:ext>
            </a:extLst>
          </p:cNvPr>
          <p:cNvSpPr/>
          <p:nvPr/>
        </p:nvSpPr>
        <p:spPr>
          <a:xfrm>
            <a:off x="1891970" y="3545064"/>
            <a:ext cx="2419391" cy="3935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Read data from lower memory into the cache block</a:t>
            </a:r>
          </a:p>
        </p:txBody>
      </p:sp>
      <p:sp>
        <p:nvSpPr>
          <p:cNvPr id="9" name="Rectangle 8">
            <a:extLst>
              <a:ext uri="{FF2B5EF4-FFF2-40B4-BE49-F238E27FC236}">
                <a16:creationId xmlns="" xmlns:a16="http://schemas.microsoft.com/office/drawing/2014/main" id="{1BB1D0FB-2701-2414-8FCE-F84C0A69285D}"/>
              </a:ext>
            </a:extLst>
          </p:cNvPr>
          <p:cNvSpPr/>
          <p:nvPr/>
        </p:nvSpPr>
        <p:spPr>
          <a:xfrm>
            <a:off x="1891970" y="5116355"/>
            <a:ext cx="2419392" cy="2264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400" b="1" dirty="0">
                <a:latin typeface="Arial" panose="020B0604020202020204" pitchFamily="34" charset="0"/>
                <a:cs typeface="Arial" panose="020B0604020202020204" pitchFamily="34" charset="0"/>
              </a:rPr>
              <a:t>Return Data</a:t>
            </a:r>
          </a:p>
        </p:txBody>
      </p:sp>
      <p:sp>
        <p:nvSpPr>
          <p:cNvPr id="11" name="Diamond 10">
            <a:extLst>
              <a:ext uri="{FF2B5EF4-FFF2-40B4-BE49-F238E27FC236}">
                <a16:creationId xmlns="" xmlns:a16="http://schemas.microsoft.com/office/drawing/2014/main" id="{0EE15CD8-4DB4-E475-714A-5143EFC8183B}"/>
              </a:ext>
            </a:extLst>
          </p:cNvPr>
          <p:cNvSpPr/>
          <p:nvPr/>
        </p:nvSpPr>
        <p:spPr>
          <a:xfrm>
            <a:off x="1968498" y="2369197"/>
            <a:ext cx="2266337" cy="393508"/>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Is it dirty ?</a:t>
            </a:r>
          </a:p>
        </p:txBody>
      </p:sp>
      <p:sp>
        <p:nvSpPr>
          <p:cNvPr id="15" name="Rectangle 14">
            <a:extLst>
              <a:ext uri="{FF2B5EF4-FFF2-40B4-BE49-F238E27FC236}">
                <a16:creationId xmlns="" xmlns:a16="http://schemas.microsoft.com/office/drawing/2014/main" id="{9FC92F37-2616-43A3-594C-F2504A4926D1}"/>
              </a:ext>
            </a:extLst>
          </p:cNvPr>
          <p:cNvSpPr/>
          <p:nvPr/>
        </p:nvSpPr>
        <p:spPr>
          <a:xfrm>
            <a:off x="1891970" y="4327423"/>
            <a:ext cx="2419391" cy="3935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Mark the cache block as not dirty</a:t>
            </a:r>
          </a:p>
        </p:txBody>
      </p:sp>
      <p:sp>
        <p:nvSpPr>
          <p:cNvPr id="16" name="Rectangle 15">
            <a:extLst>
              <a:ext uri="{FF2B5EF4-FFF2-40B4-BE49-F238E27FC236}">
                <a16:creationId xmlns="" xmlns:a16="http://schemas.microsoft.com/office/drawing/2014/main" id="{3DC1D5EB-1A5C-E69E-6536-9D38ECA29C2B}"/>
              </a:ext>
            </a:extLst>
          </p:cNvPr>
          <p:cNvSpPr/>
          <p:nvPr/>
        </p:nvSpPr>
        <p:spPr>
          <a:xfrm>
            <a:off x="4352740" y="2883292"/>
            <a:ext cx="1769806" cy="491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dirty="0">
                <a:latin typeface="Arial" panose="020B0604020202020204" pitchFamily="34" charset="0"/>
                <a:cs typeface="Arial" panose="020B0604020202020204" pitchFamily="34" charset="0"/>
              </a:rPr>
              <a:t>Write its previous data back to the lower memory</a:t>
            </a:r>
          </a:p>
        </p:txBody>
      </p:sp>
      <p:sp>
        <p:nvSpPr>
          <p:cNvPr id="19" name="Rectangle 18">
            <a:extLst>
              <a:ext uri="{FF2B5EF4-FFF2-40B4-BE49-F238E27FC236}">
                <a16:creationId xmlns="" xmlns:a16="http://schemas.microsoft.com/office/drawing/2014/main" id="{3D95FE02-5424-F08D-F564-39129D5A1EBA}"/>
              </a:ext>
            </a:extLst>
          </p:cNvPr>
          <p:cNvSpPr/>
          <p:nvPr/>
        </p:nvSpPr>
        <p:spPr>
          <a:xfrm>
            <a:off x="6943371" y="5077495"/>
            <a:ext cx="2487073" cy="43768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Write the new data into the cache block</a:t>
            </a:r>
          </a:p>
        </p:txBody>
      </p:sp>
      <p:sp>
        <p:nvSpPr>
          <p:cNvPr id="20" name="Rectangle 19">
            <a:extLst>
              <a:ext uri="{FF2B5EF4-FFF2-40B4-BE49-F238E27FC236}">
                <a16:creationId xmlns="" xmlns:a16="http://schemas.microsoft.com/office/drawing/2014/main" id="{9E465E46-AAAB-E21F-6BFE-4A56A5C17573}"/>
              </a:ext>
            </a:extLst>
          </p:cNvPr>
          <p:cNvSpPr/>
          <p:nvPr/>
        </p:nvSpPr>
        <p:spPr>
          <a:xfrm>
            <a:off x="6943371" y="5836937"/>
            <a:ext cx="2487073" cy="386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Mark the Cache block as dirty</a:t>
            </a:r>
          </a:p>
        </p:txBody>
      </p:sp>
      <p:sp>
        <p:nvSpPr>
          <p:cNvPr id="22" name="Diamond 21">
            <a:extLst>
              <a:ext uri="{FF2B5EF4-FFF2-40B4-BE49-F238E27FC236}">
                <a16:creationId xmlns="" xmlns:a16="http://schemas.microsoft.com/office/drawing/2014/main" id="{6C1E50DE-3A4A-3A2E-0A46-20FCC390C1F5}"/>
              </a:ext>
            </a:extLst>
          </p:cNvPr>
          <p:cNvSpPr/>
          <p:nvPr/>
        </p:nvSpPr>
        <p:spPr>
          <a:xfrm>
            <a:off x="7041535" y="1052821"/>
            <a:ext cx="2266337" cy="412955"/>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Cache hit ?</a:t>
            </a:r>
          </a:p>
        </p:txBody>
      </p:sp>
      <p:sp>
        <p:nvSpPr>
          <p:cNvPr id="25" name="Rectangle 24">
            <a:extLst>
              <a:ext uri="{FF2B5EF4-FFF2-40B4-BE49-F238E27FC236}">
                <a16:creationId xmlns="" xmlns:a16="http://schemas.microsoft.com/office/drawing/2014/main" id="{3B7B21EE-0182-4262-0275-531AD39E5DB9}"/>
              </a:ext>
            </a:extLst>
          </p:cNvPr>
          <p:cNvSpPr/>
          <p:nvPr/>
        </p:nvSpPr>
        <p:spPr>
          <a:xfrm>
            <a:off x="9794734" y="3251303"/>
            <a:ext cx="1769806" cy="7176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Write its previous data back to the lower memory</a:t>
            </a:r>
          </a:p>
        </p:txBody>
      </p:sp>
      <p:sp>
        <p:nvSpPr>
          <p:cNvPr id="26" name="Rectangle 25">
            <a:extLst>
              <a:ext uri="{FF2B5EF4-FFF2-40B4-BE49-F238E27FC236}">
                <a16:creationId xmlns="" xmlns:a16="http://schemas.microsoft.com/office/drawing/2014/main" id="{659BAA05-DE6F-57FE-38D3-CB319B5741A5}"/>
              </a:ext>
            </a:extLst>
          </p:cNvPr>
          <p:cNvSpPr/>
          <p:nvPr/>
        </p:nvSpPr>
        <p:spPr>
          <a:xfrm>
            <a:off x="6965003" y="1862737"/>
            <a:ext cx="2419391" cy="275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Locate a cache block to use</a:t>
            </a:r>
          </a:p>
        </p:txBody>
      </p:sp>
      <p:sp>
        <p:nvSpPr>
          <p:cNvPr id="27" name="Diamond 26">
            <a:extLst>
              <a:ext uri="{FF2B5EF4-FFF2-40B4-BE49-F238E27FC236}">
                <a16:creationId xmlns="" xmlns:a16="http://schemas.microsoft.com/office/drawing/2014/main" id="{D99185C1-1E1A-B46A-923E-516385282728}"/>
              </a:ext>
            </a:extLst>
          </p:cNvPr>
          <p:cNvSpPr/>
          <p:nvPr/>
        </p:nvSpPr>
        <p:spPr>
          <a:xfrm>
            <a:off x="7033757" y="2582405"/>
            <a:ext cx="2266337" cy="393508"/>
          </a:xfrm>
          <a:prstGeom prst="diamon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Is it dirty ?</a:t>
            </a:r>
          </a:p>
        </p:txBody>
      </p:sp>
      <p:sp>
        <p:nvSpPr>
          <p:cNvPr id="28" name="Rectangle 27">
            <a:extLst>
              <a:ext uri="{FF2B5EF4-FFF2-40B4-BE49-F238E27FC236}">
                <a16:creationId xmlns="" xmlns:a16="http://schemas.microsoft.com/office/drawing/2014/main" id="{E7667E86-4586-6F1B-5177-269FB4A301D8}"/>
              </a:ext>
            </a:extLst>
          </p:cNvPr>
          <p:cNvSpPr/>
          <p:nvPr/>
        </p:nvSpPr>
        <p:spPr>
          <a:xfrm>
            <a:off x="6931162" y="4306920"/>
            <a:ext cx="2511489" cy="3935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200" b="1" dirty="0">
                <a:latin typeface="Arial" panose="020B0604020202020204" pitchFamily="34" charset="0"/>
                <a:cs typeface="Arial" panose="020B0604020202020204" pitchFamily="34" charset="0"/>
              </a:rPr>
              <a:t>Read data from lower memory into the cache block</a:t>
            </a:r>
          </a:p>
        </p:txBody>
      </p:sp>
      <p:cxnSp>
        <p:nvCxnSpPr>
          <p:cNvPr id="5" name="Straight Arrow Connector 4">
            <a:extLst>
              <a:ext uri="{FF2B5EF4-FFF2-40B4-BE49-F238E27FC236}">
                <a16:creationId xmlns="" xmlns:a16="http://schemas.microsoft.com/office/drawing/2014/main" id="{7EA3C4AF-71A5-0A05-9CAB-67E4F9DE8ADF}"/>
              </a:ext>
            </a:extLst>
          </p:cNvPr>
          <p:cNvCxnSpPr>
            <a:stCxn id="3" idx="4"/>
            <a:endCxn id="6" idx="0"/>
          </p:cNvCxnSpPr>
          <p:nvPr/>
        </p:nvCxnSpPr>
        <p:spPr>
          <a:xfrm>
            <a:off x="5586361" y="512951"/>
            <a:ext cx="0" cy="178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 xmlns:a16="http://schemas.microsoft.com/office/drawing/2014/main" id="{738215A0-7C5A-6F4E-9D37-8765CC5B4A9D}"/>
              </a:ext>
            </a:extLst>
          </p:cNvPr>
          <p:cNvCxnSpPr>
            <a:stCxn id="6" idx="1"/>
            <a:endCxn id="4" idx="0"/>
          </p:cNvCxnSpPr>
          <p:nvPr/>
        </p:nvCxnSpPr>
        <p:spPr>
          <a:xfrm rot="10800000" flipV="1">
            <a:off x="3101668" y="958749"/>
            <a:ext cx="1599790" cy="1527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 xmlns:a16="http://schemas.microsoft.com/office/drawing/2014/main" id="{E385651E-AC5A-6BFE-52F6-7CA23C454425}"/>
              </a:ext>
            </a:extLst>
          </p:cNvPr>
          <p:cNvCxnSpPr>
            <a:stCxn id="6" idx="3"/>
            <a:endCxn id="22" idx="0"/>
          </p:cNvCxnSpPr>
          <p:nvPr/>
        </p:nvCxnSpPr>
        <p:spPr>
          <a:xfrm>
            <a:off x="6471264" y="958750"/>
            <a:ext cx="1703440" cy="9407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 xmlns:a16="http://schemas.microsoft.com/office/drawing/2014/main" id="{8815D28D-8658-427E-AFD8-725AB44D16D6}"/>
              </a:ext>
            </a:extLst>
          </p:cNvPr>
          <p:cNvCxnSpPr>
            <a:stCxn id="4" idx="2"/>
            <a:endCxn id="7" idx="0"/>
          </p:cNvCxnSpPr>
          <p:nvPr/>
        </p:nvCxnSpPr>
        <p:spPr>
          <a:xfrm flipH="1">
            <a:off x="3101666" y="1524476"/>
            <a:ext cx="2" cy="284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 xmlns:a16="http://schemas.microsoft.com/office/drawing/2014/main" id="{CDB4681A-90B3-115E-0847-D7FE7182E91B}"/>
              </a:ext>
            </a:extLst>
          </p:cNvPr>
          <p:cNvCxnSpPr>
            <a:stCxn id="7" idx="2"/>
            <a:endCxn id="11" idx="0"/>
          </p:cNvCxnSpPr>
          <p:nvPr/>
        </p:nvCxnSpPr>
        <p:spPr>
          <a:xfrm>
            <a:off x="3101666" y="2084476"/>
            <a:ext cx="1" cy="284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 xmlns:a16="http://schemas.microsoft.com/office/drawing/2014/main" id="{08F9D5FB-F184-B953-4994-65169CF004CC}"/>
              </a:ext>
            </a:extLst>
          </p:cNvPr>
          <p:cNvCxnSpPr>
            <a:stCxn id="11" idx="2"/>
            <a:endCxn id="8" idx="0"/>
          </p:cNvCxnSpPr>
          <p:nvPr/>
        </p:nvCxnSpPr>
        <p:spPr>
          <a:xfrm flipH="1">
            <a:off x="3101666" y="2762705"/>
            <a:ext cx="1" cy="782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 xmlns:a16="http://schemas.microsoft.com/office/drawing/2014/main" id="{0E94A53B-C91F-1C56-1953-7CB1B6B6DAD5}"/>
              </a:ext>
            </a:extLst>
          </p:cNvPr>
          <p:cNvCxnSpPr>
            <a:stCxn id="8" idx="2"/>
            <a:endCxn id="15" idx="0"/>
          </p:cNvCxnSpPr>
          <p:nvPr/>
        </p:nvCxnSpPr>
        <p:spPr>
          <a:xfrm>
            <a:off x="3101666" y="3938572"/>
            <a:ext cx="0" cy="3888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 xmlns:a16="http://schemas.microsoft.com/office/drawing/2014/main" id="{A8786DF7-4F92-492A-4A0E-AD6C6F127B9B}"/>
              </a:ext>
            </a:extLst>
          </p:cNvPr>
          <p:cNvCxnSpPr>
            <a:stCxn id="15" idx="2"/>
            <a:endCxn id="9" idx="0"/>
          </p:cNvCxnSpPr>
          <p:nvPr/>
        </p:nvCxnSpPr>
        <p:spPr>
          <a:xfrm>
            <a:off x="3101666" y="4720931"/>
            <a:ext cx="0" cy="3954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 xmlns:a16="http://schemas.microsoft.com/office/drawing/2014/main" id="{4683CA09-BF2F-94AE-3DD6-376FFCA86200}"/>
              </a:ext>
            </a:extLst>
          </p:cNvPr>
          <p:cNvSpPr/>
          <p:nvPr/>
        </p:nvSpPr>
        <p:spPr>
          <a:xfrm>
            <a:off x="4553974" y="6582720"/>
            <a:ext cx="2605548" cy="27528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sz="1400" dirty="0">
                <a:latin typeface="Arial" panose="020B0604020202020204" pitchFamily="34" charset="0"/>
                <a:cs typeface="Arial" panose="020B0604020202020204" pitchFamily="34" charset="0"/>
              </a:rPr>
              <a:t>Done</a:t>
            </a:r>
          </a:p>
        </p:txBody>
      </p:sp>
      <p:cxnSp>
        <p:nvCxnSpPr>
          <p:cNvPr id="46" name="Connector: Elbow 45">
            <a:extLst>
              <a:ext uri="{FF2B5EF4-FFF2-40B4-BE49-F238E27FC236}">
                <a16:creationId xmlns="" xmlns:a16="http://schemas.microsoft.com/office/drawing/2014/main" id="{873DF8B5-D966-AB92-6AE0-F2A1B24A98AD}"/>
              </a:ext>
            </a:extLst>
          </p:cNvPr>
          <p:cNvCxnSpPr>
            <a:stCxn id="9" idx="2"/>
            <a:endCxn id="42" idx="0"/>
          </p:cNvCxnSpPr>
          <p:nvPr/>
        </p:nvCxnSpPr>
        <p:spPr>
          <a:xfrm rot="16200000" flipH="1">
            <a:off x="3859258" y="4585230"/>
            <a:ext cx="1239898" cy="275508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 xmlns:a16="http://schemas.microsoft.com/office/drawing/2014/main" id="{D4869EF2-F12E-63E6-326A-F7D960E29570}"/>
              </a:ext>
            </a:extLst>
          </p:cNvPr>
          <p:cNvCxnSpPr>
            <a:stCxn id="26" idx="2"/>
            <a:endCxn id="27" idx="0"/>
          </p:cNvCxnSpPr>
          <p:nvPr/>
        </p:nvCxnSpPr>
        <p:spPr>
          <a:xfrm flipH="1">
            <a:off x="8166926" y="2138017"/>
            <a:ext cx="7773" cy="444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 xmlns:a16="http://schemas.microsoft.com/office/drawing/2014/main" id="{3A5AFCD1-39EC-30C1-1030-3D8D40DF56FB}"/>
              </a:ext>
            </a:extLst>
          </p:cNvPr>
          <p:cNvCxnSpPr>
            <a:cxnSpLocks/>
            <a:stCxn id="27" idx="2"/>
            <a:endCxn id="28" idx="0"/>
          </p:cNvCxnSpPr>
          <p:nvPr/>
        </p:nvCxnSpPr>
        <p:spPr>
          <a:xfrm>
            <a:off x="8166926" y="2975913"/>
            <a:ext cx="19981" cy="1331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 xmlns:a16="http://schemas.microsoft.com/office/drawing/2014/main" id="{A0C48B07-735B-8735-4798-017D4024B1B3}"/>
              </a:ext>
            </a:extLst>
          </p:cNvPr>
          <p:cNvCxnSpPr>
            <a:stCxn id="28" idx="2"/>
            <a:endCxn id="19" idx="0"/>
          </p:cNvCxnSpPr>
          <p:nvPr/>
        </p:nvCxnSpPr>
        <p:spPr>
          <a:xfrm>
            <a:off x="8186907" y="4700428"/>
            <a:ext cx="1" cy="37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 xmlns:a16="http://schemas.microsoft.com/office/drawing/2014/main" id="{217EE88E-294C-EE3A-AD49-E5CBB8F2DB42}"/>
              </a:ext>
            </a:extLst>
          </p:cNvPr>
          <p:cNvCxnSpPr>
            <a:cxnSpLocks/>
            <a:stCxn id="19" idx="2"/>
            <a:endCxn id="20" idx="0"/>
          </p:cNvCxnSpPr>
          <p:nvPr/>
        </p:nvCxnSpPr>
        <p:spPr>
          <a:xfrm>
            <a:off x="8186908" y="5515178"/>
            <a:ext cx="0" cy="321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 xmlns:a16="http://schemas.microsoft.com/office/drawing/2014/main" id="{79BA39B4-FDBA-2F5F-04DF-BD8C2C73C118}"/>
              </a:ext>
            </a:extLst>
          </p:cNvPr>
          <p:cNvCxnSpPr>
            <a:stCxn id="20" idx="2"/>
            <a:endCxn id="42" idx="0"/>
          </p:cNvCxnSpPr>
          <p:nvPr/>
        </p:nvCxnSpPr>
        <p:spPr>
          <a:xfrm rot="5400000">
            <a:off x="6842033" y="5237845"/>
            <a:ext cx="359590" cy="23301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4" name="Connector: Elbow 73">
            <a:extLst>
              <a:ext uri="{FF2B5EF4-FFF2-40B4-BE49-F238E27FC236}">
                <a16:creationId xmlns="" xmlns:a16="http://schemas.microsoft.com/office/drawing/2014/main" id="{B26192BC-DE90-C287-04E2-94564B5F5180}"/>
              </a:ext>
            </a:extLst>
          </p:cNvPr>
          <p:cNvCxnSpPr>
            <a:stCxn id="11" idx="3"/>
            <a:endCxn id="16" idx="0"/>
          </p:cNvCxnSpPr>
          <p:nvPr/>
        </p:nvCxnSpPr>
        <p:spPr>
          <a:xfrm>
            <a:off x="4234835" y="2565951"/>
            <a:ext cx="1002808" cy="3173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6" name="Connector: Elbow 75">
            <a:extLst>
              <a:ext uri="{FF2B5EF4-FFF2-40B4-BE49-F238E27FC236}">
                <a16:creationId xmlns="" xmlns:a16="http://schemas.microsoft.com/office/drawing/2014/main" id="{1DC7C754-342B-BC33-4B4F-B0D8E71B40C4}"/>
              </a:ext>
            </a:extLst>
          </p:cNvPr>
          <p:cNvCxnSpPr>
            <a:stCxn id="16" idx="2"/>
            <a:endCxn id="8" idx="3"/>
          </p:cNvCxnSpPr>
          <p:nvPr/>
        </p:nvCxnSpPr>
        <p:spPr>
          <a:xfrm rot="5400000">
            <a:off x="4591046" y="3095220"/>
            <a:ext cx="366913" cy="9262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8" name="Connector: Elbow 77">
            <a:extLst>
              <a:ext uri="{FF2B5EF4-FFF2-40B4-BE49-F238E27FC236}">
                <a16:creationId xmlns="" xmlns:a16="http://schemas.microsoft.com/office/drawing/2014/main" id="{6EBFB1FD-092A-8149-DE14-F8B66E502B7A}"/>
              </a:ext>
            </a:extLst>
          </p:cNvPr>
          <p:cNvCxnSpPr>
            <a:stCxn id="4" idx="3"/>
            <a:endCxn id="9" idx="3"/>
          </p:cNvCxnSpPr>
          <p:nvPr/>
        </p:nvCxnSpPr>
        <p:spPr>
          <a:xfrm>
            <a:off x="4234836" y="1317999"/>
            <a:ext cx="76526" cy="3911590"/>
          </a:xfrm>
          <a:prstGeom prst="bentConnector3">
            <a:avLst>
              <a:gd name="adj1" fmla="val 398722"/>
            </a:avLst>
          </a:prstGeom>
          <a:ln>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 xmlns:a16="http://schemas.microsoft.com/office/drawing/2014/main" id="{05DB35BA-1965-79A8-BBF3-F10213B35797}"/>
              </a:ext>
            </a:extLst>
          </p:cNvPr>
          <p:cNvCxnSpPr>
            <a:stCxn id="25" idx="2"/>
            <a:endCxn id="28" idx="3"/>
          </p:cNvCxnSpPr>
          <p:nvPr/>
        </p:nvCxnSpPr>
        <p:spPr>
          <a:xfrm rot="5400000">
            <a:off x="9793794" y="3617830"/>
            <a:ext cx="534701" cy="12369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 xmlns:a16="http://schemas.microsoft.com/office/drawing/2014/main" id="{F9262C9E-8918-354E-F037-C6DE2128FAE9}"/>
              </a:ext>
            </a:extLst>
          </p:cNvPr>
          <p:cNvSpPr txBox="1"/>
          <p:nvPr/>
        </p:nvSpPr>
        <p:spPr>
          <a:xfrm>
            <a:off x="3759201" y="655899"/>
            <a:ext cx="871794"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Read</a:t>
            </a:r>
          </a:p>
        </p:txBody>
      </p:sp>
      <p:sp>
        <p:nvSpPr>
          <p:cNvPr id="88" name="TextBox 87">
            <a:extLst>
              <a:ext uri="{FF2B5EF4-FFF2-40B4-BE49-F238E27FC236}">
                <a16:creationId xmlns="" xmlns:a16="http://schemas.microsoft.com/office/drawing/2014/main" id="{3BA70ADB-2A9F-470F-0931-35F4E3FE55B2}"/>
              </a:ext>
            </a:extLst>
          </p:cNvPr>
          <p:cNvSpPr txBox="1"/>
          <p:nvPr/>
        </p:nvSpPr>
        <p:spPr>
          <a:xfrm>
            <a:off x="6851767" y="654073"/>
            <a:ext cx="1494503" cy="369332"/>
          </a:xfrm>
          <a:prstGeom prst="rect">
            <a:avLst/>
          </a:prstGeom>
          <a:noFill/>
        </p:spPr>
        <p:txBody>
          <a:bodyPr wrap="square" rtlCol="0">
            <a:spAutoFit/>
          </a:bodyPr>
          <a:lstStyle/>
          <a:p>
            <a:r>
              <a:rPr lang="en-IN" dirty="0">
                <a:solidFill>
                  <a:schemeClr val="bg1"/>
                </a:solidFill>
                <a:latin typeface="Arial" panose="020B0604020202020204" pitchFamily="34" charset="0"/>
                <a:cs typeface="Arial" panose="020B0604020202020204" pitchFamily="34" charset="0"/>
              </a:rPr>
              <a:t>Write</a:t>
            </a:r>
          </a:p>
        </p:txBody>
      </p:sp>
      <p:sp>
        <p:nvSpPr>
          <p:cNvPr id="89" name="TextBox 88">
            <a:extLst>
              <a:ext uri="{FF2B5EF4-FFF2-40B4-BE49-F238E27FC236}">
                <a16:creationId xmlns="" xmlns:a16="http://schemas.microsoft.com/office/drawing/2014/main" id="{DE2FFA1B-A958-86F0-1854-5EC120772FAD}"/>
              </a:ext>
            </a:extLst>
          </p:cNvPr>
          <p:cNvSpPr txBox="1"/>
          <p:nvPr/>
        </p:nvSpPr>
        <p:spPr>
          <a:xfrm>
            <a:off x="4528697" y="1524476"/>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sp>
        <p:nvSpPr>
          <p:cNvPr id="90" name="TextBox 89">
            <a:extLst>
              <a:ext uri="{FF2B5EF4-FFF2-40B4-BE49-F238E27FC236}">
                <a16:creationId xmlns="" xmlns:a16="http://schemas.microsoft.com/office/drawing/2014/main" id="{5D532D15-2ACF-4341-56B5-3B6A4D197E5F}"/>
              </a:ext>
            </a:extLst>
          </p:cNvPr>
          <p:cNvSpPr txBox="1"/>
          <p:nvPr/>
        </p:nvSpPr>
        <p:spPr>
          <a:xfrm>
            <a:off x="8182482" y="1510843"/>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sp>
        <p:nvSpPr>
          <p:cNvPr id="91" name="TextBox 90">
            <a:extLst>
              <a:ext uri="{FF2B5EF4-FFF2-40B4-BE49-F238E27FC236}">
                <a16:creationId xmlns="" xmlns:a16="http://schemas.microsoft.com/office/drawing/2014/main" id="{C5D7548F-9C2D-198E-863D-D0F51790C0CE}"/>
              </a:ext>
            </a:extLst>
          </p:cNvPr>
          <p:cNvSpPr txBox="1"/>
          <p:nvPr/>
        </p:nvSpPr>
        <p:spPr>
          <a:xfrm>
            <a:off x="4520919" y="2273183"/>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cxnSp>
        <p:nvCxnSpPr>
          <p:cNvPr id="94" name="Connector: Elbow 93">
            <a:extLst>
              <a:ext uri="{FF2B5EF4-FFF2-40B4-BE49-F238E27FC236}">
                <a16:creationId xmlns="" xmlns:a16="http://schemas.microsoft.com/office/drawing/2014/main" id="{8930FABD-1213-A105-CE9D-16B8ABB16F3E}"/>
              </a:ext>
            </a:extLst>
          </p:cNvPr>
          <p:cNvCxnSpPr>
            <a:stCxn id="22" idx="3"/>
            <a:endCxn id="20" idx="3"/>
          </p:cNvCxnSpPr>
          <p:nvPr/>
        </p:nvCxnSpPr>
        <p:spPr>
          <a:xfrm>
            <a:off x="9307872" y="1259299"/>
            <a:ext cx="122572" cy="4770735"/>
          </a:xfrm>
          <a:prstGeom prst="bentConnector3">
            <a:avLst>
              <a:gd name="adj1" fmla="val 286503"/>
            </a:avLst>
          </a:prstGeom>
          <a:ln>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 xmlns:a16="http://schemas.microsoft.com/office/drawing/2014/main" id="{5C073ABA-93FC-D787-F479-B3D10B8BD837}"/>
              </a:ext>
            </a:extLst>
          </p:cNvPr>
          <p:cNvSpPr txBox="1"/>
          <p:nvPr/>
        </p:nvSpPr>
        <p:spPr>
          <a:xfrm>
            <a:off x="2727962" y="2943526"/>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sp>
        <p:nvSpPr>
          <p:cNvPr id="10" name="TextBox 9">
            <a:extLst>
              <a:ext uri="{FF2B5EF4-FFF2-40B4-BE49-F238E27FC236}">
                <a16:creationId xmlns="" xmlns:a16="http://schemas.microsoft.com/office/drawing/2014/main" id="{12047EF5-CBBF-20CB-1FB1-750147650527}"/>
              </a:ext>
            </a:extLst>
          </p:cNvPr>
          <p:cNvSpPr txBox="1"/>
          <p:nvPr/>
        </p:nvSpPr>
        <p:spPr>
          <a:xfrm>
            <a:off x="2696765" y="1506944"/>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cxnSp>
        <p:nvCxnSpPr>
          <p:cNvPr id="31" name="Straight Arrow Connector 30">
            <a:extLst>
              <a:ext uri="{FF2B5EF4-FFF2-40B4-BE49-F238E27FC236}">
                <a16:creationId xmlns="" xmlns:a16="http://schemas.microsoft.com/office/drawing/2014/main" id="{2C2847CF-A6E8-6AD8-A8F9-5DB9D829A07C}"/>
              </a:ext>
            </a:extLst>
          </p:cNvPr>
          <p:cNvCxnSpPr>
            <a:stCxn id="22" idx="2"/>
            <a:endCxn id="26" idx="0"/>
          </p:cNvCxnSpPr>
          <p:nvPr/>
        </p:nvCxnSpPr>
        <p:spPr>
          <a:xfrm flipH="1">
            <a:off x="8174699" y="1465776"/>
            <a:ext cx="5" cy="396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 xmlns:a16="http://schemas.microsoft.com/office/drawing/2014/main" id="{D7B5E744-CD1F-5286-DE8F-39FC9C114579}"/>
              </a:ext>
            </a:extLst>
          </p:cNvPr>
          <p:cNvCxnSpPr>
            <a:stCxn id="27" idx="3"/>
            <a:endCxn id="25" idx="0"/>
          </p:cNvCxnSpPr>
          <p:nvPr/>
        </p:nvCxnSpPr>
        <p:spPr>
          <a:xfrm>
            <a:off x="9300094" y="2779159"/>
            <a:ext cx="1379543" cy="472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 xmlns:a16="http://schemas.microsoft.com/office/drawing/2014/main" id="{1D3DAE0A-21B5-7DD5-53A9-E3A2B997C224}"/>
              </a:ext>
            </a:extLst>
          </p:cNvPr>
          <p:cNvSpPr txBox="1"/>
          <p:nvPr/>
        </p:nvSpPr>
        <p:spPr>
          <a:xfrm>
            <a:off x="9479438" y="951521"/>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sp>
        <p:nvSpPr>
          <p:cNvPr id="50" name="TextBox 49">
            <a:extLst>
              <a:ext uri="{FF2B5EF4-FFF2-40B4-BE49-F238E27FC236}">
                <a16:creationId xmlns="" xmlns:a16="http://schemas.microsoft.com/office/drawing/2014/main" id="{B9E9A26C-00DD-C0B2-C2F8-823F27760DA6}"/>
              </a:ext>
            </a:extLst>
          </p:cNvPr>
          <p:cNvSpPr txBox="1"/>
          <p:nvPr/>
        </p:nvSpPr>
        <p:spPr>
          <a:xfrm>
            <a:off x="9962215" y="2523942"/>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Yes</a:t>
            </a:r>
          </a:p>
        </p:txBody>
      </p:sp>
      <p:sp>
        <p:nvSpPr>
          <p:cNvPr id="52" name="TextBox 51">
            <a:extLst>
              <a:ext uri="{FF2B5EF4-FFF2-40B4-BE49-F238E27FC236}">
                <a16:creationId xmlns="" xmlns:a16="http://schemas.microsoft.com/office/drawing/2014/main" id="{68F7C758-258A-DBEB-F3ED-334E96C7CFFE}"/>
              </a:ext>
            </a:extLst>
          </p:cNvPr>
          <p:cNvSpPr txBox="1"/>
          <p:nvPr/>
        </p:nvSpPr>
        <p:spPr>
          <a:xfrm>
            <a:off x="8152663" y="3345605"/>
            <a:ext cx="491609" cy="307777"/>
          </a:xfrm>
          <a:prstGeom prst="rect">
            <a:avLst/>
          </a:prstGeom>
          <a:noFill/>
        </p:spPr>
        <p:txBody>
          <a:bodyPr wrap="square" rtlCol="0">
            <a:spAutoFit/>
          </a:bodyPr>
          <a:lstStyle/>
          <a:p>
            <a:r>
              <a:rPr lang="en-IN" sz="1400" dirty="0">
                <a:solidFill>
                  <a:schemeClr val="bg1"/>
                </a:solidFill>
                <a:latin typeface="Arial" panose="020B0604020202020204" pitchFamily="34" charset="0"/>
                <a:cs typeface="Arial" panose="020B0604020202020204" pitchFamily="34" charset="0"/>
              </a:rPr>
              <a:t>No</a:t>
            </a:r>
          </a:p>
        </p:txBody>
      </p:sp>
    </p:spTree>
    <p:extLst>
      <p:ext uri="{BB962C8B-B14F-4D97-AF65-F5344CB8AC3E}">
        <p14:creationId xmlns:p14="http://schemas.microsoft.com/office/powerpoint/2010/main" val="273847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82"/>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2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58"/>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1" grpId="0" animBg="1"/>
      <p:bldP spid="15" grpId="0" animBg="1"/>
      <p:bldP spid="16" grpId="0" animBg="1"/>
      <p:bldP spid="19" grpId="0" animBg="1"/>
      <p:bldP spid="20" grpId="0" animBg="1"/>
      <p:bldP spid="22" grpId="0" animBg="1"/>
      <p:bldP spid="25" grpId="0" animBg="1"/>
      <p:bldP spid="26" grpId="0" animBg="1"/>
      <p:bldP spid="27" grpId="0" animBg="1"/>
      <p:bldP spid="28" grpId="0" animBg="1"/>
      <p:bldP spid="42" grpId="0" animBg="1"/>
      <p:bldP spid="87" grpId="0"/>
      <p:bldP spid="88" grpId="0"/>
      <p:bldP spid="89" grpId="0"/>
      <p:bldP spid="90" grpId="0"/>
      <p:bldP spid="91" grpId="0"/>
      <p:bldP spid="2" grpId="0"/>
      <p:bldP spid="10" grpId="0"/>
      <p:bldP spid="49" grpId="0"/>
      <p:bldP spid="50" grpId="0"/>
      <p:bldP spid="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770" y="393700"/>
            <a:ext cx="8596668" cy="1003300"/>
          </a:xfrm>
        </p:spPr>
        <p:txBody>
          <a:bodyPr>
            <a:normAutofit/>
          </a:bodyPr>
          <a:lstStyle/>
          <a:p>
            <a:pPr algn="ctr"/>
            <a:r>
              <a:rPr lang="en-IN" b="1" dirty="0"/>
              <a:t>ADVANTAGES </a:t>
            </a:r>
            <a:endParaRPr lang="en-US" b="1" dirty="0"/>
          </a:p>
        </p:txBody>
      </p:sp>
      <p:sp>
        <p:nvSpPr>
          <p:cNvPr id="3" name="Content Placeholder 2"/>
          <p:cNvSpPr>
            <a:spLocks noGrp="1"/>
          </p:cNvSpPr>
          <p:nvPr>
            <p:ph idx="1"/>
          </p:nvPr>
        </p:nvSpPr>
        <p:spPr>
          <a:xfrm>
            <a:off x="1096434" y="1397000"/>
            <a:ext cx="9939866" cy="4203700"/>
          </a:xfrm>
        </p:spPr>
        <p:txBody>
          <a:bodyP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Faster Data Access</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Reducing Latency</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Improving CPU Performance</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Storing Frequently Accessed Instructions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Handling Memory Bottlenecks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Optimizing Multitasking</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Efficiency in Repetitive Tasks</a:t>
            </a:r>
            <a:endParaRPr lang="en-US" dirty="0"/>
          </a:p>
          <a:p>
            <a:pPr marL="0" indent="0">
              <a:buNone/>
            </a:pPr>
            <a:endParaRPr lang="en-IN" sz="20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0074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1119D287-68FD-6DA9-F0DD-31BBEDFEA6C3}"/>
              </a:ext>
            </a:extLst>
          </p:cNvPr>
          <p:cNvGraphicFramePr>
            <a:graphicFrameLocks noGrp="1"/>
          </p:cNvGraphicFramePr>
          <p:nvPr>
            <p:extLst>
              <p:ext uri="{D42A27DB-BD31-4B8C-83A1-F6EECF244321}">
                <p14:modId xmlns:p14="http://schemas.microsoft.com/office/powerpoint/2010/main" val="3606998105"/>
              </p:ext>
            </p:extLst>
          </p:nvPr>
        </p:nvGraphicFramePr>
        <p:xfrm>
          <a:off x="1219201" y="719666"/>
          <a:ext cx="9989574" cy="5358674"/>
        </p:xfrm>
        <a:graphic>
          <a:graphicData uri="http://schemas.openxmlformats.org/drawingml/2006/table">
            <a:tbl>
              <a:tblPr firstRow="1" bandRow="1">
                <a:tableStyleId>{5C22544A-7EE6-4342-B048-85BDC9FD1C3A}</a:tableStyleId>
              </a:tblPr>
              <a:tblGrid>
                <a:gridCol w="2445825">
                  <a:extLst>
                    <a:ext uri="{9D8B030D-6E8A-4147-A177-3AD203B41FA5}">
                      <a16:colId xmlns="" xmlns:a16="http://schemas.microsoft.com/office/drawing/2014/main" val="1245643501"/>
                    </a:ext>
                  </a:extLst>
                </a:gridCol>
                <a:gridCol w="3369149">
                  <a:extLst>
                    <a:ext uri="{9D8B030D-6E8A-4147-A177-3AD203B41FA5}">
                      <a16:colId xmlns="" xmlns:a16="http://schemas.microsoft.com/office/drawing/2014/main" val="2494228390"/>
                    </a:ext>
                  </a:extLst>
                </a:gridCol>
                <a:gridCol w="4174600">
                  <a:extLst>
                    <a:ext uri="{9D8B030D-6E8A-4147-A177-3AD203B41FA5}">
                      <a16:colId xmlns="" xmlns:a16="http://schemas.microsoft.com/office/drawing/2014/main" val="1871008810"/>
                    </a:ext>
                  </a:extLst>
                </a:gridCol>
              </a:tblGrid>
              <a:tr h="946856">
                <a:tc>
                  <a:txBody>
                    <a:bodyPr/>
                    <a:lstStyle/>
                    <a:p>
                      <a:pPr algn="ctr"/>
                      <a:r>
                        <a:rPr lang="en-IN" sz="2400" dirty="0">
                          <a:latin typeface="Arial" panose="020B0604020202020204" pitchFamily="34" charset="0"/>
                          <a:cs typeface="Arial" panose="020B0604020202020204" pitchFamily="34" charset="0"/>
                        </a:rPr>
                        <a:t>Test Case</a:t>
                      </a:r>
                    </a:p>
                  </a:txBody>
                  <a:tcPr anchor="ctr"/>
                </a:tc>
                <a:tc>
                  <a:txBody>
                    <a:bodyPr/>
                    <a:lstStyle/>
                    <a:p>
                      <a:pPr algn="ctr"/>
                      <a:r>
                        <a:rPr lang="en-IN" sz="2400" dirty="0">
                          <a:latin typeface="Arial" panose="020B0604020202020204" pitchFamily="34" charset="0"/>
                          <a:cs typeface="Arial" panose="020B0604020202020204" pitchFamily="34" charset="0"/>
                        </a:rPr>
                        <a:t>Description</a:t>
                      </a:r>
                    </a:p>
                  </a:txBody>
                  <a:tcPr anchor="ctr"/>
                </a:tc>
                <a:tc>
                  <a:txBody>
                    <a:bodyPr/>
                    <a:lstStyle/>
                    <a:p>
                      <a:pPr algn="ctr"/>
                      <a:r>
                        <a:rPr lang="en-IN" sz="2400" dirty="0">
                          <a:latin typeface="Arial" panose="020B0604020202020204" pitchFamily="34" charset="0"/>
                          <a:cs typeface="Arial" panose="020B0604020202020204" pitchFamily="34" charset="0"/>
                        </a:rPr>
                        <a:t>Expected Outcome</a:t>
                      </a:r>
                    </a:p>
                  </a:txBody>
                  <a:tcPr anchor="ctr"/>
                </a:tc>
                <a:extLst>
                  <a:ext uri="{0D108BD9-81ED-4DB2-BD59-A6C34878D82A}">
                    <a16:rowId xmlns="" xmlns:a16="http://schemas.microsoft.com/office/drawing/2014/main" val="1240826990"/>
                  </a:ext>
                </a:extLst>
              </a:tr>
              <a:tr h="624394">
                <a:tc>
                  <a:txBody>
                    <a:bodyPr/>
                    <a:lstStyle/>
                    <a:p>
                      <a:r>
                        <a:rPr lang="en-US" dirty="0"/>
                        <a:t>Reset =1</a:t>
                      </a:r>
                      <a:endParaRPr lang="en-IN" dirty="0"/>
                    </a:p>
                  </a:txBody>
                  <a:tcPr/>
                </a:tc>
                <a:tc>
                  <a:txBody>
                    <a:bodyPr/>
                    <a:lstStyle/>
                    <a:p>
                      <a:r>
                        <a:rPr lang="en-US" dirty="0"/>
                        <a:t>Reset the cache memory </a:t>
                      </a:r>
                      <a:endParaRPr lang="en-IN" dirty="0"/>
                    </a:p>
                  </a:txBody>
                  <a:tcPr/>
                </a:tc>
                <a:tc>
                  <a:txBody>
                    <a:bodyPr/>
                    <a:lstStyle/>
                    <a:p>
                      <a:r>
                        <a:rPr lang="en-US" dirty="0"/>
                        <a:t>Every location of cache must be vacant</a:t>
                      </a:r>
                      <a:endParaRPr lang="en-IN" dirty="0"/>
                    </a:p>
                  </a:txBody>
                  <a:tcPr/>
                </a:tc>
                <a:extLst>
                  <a:ext uri="{0D108BD9-81ED-4DB2-BD59-A6C34878D82A}">
                    <a16:rowId xmlns="" xmlns:a16="http://schemas.microsoft.com/office/drawing/2014/main" val="3413554373"/>
                  </a:ext>
                </a:extLst>
              </a:tr>
              <a:tr h="946856">
                <a:tc>
                  <a:txBody>
                    <a:bodyPr/>
                    <a:lstStyle/>
                    <a:p>
                      <a:r>
                        <a:rPr lang="en-IN" dirty="0"/>
                        <a:t>Cache Hit  (Read)</a:t>
                      </a:r>
                    </a:p>
                  </a:txBody>
                  <a:tcPr/>
                </a:tc>
                <a:tc>
                  <a:txBody>
                    <a:bodyPr/>
                    <a:lstStyle/>
                    <a:p>
                      <a:r>
                        <a:rPr lang="en-US" dirty="0"/>
                        <a:t>Read request is made for an address that is already in the cache.	</a:t>
                      </a:r>
                      <a:endParaRPr lang="en-IN" dirty="0"/>
                    </a:p>
                  </a:txBody>
                  <a:tcPr/>
                </a:tc>
                <a:tc>
                  <a:txBody>
                    <a:bodyPr/>
                    <a:lstStyle/>
                    <a:p>
                      <a:r>
                        <a:rPr lang="en-US" dirty="0"/>
                        <a:t>Data is fetched from the cache, </a:t>
                      </a:r>
                      <a:r>
                        <a:rPr lang="en-US" dirty="0" err="1"/>
                        <a:t>cache_hit</a:t>
                      </a:r>
                      <a:r>
                        <a:rPr lang="en-US" dirty="0"/>
                        <a:t>=1, and </a:t>
                      </a:r>
                      <a:r>
                        <a:rPr lang="en-US" dirty="0" err="1"/>
                        <a:t>data_out</a:t>
                      </a:r>
                      <a:r>
                        <a:rPr lang="en-US" dirty="0"/>
                        <a:t>=</a:t>
                      </a:r>
                      <a:r>
                        <a:rPr lang="en-US" dirty="0" err="1"/>
                        <a:t>expected_value</a:t>
                      </a:r>
                      <a:r>
                        <a:rPr lang="en-US" dirty="0"/>
                        <a:t>.</a:t>
                      </a:r>
                      <a:endParaRPr lang="en-IN" dirty="0"/>
                    </a:p>
                  </a:txBody>
                  <a:tcPr/>
                </a:tc>
                <a:extLst>
                  <a:ext uri="{0D108BD9-81ED-4DB2-BD59-A6C34878D82A}">
                    <a16:rowId xmlns="" xmlns:a16="http://schemas.microsoft.com/office/drawing/2014/main" val="276267265"/>
                  </a:ext>
                </a:extLst>
              </a:tr>
              <a:tr h="946856">
                <a:tc>
                  <a:txBody>
                    <a:bodyPr/>
                    <a:lstStyle/>
                    <a:p>
                      <a:r>
                        <a:rPr lang="en-IN" dirty="0"/>
                        <a:t>Cache Miss (Read)</a:t>
                      </a:r>
                    </a:p>
                  </a:txBody>
                  <a:tcPr/>
                </a:tc>
                <a:tc>
                  <a:txBody>
                    <a:bodyPr/>
                    <a:lstStyle/>
                    <a:p>
                      <a:r>
                        <a:rPr lang="en-US" dirty="0"/>
                        <a:t>Read request for an address not present in the cache.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cache_miss</a:t>
                      </a:r>
                      <a:r>
                        <a:rPr lang="en-US" dirty="0"/>
                        <a:t>=1, fetch data from memory, update cache, return data.</a:t>
                      </a:r>
                      <a:endParaRPr lang="en-IN" dirty="0"/>
                    </a:p>
                    <a:p>
                      <a:endParaRPr lang="en-IN" dirty="0"/>
                    </a:p>
                  </a:txBody>
                  <a:tcPr/>
                </a:tc>
                <a:extLst>
                  <a:ext uri="{0D108BD9-81ED-4DB2-BD59-A6C34878D82A}">
                    <a16:rowId xmlns="" xmlns:a16="http://schemas.microsoft.com/office/drawing/2014/main" val="1295847768"/>
                  </a:ext>
                </a:extLst>
              </a:tr>
              <a:tr h="946856">
                <a:tc>
                  <a:txBody>
                    <a:bodyPr/>
                    <a:lstStyle/>
                    <a:p>
                      <a:r>
                        <a:rPr lang="en-IN" dirty="0"/>
                        <a:t>Cache Hit (Write)</a:t>
                      </a:r>
                    </a:p>
                  </a:txBody>
                  <a:tcPr/>
                </a:tc>
                <a:tc>
                  <a:txBody>
                    <a:bodyPr/>
                    <a:lstStyle/>
                    <a:p>
                      <a:r>
                        <a:rPr lang="en-US" dirty="0"/>
                        <a:t>Write request for an address present in the cache.</a:t>
                      </a:r>
                      <a:endParaRPr lang="en-IN" dirty="0"/>
                    </a:p>
                  </a:txBody>
                  <a:tcPr/>
                </a:tc>
                <a:tc>
                  <a:txBody>
                    <a:bodyPr/>
                    <a:lstStyle/>
                    <a:p>
                      <a:r>
                        <a:rPr lang="en-US" dirty="0"/>
                        <a:t>Data is updated in cache, </a:t>
                      </a:r>
                      <a:r>
                        <a:rPr lang="en-US" dirty="0" err="1"/>
                        <a:t>cache_hit</a:t>
                      </a:r>
                      <a:r>
                        <a:rPr lang="en-US" dirty="0"/>
                        <a:t>=1, behavior depends on write policy.</a:t>
                      </a:r>
                      <a:endParaRPr lang="en-IN" dirty="0"/>
                    </a:p>
                  </a:txBody>
                  <a:tcPr/>
                </a:tc>
                <a:extLst>
                  <a:ext uri="{0D108BD9-81ED-4DB2-BD59-A6C34878D82A}">
                    <a16:rowId xmlns="" xmlns:a16="http://schemas.microsoft.com/office/drawing/2014/main" val="2062321098"/>
                  </a:ext>
                </a:extLst>
              </a:tr>
              <a:tr h="946856">
                <a:tc>
                  <a:txBody>
                    <a:bodyPr/>
                    <a:lstStyle/>
                    <a:p>
                      <a:r>
                        <a:rPr lang="en-IN" dirty="0"/>
                        <a:t>Cache Miss (Write)</a:t>
                      </a:r>
                    </a:p>
                  </a:txBody>
                  <a:tcPr/>
                </a:tc>
                <a:tc>
                  <a:txBody>
                    <a:bodyPr/>
                    <a:lstStyle/>
                    <a:p>
                      <a:r>
                        <a:rPr lang="en-US" dirty="0"/>
                        <a:t>Write request for an address not present in cache.</a:t>
                      </a:r>
                      <a:endParaRPr lang="en-IN" dirty="0"/>
                    </a:p>
                  </a:txBody>
                  <a:tcPr/>
                </a:tc>
                <a:tc>
                  <a:txBody>
                    <a:bodyPr/>
                    <a:lstStyle/>
                    <a:p>
                      <a:r>
                        <a:rPr lang="en-US" dirty="0"/>
                        <a:t>Behavior depends on No-Write Allocation vs. Write Allocation.</a:t>
                      </a:r>
                      <a:endParaRPr lang="en-IN" dirty="0"/>
                    </a:p>
                  </a:txBody>
                  <a:tcPr/>
                </a:tc>
                <a:extLst>
                  <a:ext uri="{0D108BD9-81ED-4DB2-BD59-A6C34878D82A}">
                    <a16:rowId xmlns="" xmlns:a16="http://schemas.microsoft.com/office/drawing/2014/main" val="469987936"/>
                  </a:ext>
                </a:extLst>
              </a:tr>
            </a:tbl>
          </a:graphicData>
        </a:graphic>
      </p:graphicFrame>
    </p:spTree>
    <p:extLst>
      <p:ext uri="{BB962C8B-B14F-4D97-AF65-F5344CB8AC3E}">
        <p14:creationId xmlns:p14="http://schemas.microsoft.com/office/powerpoint/2010/main" val="4376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E9BE099B-5358-9F85-8CCD-EBD849157DBB}"/>
              </a:ext>
            </a:extLst>
          </p:cNvPr>
          <p:cNvGraphicFramePr>
            <a:graphicFrameLocks noGrp="1"/>
          </p:cNvGraphicFramePr>
          <p:nvPr>
            <p:extLst>
              <p:ext uri="{D42A27DB-BD31-4B8C-83A1-F6EECF244321}">
                <p14:modId xmlns:p14="http://schemas.microsoft.com/office/powerpoint/2010/main" val="269089039"/>
              </p:ext>
            </p:extLst>
          </p:nvPr>
        </p:nvGraphicFramePr>
        <p:xfrm>
          <a:off x="1465006" y="719665"/>
          <a:ext cx="9556956" cy="5553315"/>
        </p:xfrm>
        <a:graphic>
          <a:graphicData uri="http://schemas.openxmlformats.org/drawingml/2006/table">
            <a:tbl>
              <a:tblPr firstRow="1" bandRow="1">
                <a:tableStyleId>{5C22544A-7EE6-4342-B048-85BDC9FD1C3A}</a:tableStyleId>
              </a:tblPr>
              <a:tblGrid>
                <a:gridCol w="3185652">
                  <a:extLst>
                    <a:ext uri="{9D8B030D-6E8A-4147-A177-3AD203B41FA5}">
                      <a16:colId xmlns="" xmlns:a16="http://schemas.microsoft.com/office/drawing/2014/main" val="2432389125"/>
                    </a:ext>
                  </a:extLst>
                </a:gridCol>
                <a:gridCol w="3185652">
                  <a:extLst>
                    <a:ext uri="{9D8B030D-6E8A-4147-A177-3AD203B41FA5}">
                      <a16:colId xmlns="" xmlns:a16="http://schemas.microsoft.com/office/drawing/2014/main" val="179754778"/>
                    </a:ext>
                  </a:extLst>
                </a:gridCol>
                <a:gridCol w="3185652">
                  <a:extLst>
                    <a:ext uri="{9D8B030D-6E8A-4147-A177-3AD203B41FA5}">
                      <a16:colId xmlns="" xmlns:a16="http://schemas.microsoft.com/office/drawing/2014/main" val="1577440297"/>
                    </a:ext>
                  </a:extLst>
                </a:gridCol>
              </a:tblGrid>
              <a:tr h="1110663">
                <a:tc>
                  <a:txBody>
                    <a:bodyPr/>
                    <a:lstStyle/>
                    <a:p>
                      <a:pPr algn="ctr"/>
                      <a:r>
                        <a:rPr lang="en-IN" sz="2400" dirty="0">
                          <a:latin typeface="Arial" panose="020B0604020202020204" pitchFamily="34" charset="0"/>
                          <a:cs typeface="Arial" panose="020B0604020202020204" pitchFamily="34" charset="0"/>
                        </a:rPr>
                        <a:t>Test Case</a:t>
                      </a:r>
                    </a:p>
                  </a:txBody>
                  <a:tcPr anchor="ctr"/>
                </a:tc>
                <a:tc>
                  <a:txBody>
                    <a:bodyPr/>
                    <a:lstStyle/>
                    <a:p>
                      <a:pPr algn="ctr"/>
                      <a:r>
                        <a:rPr lang="en-IN" sz="2400" dirty="0">
                          <a:latin typeface="Arial" panose="020B0604020202020204" pitchFamily="34" charset="0"/>
                          <a:cs typeface="Arial" panose="020B0604020202020204" pitchFamily="34" charset="0"/>
                        </a:rPr>
                        <a:t>Description</a:t>
                      </a:r>
                    </a:p>
                  </a:txBody>
                  <a:tcPr anchor="ctr"/>
                </a:tc>
                <a:tc>
                  <a:txBody>
                    <a:bodyPr/>
                    <a:lstStyle/>
                    <a:p>
                      <a:pPr algn="ctr"/>
                      <a:r>
                        <a:rPr lang="en-IN" sz="2400" dirty="0">
                          <a:latin typeface="Arial" panose="020B0604020202020204" pitchFamily="34" charset="0"/>
                          <a:cs typeface="Arial" panose="020B0604020202020204" pitchFamily="34" charset="0"/>
                        </a:rPr>
                        <a:t>Expected Outcome</a:t>
                      </a:r>
                    </a:p>
                  </a:txBody>
                  <a:tcPr anchor="ctr"/>
                </a:tc>
                <a:extLst>
                  <a:ext uri="{0D108BD9-81ED-4DB2-BD59-A6C34878D82A}">
                    <a16:rowId xmlns="" xmlns:a16="http://schemas.microsoft.com/office/drawing/2014/main" val="2467714800"/>
                  </a:ext>
                </a:extLst>
              </a:tr>
              <a:tr h="1110663">
                <a:tc>
                  <a:txBody>
                    <a:bodyPr/>
                    <a:lstStyle/>
                    <a:p>
                      <a:r>
                        <a:rPr lang="en-US" dirty="0"/>
                        <a:t>Cache Hit with Different Addresses</a:t>
                      </a:r>
                      <a:endParaRPr lang="en-IN" dirty="0"/>
                    </a:p>
                  </a:txBody>
                  <a:tcPr/>
                </a:tc>
                <a:tc>
                  <a:txBody>
                    <a:bodyPr/>
                    <a:lstStyle/>
                    <a:p>
                      <a:r>
                        <a:rPr lang="en-US" dirty="0"/>
                        <a:t>Read requests are issued for multiple addresses, all of which are in the cache.</a:t>
                      </a:r>
                      <a:endParaRPr lang="en-IN" dirty="0"/>
                    </a:p>
                  </a:txBody>
                  <a:tcPr/>
                </a:tc>
                <a:tc>
                  <a:txBody>
                    <a:bodyPr/>
                    <a:lstStyle/>
                    <a:p>
                      <a:r>
                        <a:rPr lang="en-US" dirty="0"/>
                        <a:t>Each address returns correct data with </a:t>
                      </a:r>
                      <a:r>
                        <a:rPr lang="en-US" dirty="0" err="1"/>
                        <a:t>cache_hit</a:t>
                      </a:r>
                      <a:r>
                        <a:rPr lang="en-US" dirty="0"/>
                        <a:t>=1.</a:t>
                      </a:r>
                      <a:endParaRPr lang="en-IN" dirty="0"/>
                    </a:p>
                  </a:txBody>
                  <a:tcPr/>
                </a:tc>
                <a:extLst>
                  <a:ext uri="{0D108BD9-81ED-4DB2-BD59-A6C34878D82A}">
                    <a16:rowId xmlns="" xmlns:a16="http://schemas.microsoft.com/office/drawing/2014/main" val="816702197"/>
                  </a:ext>
                </a:extLst>
              </a:tr>
              <a:tr h="1110663">
                <a:tc>
                  <a:txBody>
                    <a:bodyPr/>
                    <a:lstStyle/>
                    <a:p>
                      <a:r>
                        <a:rPr lang="en-IN" dirty="0"/>
                        <a:t>Dirty Block Check</a:t>
                      </a:r>
                    </a:p>
                  </a:txBody>
                  <a:tcPr/>
                </a:tc>
                <a:tc>
                  <a:txBody>
                    <a:bodyPr/>
                    <a:lstStyle/>
                    <a:p>
                      <a:r>
                        <a:rPr lang="en-IN" dirty="0"/>
                        <a:t>write data on cache</a:t>
                      </a:r>
                    </a:p>
                  </a:txBody>
                  <a:tcPr/>
                </a:tc>
                <a:tc>
                  <a:txBody>
                    <a:bodyPr/>
                    <a:lstStyle/>
                    <a:p>
                      <a:r>
                        <a:rPr lang="en-US" dirty="0"/>
                        <a:t>dirty bit should become 1 after writing the data in cache.</a:t>
                      </a:r>
                      <a:endParaRPr lang="en-IN" dirty="0"/>
                    </a:p>
                  </a:txBody>
                  <a:tcPr/>
                </a:tc>
                <a:extLst>
                  <a:ext uri="{0D108BD9-81ED-4DB2-BD59-A6C34878D82A}">
                    <a16:rowId xmlns="" xmlns:a16="http://schemas.microsoft.com/office/drawing/2014/main" val="958059635"/>
                  </a:ext>
                </a:extLst>
              </a:tr>
              <a:tr h="1110663">
                <a:tc>
                  <a:txBody>
                    <a:bodyPr/>
                    <a:lstStyle/>
                    <a:p>
                      <a:r>
                        <a:rPr lang="en-IN" dirty="0"/>
                        <a:t>Performance Check</a:t>
                      </a:r>
                    </a:p>
                  </a:txBody>
                  <a:tcPr/>
                </a:tc>
                <a:tc>
                  <a:txBody>
                    <a:bodyPr/>
                    <a:lstStyle/>
                    <a:p>
                      <a:r>
                        <a:rPr lang="en-IN" dirty="0"/>
                        <a:t>Check Hit vs Miss Ratio</a:t>
                      </a:r>
                    </a:p>
                  </a:txBody>
                  <a:tcPr/>
                </a:tc>
                <a:tc>
                  <a:txBody>
                    <a:bodyPr/>
                    <a:lstStyle/>
                    <a:p>
                      <a:r>
                        <a:rPr lang="en-IN" dirty="0"/>
                        <a:t>Hit Ratio should be more as compare to Miss Ratio</a:t>
                      </a:r>
                    </a:p>
                  </a:txBody>
                  <a:tcPr/>
                </a:tc>
                <a:extLst>
                  <a:ext uri="{0D108BD9-81ED-4DB2-BD59-A6C34878D82A}">
                    <a16:rowId xmlns="" xmlns:a16="http://schemas.microsoft.com/office/drawing/2014/main" val="3335351283"/>
                  </a:ext>
                </a:extLst>
              </a:tr>
              <a:tr h="1110663">
                <a:tc>
                  <a:txBody>
                    <a:bodyPr/>
                    <a:lstStyle/>
                    <a:p>
                      <a:r>
                        <a:rPr lang="en-IN" dirty="0"/>
                        <a:t>Least Recently Used(LRU) Check</a:t>
                      </a:r>
                    </a:p>
                  </a:txBody>
                  <a:tcPr/>
                </a:tc>
                <a:tc>
                  <a:txBody>
                    <a:bodyPr/>
                    <a:lstStyle/>
                    <a:p>
                      <a:r>
                        <a:rPr lang="en-IN" dirty="0"/>
                        <a:t>Whether the replacement is being done correctly or not</a:t>
                      </a:r>
                    </a:p>
                  </a:txBody>
                  <a:tcPr/>
                </a:tc>
                <a:tc>
                  <a:txBody>
                    <a:bodyPr/>
                    <a:lstStyle/>
                    <a:p>
                      <a:r>
                        <a:rPr lang="en-IN" dirty="0"/>
                        <a:t>Replacement is done as per LRU.</a:t>
                      </a:r>
                    </a:p>
                  </a:txBody>
                  <a:tcPr/>
                </a:tc>
                <a:extLst>
                  <a:ext uri="{0D108BD9-81ED-4DB2-BD59-A6C34878D82A}">
                    <a16:rowId xmlns="" xmlns:a16="http://schemas.microsoft.com/office/drawing/2014/main" val="4083580694"/>
                  </a:ext>
                </a:extLst>
              </a:tr>
            </a:tbl>
          </a:graphicData>
        </a:graphic>
      </p:graphicFrame>
    </p:spTree>
    <p:extLst>
      <p:ext uri="{BB962C8B-B14F-4D97-AF65-F5344CB8AC3E}">
        <p14:creationId xmlns:p14="http://schemas.microsoft.com/office/powerpoint/2010/main" val="1454748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FF50F78-E08E-19D3-04CE-72C0EBD14965}"/>
              </a:ext>
            </a:extLst>
          </p:cNvPr>
          <p:cNvPicPr>
            <a:picLocks noChangeAspect="1"/>
          </p:cNvPicPr>
          <p:nvPr/>
        </p:nvPicPr>
        <p:blipFill>
          <a:blip r:embed="rId2"/>
          <a:stretch>
            <a:fillRect/>
          </a:stretch>
        </p:blipFill>
        <p:spPr>
          <a:xfrm>
            <a:off x="1170039" y="1140542"/>
            <a:ext cx="9999406" cy="4719484"/>
          </a:xfrm>
          <a:prstGeom prst="rect">
            <a:avLst/>
          </a:prstGeom>
        </p:spPr>
      </p:pic>
      <p:sp>
        <p:nvSpPr>
          <p:cNvPr id="2" name="TextBox 1">
            <a:extLst>
              <a:ext uri="{FF2B5EF4-FFF2-40B4-BE49-F238E27FC236}">
                <a16:creationId xmlns="" xmlns:a16="http://schemas.microsoft.com/office/drawing/2014/main" id="{63AD7866-493B-8EC4-893F-D2C7D792955F}"/>
              </a:ext>
            </a:extLst>
          </p:cNvPr>
          <p:cNvSpPr txBox="1"/>
          <p:nvPr/>
        </p:nvSpPr>
        <p:spPr>
          <a:xfrm>
            <a:off x="1868129" y="255639"/>
            <a:ext cx="8740877" cy="461665"/>
          </a:xfrm>
          <a:prstGeom prst="rect">
            <a:avLst/>
          </a:prstGeom>
          <a:noFill/>
        </p:spPr>
        <p:txBody>
          <a:bodyPr wrap="square" rtlCol="0">
            <a:spAutoFit/>
          </a:bodyPr>
          <a:lstStyle/>
          <a:p>
            <a:pPr algn="ctr"/>
            <a:r>
              <a:rPr lang="en-IN" sz="2400" dirty="0">
                <a:latin typeface="Arial" panose="020B0604020202020204" pitchFamily="34" charset="0"/>
                <a:cs typeface="Arial" panose="020B0604020202020204" pitchFamily="34" charset="0"/>
              </a:rPr>
              <a:t>Observation of Hit &amp; Miss in 2 different size of cache</a:t>
            </a:r>
          </a:p>
        </p:txBody>
      </p:sp>
      <p:sp>
        <p:nvSpPr>
          <p:cNvPr id="4" name="TextBox 3">
            <a:extLst>
              <a:ext uri="{FF2B5EF4-FFF2-40B4-BE49-F238E27FC236}">
                <a16:creationId xmlns="" xmlns:a16="http://schemas.microsoft.com/office/drawing/2014/main" id="{D7448C65-4D62-ACB7-3DE8-EF56E7A82423}"/>
              </a:ext>
            </a:extLst>
          </p:cNvPr>
          <p:cNvSpPr txBox="1"/>
          <p:nvPr/>
        </p:nvSpPr>
        <p:spPr>
          <a:xfrm>
            <a:off x="2035277" y="6174658"/>
            <a:ext cx="7374194" cy="369332"/>
          </a:xfrm>
          <a:prstGeom prst="rect">
            <a:avLst/>
          </a:prstGeom>
          <a:noFill/>
        </p:spPr>
        <p:txBody>
          <a:bodyPr wrap="square" rtlCol="0">
            <a:spAutoFit/>
          </a:bodyPr>
          <a:lstStyle/>
          <a:p>
            <a:pPr algn="ctr"/>
            <a:r>
              <a:rPr lang="en-IN" dirty="0">
                <a:latin typeface="Arial" panose="020B0604020202020204" pitchFamily="34" charset="0"/>
                <a:cs typeface="Arial" panose="020B0604020202020204" pitchFamily="34" charset="0"/>
              </a:rPr>
              <a:t>You can consider </a:t>
            </a:r>
            <a:r>
              <a:rPr lang="en-IN" dirty="0" err="1">
                <a:latin typeface="Arial" panose="020B0604020202020204" pitchFamily="34" charset="0"/>
                <a:cs typeface="Arial" panose="020B0604020202020204" pitchFamily="34" charset="0"/>
              </a:rPr>
              <a:t>lbm</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bzip</a:t>
            </a:r>
            <a:r>
              <a:rPr lang="en-IN" dirty="0">
                <a:latin typeface="Arial" panose="020B0604020202020204" pitchFamily="34" charset="0"/>
                <a:cs typeface="Arial" panose="020B0604020202020204" pitchFamily="34" charset="0"/>
              </a:rPr>
              <a:t> are apps in our mobile phone</a:t>
            </a:r>
          </a:p>
        </p:txBody>
      </p:sp>
    </p:spTree>
    <p:extLst>
      <p:ext uri="{BB962C8B-B14F-4D97-AF65-F5344CB8AC3E}">
        <p14:creationId xmlns:p14="http://schemas.microsoft.com/office/powerpoint/2010/main" val="1998111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9775"/>
          </a:xfrm>
        </p:spPr>
        <p:txBody>
          <a:bodyPr>
            <a:normAutofit/>
          </a:bodyPr>
          <a:lstStyle/>
          <a:p>
            <a:pPr algn="ctr"/>
            <a:r>
              <a:rPr lang="en-US" altLang="en-US" b="1" dirty="0">
                <a:latin typeface="Arial" panose="020B0604020202020204" pitchFamily="34" charset="0"/>
                <a:cs typeface="Arial" panose="020B0604020202020204" pitchFamily="34" charset="0"/>
              </a:rPr>
              <a:t>Cache</a:t>
            </a:r>
            <a:endParaRPr lang="en-US"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7100BA5-C143-21E8-6400-E91F2D84929C}"/>
                  </a:ext>
                </a:extLst>
              </p:cNvPr>
              <p:cNvSpPr>
                <a:spLocks noGrp="1"/>
              </p:cNvSpPr>
              <p:nvPr>
                <p:ph idx="1"/>
              </p:nvPr>
            </p:nvSpPr>
            <p:spPr>
              <a:xfrm>
                <a:off x="1141412" y="1582994"/>
                <a:ext cx="9905999" cy="4208207"/>
              </a:xfrm>
            </p:spPr>
            <p:txBody>
              <a:bodyPr>
                <a:normAutofit fontScale="92500" lnSpcReduction="10000"/>
              </a:bodyPr>
              <a:lstStyle/>
              <a:p>
                <a:pPr marL="0" indent="0">
                  <a:buNone/>
                </a:pPr>
                <a:r>
                  <a:rPr lang="en-US" dirty="0">
                    <a:cs typeface="Arial" panose="020B0604020202020204" pitchFamily="34" charset="0"/>
                  </a:rPr>
                  <a:t>Cache memory is a small, high-speed storage area located within or near the CPU (Central Processing Unit) of a computer. It stores frequently accessed data and instructions that the CPU is likely to reuse. The purpose of cache memory is to speed up the processing by reducing the time it takes for the CPU to access data from the main memory (RAM), which is slower compared to cache.</a:t>
                </a:r>
                <a:endParaRPr lang="en-IN" dirty="0">
                  <a:cs typeface="Arial" panose="020B0604020202020204" pitchFamily="34" charset="0"/>
                </a:endParaRPr>
              </a:p>
              <a:p>
                <a:pPr marR="0" lvl="0" eaLnBrk="1" fontAlgn="base" hangingPunct="1">
                  <a:spcBef>
                    <a:spcPts val="1000"/>
                  </a:spcBef>
                  <a:spcAft>
                    <a:spcPct val="0"/>
                  </a:spcAft>
                  <a:buClrTx/>
                  <a:buSzTx/>
                  <a:tabLst/>
                </a:pPr>
                <a:r>
                  <a:rPr lang="en-US" altLang="en-US" b="1" dirty="0">
                    <a:cs typeface="Arial" panose="020B0604020202020204" pitchFamily="34" charset="0"/>
                  </a:rPr>
                  <a:t>Cache hit ratio: </a:t>
                </a:r>
              </a:p>
              <a:p>
                <a:pPr marL="0" marR="0" lvl="0" indent="0" eaLnBrk="1" fontAlgn="base" hangingPunct="1">
                  <a:spcBef>
                    <a:spcPts val="1000"/>
                  </a:spcBef>
                  <a:spcAft>
                    <a:spcPct val="0"/>
                  </a:spcAft>
                  <a:buClrTx/>
                  <a:buSzTx/>
                  <a:buNone/>
                  <a:tabLst/>
                </a:pPr>
                <a:r>
                  <a:rPr lang="en-US" altLang="en-US" dirty="0">
                    <a:cs typeface="Arial" panose="020B0604020202020204" pitchFamily="34" charset="0"/>
                  </a:rPr>
                  <a:t>It measures how effectively the cache fulfills the request for getting content.</a:t>
                </a:r>
              </a:p>
              <a:p>
                <a:pPr marL="0" lvl="0" indent="0" eaLnBrk="1" hangingPunct="1">
                  <a:spcBef>
                    <a:spcPts val="1000"/>
                  </a:spcBef>
                  <a:buClrTx/>
                  <a:buSzTx/>
                  <a:buNone/>
                </a:pPr>
                <a:r>
                  <a:rPr lang="en-US" altLang="en-US" dirty="0">
                    <a:cs typeface="Arial" panose="020B0604020202020204" pitchFamily="34" charset="0"/>
                  </a:rPr>
                  <a:t>Cache hit ratio = </a:t>
                </a:r>
                <a14:m>
                  <m:oMath xmlns:m="http://schemas.openxmlformats.org/officeDocument/2006/math">
                    <m:f>
                      <m:fPr>
                        <m:ctrlPr>
                          <a:rPr lang="en-US" altLang="en-US" i="1" smtClean="0">
                            <a:latin typeface="Cambria Math" panose="02040503050406030204" pitchFamily="18" charset="0"/>
                            <a:cs typeface="Arial" panose="020B0604020202020204" pitchFamily="34" charset="0"/>
                          </a:rPr>
                        </m:ctrlPr>
                      </m:fPr>
                      <m:num>
                        <m:r>
                          <m:rPr>
                            <m:nor/>
                          </m:rPr>
                          <a:rPr lang="en-US" altLang="en-US" dirty="0">
                            <a:cs typeface="Arial" panose="020B0604020202020204" pitchFamily="34" charset="0"/>
                          </a:rPr>
                          <m:t>No</m:t>
                        </m:r>
                        <m:r>
                          <m:rPr>
                            <m:nor/>
                          </m:rPr>
                          <a:rPr lang="en-US" altLang="en-US" dirty="0">
                            <a:cs typeface="Arial" panose="020B0604020202020204" pitchFamily="34" charset="0"/>
                          </a:rPr>
                          <m:t> </m:t>
                        </m:r>
                        <m:r>
                          <m:rPr>
                            <m:nor/>
                          </m:rPr>
                          <a:rPr lang="en-US" altLang="en-US" dirty="0">
                            <a:cs typeface="Arial" panose="020B0604020202020204" pitchFamily="34" charset="0"/>
                          </a:rPr>
                          <m:t>of</m:t>
                        </m:r>
                        <m:r>
                          <m:rPr>
                            <m:nor/>
                          </m:rPr>
                          <a:rPr lang="en-US" altLang="en-US" dirty="0">
                            <a:cs typeface="Arial" panose="020B0604020202020204" pitchFamily="34" charset="0"/>
                          </a:rPr>
                          <m:t> </m:t>
                        </m:r>
                        <m:r>
                          <m:rPr>
                            <m:nor/>
                          </m:rPr>
                          <a:rPr lang="en-US" altLang="en-US" dirty="0">
                            <a:cs typeface="Arial" panose="020B0604020202020204" pitchFamily="34" charset="0"/>
                          </a:rPr>
                          <m:t>cache</m:t>
                        </m:r>
                        <m:r>
                          <m:rPr>
                            <m:nor/>
                          </m:rPr>
                          <a:rPr lang="en-US" altLang="en-US" dirty="0">
                            <a:cs typeface="Arial" panose="020B0604020202020204" pitchFamily="34" charset="0"/>
                          </a:rPr>
                          <m:t> </m:t>
                        </m:r>
                        <m:r>
                          <m:rPr>
                            <m:nor/>
                          </m:rPr>
                          <a:rPr lang="en-US" altLang="en-US" dirty="0">
                            <a:cs typeface="Arial" panose="020B0604020202020204" pitchFamily="34" charset="0"/>
                          </a:rPr>
                          <m:t>hits</m:t>
                        </m:r>
                      </m:num>
                      <m:den>
                        <m:r>
                          <m:rPr>
                            <m:nor/>
                          </m:rPr>
                          <a:rPr lang="en-US" altLang="en-US" dirty="0">
                            <a:cs typeface="Arial" panose="020B0604020202020204" pitchFamily="34" charset="0"/>
                          </a:rPr>
                          <m:t>(</m:t>
                        </m:r>
                        <m:r>
                          <m:rPr>
                            <m:nor/>
                          </m:rPr>
                          <a:rPr lang="en-US" altLang="en-US" dirty="0">
                            <a:cs typeface="Arial" panose="020B0604020202020204" pitchFamily="34" charset="0"/>
                          </a:rPr>
                          <m:t>No</m:t>
                        </m:r>
                        <m:r>
                          <m:rPr>
                            <m:nor/>
                          </m:rPr>
                          <a:rPr lang="en-US" altLang="en-US" dirty="0">
                            <a:cs typeface="Arial" panose="020B0604020202020204" pitchFamily="34" charset="0"/>
                          </a:rPr>
                          <m:t> </m:t>
                        </m:r>
                        <m:r>
                          <m:rPr>
                            <m:nor/>
                          </m:rPr>
                          <a:rPr lang="en-US" altLang="en-US" dirty="0">
                            <a:cs typeface="Arial" panose="020B0604020202020204" pitchFamily="34" charset="0"/>
                          </a:rPr>
                          <m:t>of</m:t>
                        </m:r>
                        <m:r>
                          <m:rPr>
                            <m:nor/>
                          </m:rPr>
                          <a:rPr lang="en-US" altLang="en-US" dirty="0">
                            <a:cs typeface="Arial" panose="020B0604020202020204" pitchFamily="34" charset="0"/>
                          </a:rPr>
                          <m:t> </m:t>
                        </m:r>
                        <m:r>
                          <m:rPr>
                            <m:nor/>
                          </m:rPr>
                          <a:rPr lang="en-US" altLang="en-US" dirty="0">
                            <a:cs typeface="Arial" panose="020B0604020202020204" pitchFamily="34" charset="0"/>
                          </a:rPr>
                          <m:t>cache</m:t>
                        </m:r>
                        <m:r>
                          <m:rPr>
                            <m:nor/>
                          </m:rPr>
                          <a:rPr lang="en-US" altLang="en-US" dirty="0">
                            <a:cs typeface="Arial" panose="020B0604020202020204" pitchFamily="34" charset="0"/>
                          </a:rPr>
                          <m:t> </m:t>
                        </m:r>
                        <m:r>
                          <m:rPr>
                            <m:nor/>
                          </m:rPr>
                          <a:rPr lang="en-US" altLang="en-US" dirty="0">
                            <a:cs typeface="Arial" panose="020B0604020202020204" pitchFamily="34" charset="0"/>
                          </a:rPr>
                          <m:t>hits</m:t>
                        </m:r>
                        <m:r>
                          <m:rPr>
                            <m:nor/>
                          </m:rPr>
                          <a:rPr lang="en-US" altLang="en-US" dirty="0">
                            <a:cs typeface="Arial" panose="020B0604020202020204" pitchFamily="34" charset="0"/>
                          </a:rPr>
                          <m:t> + </m:t>
                        </m:r>
                        <m:r>
                          <m:rPr>
                            <m:nor/>
                          </m:rPr>
                          <a:rPr lang="en-US" altLang="en-US" dirty="0">
                            <a:cs typeface="Arial" panose="020B0604020202020204" pitchFamily="34" charset="0"/>
                          </a:rPr>
                          <m:t>No</m:t>
                        </m:r>
                        <m:r>
                          <m:rPr>
                            <m:nor/>
                          </m:rPr>
                          <a:rPr lang="en-US" altLang="en-US" dirty="0">
                            <a:cs typeface="Arial" panose="020B0604020202020204" pitchFamily="34" charset="0"/>
                          </a:rPr>
                          <m:t>. </m:t>
                        </m:r>
                        <m:r>
                          <m:rPr>
                            <m:nor/>
                          </m:rPr>
                          <a:rPr lang="en-US" altLang="en-US" dirty="0">
                            <a:cs typeface="Arial" panose="020B0604020202020204" pitchFamily="34" charset="0"/>
                          </a:rPr>
                          <m:t>of</m:t>
                        </m:r>
                        <m:r>
                          <m:rPr>
                            <m:nor/>
                          </m:rPr>
                          <a:rPr lang="en-US" altLang="en-US" dirty="0">
                            <a:cs typeface="Arial" panose="020B0604020202020204" pitchFamily="34" charset="0"/>
                          </a:rPr>
                          <m:t> </m:t>
                        </m:r>
                        <m:r>
                          <m:rPr>
                            <m:nor/>
                          </m:rPr>
                          <a:rPr lang="en-US" altLang="en-US" dirty="0">
                            <a:cs typeface="Arial" panose="020B0604020202020204" pitchFamily="34" charset="0"/>
                          </a:rPr>
                          <m:t>cache</m:t>
                        </m:r>
                        <m:r>
                          <m:rPr>
                            <m:nor/>
                          </m:rPr>
                          <a:rPr lang="en-US" altLang="en-US" dirty="0">
                            <a:cs typeface="Arial" panose="020B0604020202020204" pitchFamily="34" charset="0"/>
                          </a:rPr>
                          <m:t> </m:t>
                        </m:r>
                        <m:r>
                          <m:rPr>
                            <m:nor/>
                          </m:rPr>
                          <a:rPr lang="en-US" altLang="en-US" dirty="0">
                            <a:cs typeface="Arial" panose="020B0604020202020204" pitchFamily="34" charset="0"/>
                          </a:rPr>
                          <m:t>Miss</m:t>
                        </m:r>
                        <m:r>
                          <m:rPr>
                            <m:nor/>
                          </m:rPr>
                          <a:rPr lang="en-US" altLang="en-US" dirty="0">
                            <a:cs typeface="Arial" panose="020B0604020202020204" pitchFamily="34" charset="0"/>
                          </a:rPr>
                          <m:t>) </m:t>
                        </m:r>
                      </m:den>
                    </m:f>
                  </m:oMath>
                </a14:m>
                <a:r>
                  <a:rPr lang="en-US" altLang="en-US" dirty="0">
                    <a:cs typeface="Arial" panose="020B0604020202020204" pitchFamily="34" charset="0"/>
                  </a:rPr>
                  <a:t> </a:t>
                </a:r>
              </a:p>
              <a:p>
                <a:pPr marL="0" lvl="0" indent="0" eaLnBrk="1" hangingPunct="1">
                  <a:spcBef>
                    <a:spcPts val="1000"/>
                  </a:spcBef>
                  <a:buClrTx/>
                  <a:buSzTx/>
                  <a:buNone/>
                </a:pPr>
                <a:r>
                  <a:rPr lang="en-US" altLang="en-US" dirty="0">
                    <a:cs typeface="Arial" panose="020B0604020202020204" pitchFamily="34" charset="0"/>
                  </a:rPr>
                  <a:t>If data has been found in the cache, it is a cache hit else a cache miss.</a:t>
                </a:r>
              </a:p>
              <a:p>
                <a:endParaRPr lang="en-IN" dirty="0"/>
              </a:p>
            </p:txBody>
          </p:sp>
        </mc:Choice>
        <mc:Fallback xmlns="">
          <p:sp>
            <p:nvSpPr>
              <p:cNvPr id="3" name="Content Placeholder 2">
                <a:extLst>
                  <a:ext uri="{FF2B5EF4-FFF2-40B4-BE49-F238E27FC236}">
                    <a16:creationId xmlns:a16="http://schemas.microsoft.com/office/drawing/2014/main" id="{D7100BA5-C143-21E8-6400-E91F2D84929C}"/>
                  </a:ext>
                </a:extLst>
              </p:cNvPr>
              <p:cNvSpPr>
                <a:spLocks noGrp="1" noRot="1" noChangeAspect="1" noMove="1" noResize="1" noEditPoints="1" noAdjustHandles="1" noChangeArrowheads="1" noChangeShapeType="1" noTextEdit="1"/>
              </p:cNvSpPr>
              <p:nvPr>
                <p:ph idx="1"/>
              </p:nvPr>
            </p:nvSpPr>
            <p:spPr>
              <a:xfrm>
                <a:off x="1141412" y="1582994"/>
                <a:ext cx="9905999" cy="4208207"/>
              </a:xfrm>
              <a:blipFill>
                <a:blip r:embed="rId2"/>
                <a:stretch>
                  <a:fillRect l="-800" t="-725" r="-800" b="-2029"/>
                </a:stretch>
              </a:blipFill>
            </p:spPr>
            <p:txBody>
              <a:bodyPr/>
              <a:lstStyle/>
              <a:p>
                <a:r>
                  <a:rPr lang="en-IN">
                    <a:noFill/>
                  </a:rPr>
                  <a:t> </a:t>
                </a:r>
              </a:p>
            </p:txBody>
          </p:sp>
        </mc:Fallback>
      </mc:AlternateContent>
    </p:spTree>
    <p:extLst>
      <p:ext uri="{BB962C8B-B14F-4D97-AF65-F5344CB8AC3E}">
        <p14:creationId xmlns:p14="http://schemas.microsoft.com/office/powerpoint/2010/main" val="3018240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E9D9A-6D0D-5BDA-64B2-F4E4A4F6564A}"/>
              </a:ext>
            </a:extLst>
          </p:cNvPr>
          <p:cNvSpPr>
            <a:spLocks noGrp="1"/>
          </p:cNvSpPr>
          <p:nvPr>
            <p:ph type="title"/>
          </p:nvPr>
        </p:nvSpPr>
        <p:spPr>
          <a:xfrm>
            <a:off x="1229903" y="1543665"/>
            <a:ext cx="9905998" cy="2067591"/>
          </a:xfrm>
        </p:spPr>
        <p:txBody>
          <a:bodyPr>
            <a:normAutofit fontScale="90000"/>
          </a:bodyPr>
          <a:lstStyle/>
          <a:p>
            <a:r>
              <a:rPr lang="en-US" dirty="0">
                <a:latin typeface="Arial" panose="020B0604020202020204" pitchFamily="34" charset="0"/>
                <a:cs typeface="Arial" panose="020B0604020202020204" pitchFamily="34" charset="0"/>
              </a:rPr>
              <a:t>Consider a fully associative cache with 8 cache blocks(0-7) and the following sequence of memory block requests: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4,3,25,8,19,6,25,8,16,35,45,22,8,3,16,25,7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if LEU replacement policy is used, which cache block will have memory block 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47255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378A24-9E8F-8041-BE80-85A6AF938C27}"/>
              </a:ext>
            </a:extLst>
          </p:cNvPr>
          <p:cNvSpPr>
            <a:spLocks noGrp="1"/>
          </p:cNvSpPr>
          <p:nvPr>
            <p:ph type="title"/>
          </p:nvPr>
        </p:nvSpPr>
        <p:spPr>
          <a:xfrm>
            <a:off x="679297" y="2260505"/>
            <a:ext cx="9905998" cy="1478570"/>
          </a:xfrm>
        </p:spPr>
        <p:txBody>
          <a:bodyPr>
            <a:normAutofit/>
          </a:bodyPr>
          <a:lstStyle/>
          <a:p>
            <a:pPr algn="ctr"/>
            <a:r>
              <a:rPr lang="en-IN" sz="4400" dirty="0"/>
              <a:t>Thank YOU</a:t>
            </a:r>
          </a:p>
        </p:txBody>
      </p:sp>
    </p:spTree>
    <p:extLst>
      <p:ext uri="{BB962C8B-B14F-4D97-AF65-F5344CB8AC3E}">
        <p14:creationId xmlns:p14="http://schemas.microsoft.com/office/powerpoint/2010/main" val="22157529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9300"/>
          </a:xfrm>
        </p:spPr>
        <p:txBody>
          <a:bodyPr/>
          <a:lstStyle/>
          <a:p>
            <a:pPr algn="ctr"/>
            <a:r>
              <a:rPr lang="en-IN" b="1" dirty="0"/>
              <a:t>ARCHITECTURE</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9926" y="1714500"/>
            <a:ext cx="9311775" cy="4165600"/>
          </a:xfrm>
        </p:spPr>
      </p:pic>
    </p:spTree>
    <p:extLst>
      <p:ext uri="{BB962C8B-B14F-4D97-AF65-F5344CB8AC3E}">
        <p14:creationId xmlns:p14="http://schemas.microsoft.com/office/powerpoint/2010/main" val="296932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025" y="408210"/>
            <a:ext cx="8911687" cy="1280890"/>
          </a:xfrm>
        </p:spPr>
        <p:txBody>
          <a:bodyPr/>
          <a:lstStyle/>
          <a:p>
            <a:pPr algn="ctr"/>
            <a:r>
              <a:rPr lang="en-US" b="1" dirty="0"/>
              <a:t>OPERATIONS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434" y="1643063"/>
            <a:ext cx="7717458" cy="4022725"/>
          </a:xfrm>
        </p:spPr>
      </p:pic>
    </p:spTree>
    <p:extLst>
      <p:ext uri="{BB962C8B-B14F-4D97-AF65-F5344CB8AC3E}">
        <p14:creationId xmlns:p14="http://schemas.microsoft.com/office/powerpoint/2010/main" val="2541816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0725" y="433610"/>
            <a:ext cx="8911687" cy="1280890"/>
          </a:xfrm>
        </p:spPr>
        <p:txBody>
          <a:bodyPr/>
          <a:lstStyle/>
          <a:p>
            <a:pPr algn="ctr"/>
            <a:r>
              <a:rPr lang="en-US" b="1" dirty="0"/>
              <a:t>CONT…..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6137" y="1704386"/>
            <a:ext cx="6905965" cy="4022725"/>
          </a:xfrm>
        </p:spPr>
      </p:pic>
    </p:spTree>
    <p:extLst>
      <p:ext uri="{BB962C8B-B14F-4D97-AF65-F5344CB8AC3E}">
        <p14:creationId xmlns:p14="http://schemas.microsoft.com/office/powerpoint/2010/main" val="313535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025" y="535210"/>
            <a:ext cx="8911687" cy="1280890"/>
          </a:xfrm>
        </p:spPr>
        <p:txBody>
          <a:bodyPr/>
          <a:lstStyle/>
          <a:p>
            <a:pPr algn="ctr"/>
            <a:r>
              <a:rPr lang="en-US" b="1" dirty="0"/>
              <a:t>CONT…..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469" y="1923571"/>
            <a:ext cx="5285331" cy="3194529"/>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9934" y="1825171"/>
            <a:ext cx="4778465" cy="3753805"/>
          </a:xfrm>
          <a:prstGeom prst="rect">
            <a:avLst/>
          </a:prstGeom>
        </p:spPr>
      </p:pic>
    </p:spTree>
    <p:extLst>
      <p:ext uri="{BB962C8B-B14F-4D97-AF65-F5344CB8AC3E}">
        <p14:creationId xmlns:p14="http://schemas.microsoft.com/office/powerpoint/2010/main" val="25843638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25" y="471710"/>
            <a:ext cx="8911687" cy="1280890"/>
          </a:xfrm>
        </p:spPr>
        <p:txBody>
          <a:bodyPr/>
          <a:lstStyle/>
          <a:p>
            <a:pPr algn="ctr"/>
            <a:r>
              <a:rPr lang="en-US" b="1" dirty="0"/>
              <a:t>MEMORY HIERARCHY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0" y="1485900"/>
            <a:ext cx="10707985" cy="4343400"/>
          </a:xfrm>
        </p:spPr>
      </p:pic>
    </p:spTree>
    <p:extLst>
      <p:ext uri="{BB962C8B-B14F-4D97-AF65-F5344CB8AC3E}">
        <p14:creationId xmlns:p14="http://schemas.microsoft.com/office/powerpoint/2010/main" val="2630493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380" y="495300"/>
            <a:ext cx="10058400" cy="886460"/>
          </a:xfrm>
        </p:spPr>
        <p:txBody>
          <a:bodyPr/>
          <a:lstStyle/>
          <a:p>
            <a:pPr algn="ctr"/>
            <a:r>
              <a:rPr lang="en-US" b="1" dirty="0"/>
              <a:t>CONT…..</a:t>
            </a:r>
          </a:p>
        </p:txBody>
      </p:sp>
      <p:sp>
        <p:nvSpPr>
          <p:cNvPr id="3" name="Content Placeholder 2"/>
          <p:cNvSpPr>
            <a:spLocks noGrp="1"/>
          </p:cNvSpPr>
          <p:nvPr>
            <p:ph idx="1"/>
          </p:nvPr>
        </p:nvSpPr>
        <p:spPr>
          <a:xfrm>
            <a:off x="1591734" y="1790699"/>
            <a:ext cx="8695266" cy="3708401"/>
          </a:xfrm>
        </p:spPr>
        <p:txBody>
          <a:bodyPr>
            <a:normAutofit/>
          </a:bodyPr>
          <a:lstStyle/>
          <a:p>
            <a:pPr fontAlgn="base">
              <a:buFont typeface="Wingdings" panose="05000000000000000000" pitchFamily="2" charset="2"/>
              <a:buChar char="Ø"/>
            </a:pPr>
            <a:r>
              <a:rPr lang="en-US" sz="2000" b="1" dirty="0">
                <a:latin typeface="Arial" panose="020B0604020202020204" pitchFamily="34" charset="0"/>
                <a:cs typeface="Arial" panose="020B0604020202020204" pitchFamily="34" charset="0"/>
              </a:rPr>
              <a:t>CPU Registers</a:t>
            </a:r>
          </a:p>
          <a:p>
            <a:pPr fontAlgn="base">
              <a:lnSpc>
                <a:spcPct val="150000"/>
              </a:lnSpc>
              <a:buNone/>
            </a:pPr>
            <a:r>
              <a:rPr lang="en-US" sz="2400" dirty="0">
                <a:latin typeface="Arial" panose="020B0604020202020204" pitchFamily="34" charset="0"/>
                <a:cs typeface="Arial" panose="020B0604020202020204" pitchFamily="34" charset="0"/>
              </a:rPr>
              <a:t>   Registers are small, high-speed memory units located in the CPU. They are used to store the most frequently used data and instructions. Registers have the fastest access time and the smallest storage capacity, typically ranging from 16 to 64 bits.</a:t>
            </a:r>
          </a:p>
          <a:p>
            <a:pPr marL="0" indent="0" fontAlgn="base">
              <a:lnSpc>
                <a:spcPct val="150000"/>
              </a:lnSpc>
              <a:spcAft>
                <a:spcPct val="0"/>
              </a:spcAft>
              <a:buClrTx/>
              <a:buSzTx/>
              <a:buNone/>
            </a:pPr>
            <a:endParaRPr lang="en-IN" sz="2400" b="1" dirty="0"/>
          </a:p>
          <a:p>
            <a:pPr fontAlgn="base">
              <a:lnSpc>
                <a:spcPct val="150000"/>
              </a:lnSpc>
              <a:spcAft>
                <a:spcPct val="0"/>
              </a:spcAft>
              <a:buClrTx/>
              <a:buSzTx/>
              <a:buFont typeface="Wingdings" panose="05000000000000000000" pitchFamily="2" charset="2"/>
              <a:buChar char="Ø"/>
            </a:pPr>
            <a:endParaRPr lang="en-US" sz="2400" b="1" dirty="0"/>
          </a:p>
          <a:p>
            <a:pPr marL="0" indent="0" fontAlgn="base">
              <a:spcAft>
                <a:spcPct val="0"/>
              </a:spcAft>
              <a:buClrTx/>
              <a:buSzTx/>
              <a:buNone/>
            </a:pPr>
            <a:endParaRPr lang="en-US" sz="2000" dirty="0">
              <a:solidFill>
                <a:schemeClr val="tx1"/>
              </a:solidFill>
            </a:endParaRPr>
          </a:p>
          <a:p>
            <a:pPr marL="0" indent="0" fontAlgn="base">
              <a:spcAft>
                <a:spcPct val="0"/>
              </a:spcAft>
              <a:buClrTx/>
              <a:buSzTx/>
              <a:buNone/>
            </a:pPr>
            <a:endParaRPr lang="en-US" sz="2000" dirty="0">
              <a:solidFill>
                <a:schemeClr val="tx1"/>
              </a:solidFill>
            </a:endParaRPr>
          </a:p>
          <a:p>
            <a:pPr marL="0" indent="0">
              <a:buNone/>
            </a:pPr>
            <a:endParaRPr lang="en-US" dirty="0"/>
          </a:p>
        </p:txBody>
      </p:sp>
    </p:spTree>
    <p:extLst>
      <p:ext uri="{BB962C8B-B14F-4D97-AF65-F5344CB8AC3E}">
        <p14:creationId xmlns:p14="http://schemas.microsoft.com/office/powerpoint/2010/main" val="12495088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690</TotalTime>
  <Words>1255</Words>
  <Application>Microsoft Office PowerPoint</Application>
  <PresentationFormat>Widescreen</PresentationFormat>
  <Paragraphs>238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Cambria Math</vt:lpstr>
      <vt:lpstr>Trebuchet MS</vt:lpstr>
      <vt:lpstr>Tw Cen MT</vt:lpstr>
      <vt:lpstr>Wingdings</vt:lpstr>
      <vt:lpstr>Circuit</vt:lpstr>
      <vt:lpstr>PowerPoint Presentation</vt:lpstr>
      <vt:lpstr>Contents</vt:lpstr>
      <vt:lpstr>Cache</vt:lpstr>
      <vt:lpstr>ARCHITECTURE</vt:lpstr>
      <vt:lpstr>OPERATIONS</vt:lpstr>
      <vt:lpstr>CONT…..</vt:lpstr>
      <vt:lpstr>CONT…..</vt:lpstr>
      <vt:lpstr>MEMORY HIERARCHY</vt:lpstr>
      <vt:lpstr>CONT…..</vt:lpstr>
      <vt:lpstr>CONT…..</vt:lpstr>
      <vt:lpstr>CONT…..</vt:lpstr>
      <vt:lpstr>CACHE MAPPING</vt:lpstr>
      <vt:lpstr>DIRECT MAPPING</vt:lpstr>
      <vt:lpstr>ASSOCIATIVE MAPPING</vt:lpstr>
      <vt:lpstr>SET ASSOCIATIVE MAPPING</vt:lpstr>
      <vt:lpstr>K-WAY SET ASSOCIATIVE CACHE</vt:lpstr>
      <vt:lpstr>2-WAY SET ASSOCIATIVE CACHE</vt:lpstr>
      <vt:lpstr>BLOCK REPLACEMENT TECHNIQUES</vt:lpstr>
      <vt:lpstr>PSEUDO-LRU (PLRU)</vt:lpstr>
      <vt:lpstr>RE-REFERENCE INTERVAL PREDICTION (RRIP)</vt:lpstr>
      <vt:lpstr>PowerPoint Presentation</vt:lpstr>
      <vt:lpstr>PowerPoint Presentation</vt:lpstr>
      <vt:lpstr>PowerPoint Presentation</vt:lpstr>
      <vt:lpstr>PowerPoint Presentation</vt:lpstr>
      <vt:lpstr>PowerPoint Presentation</vt:lpstr>
      <vt:lpstr>ADVANTAGES </vt:lpstr>
      <vt:lpstr>PowerPoint Presentation</vt:lpstr>
      <vt:lpstr>PowerPoint Presentation</vt:lpstr>
      <vt:lpstr>PowerPoint Presentation</vt:lpstr>
      <vt:lpstr>Consider a fully associative cache with 8 cache blocks(0-7) and the following sequence of memory block requests:   4,3,25,8,19,6,25,8,16,35,45,22,8,3,16,25,7     if LEU replacement policy is used, which cache block will have memory block 7?</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Sourabh Nagpal</dc:creator>
  <cp:lastModifiedBy>Surya</cp:lastModifiedBy>
  <cp:revision>20</cp:revision>
  <dcterms:created xsi:type="dcterms:W3CDTF">2025-02-12T19:10:13Z</dcterms:created>
  <dcterms:modified xsi:type="dcterms:W3CDTF">2025-02-14T09:01:32Z</dcterms:modified>
</cp:coreProperties>
</file>