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1" r:id="rId5"/>
    <p:sldId id="262" r:id="rId6"/>
    <p:sldId id="264" r:id="rId7"/>
    <p:sldId id="272" r:id="rId8"/>
    <p:sldId id="265" r:id="rId9"/>
    <p:sldId id="273" r:id="rId10"/>
    <p:sldId id="266" r:id="rId11"/>
    <p:sldId id="267" r:id="rId12"/>
    <p:sldId id="263" r:id="rId13"/>
    <p:sldId id="268" r:id="rId14"/>
    <p:sldId id="274" r:id="rId15"/>
    <p:sldId id="275" r:id="rId16"/>
    <p:sldId id="271" r:id="rId17"/>
    <p:sldId id="269" r:id="rId18"/>
    <p:sldId id="258"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una patel" initials="k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0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t"/>
            <a:br>
              <a:rPr lang="en-IN" sz="2800" dirty="0">
                <a:latin typeface="Bell MT" pitchFamily="18" charset="0"/>
              </a:rPr>
            </a:br>
            <a:r>
              <a:rPr lang="en-IN" sz="2800" b="1" dirty="0">
                <a:latin typeface="Bell MT" pitchFamily="18" charset="0"/>
              </a:rPr>
              <a:t>Asha M. Tarsadia Institute of</a:t>
            </a:r>
            <a:br>
              <a:rPr lang="en-IN" sz="2800" b="1" dirty="0">
                <a:latin typeface="Bell MT" pitchFamily="18" charset="0"/>
              </a:rPr>
            </a:br>
            <a:r>
              <a:rPr lang="en-IN" sz="2800" b="1" dirty="0">
                <a:latin typeface="Bell MT" pitchFamily="18" charset="0"/>
              </a:rPr>
              <a:t>Computer Science and Technology</a:t>
            </a:r>
            <a:br>
              <a:rPr lang="en-US" sz="2800" dirty="0">
                <a:latin typeface="Bell MT" pitchFamily="18" charset="0"/>
              </a:rPr>
            </a:br>
            <a:br>
              <a:rPr lang="en-US" sz="2800" dirty="0">
                <a:latin typeface="Bell MT" pitchFamily="18" charset="0"/>
              </a:rPr>
            </a:br>
            <a:endParaRPr lang="en-US" sz="2800" dirty="0">
              <a:latin typeface="Bell MT" pitchFamily="18" charset="0"/>
            </a:endParaRPr>
          </a:p>
        </p:txBody>
      </p:sp>
      <p:pic>
        <p:nvPicPr>
          <p:cNvPr id="9" name="Picture 8" descr="B"/>
          <p:cNvPicPr/>
          <p:nvPr/>
        </p:nvPicPr>
        <p:blipFill>
          <a:blip r:embed="rId2" cstate="print"/>
          <a:srcRect/>
          <a:stretch>
            <a:fillRect/>
          </a:stretch>
        </p:blipFill>
        <p:spPr bwMode="auto">
          <a:xfrm>
            <a:off x="7696200" y="514350"/>
            <a:ext cx="990600" cy="857250"/>
          </a:xfrm>
          <a:prstGeom prst="rect">
            <a:avLst/>
          </a:prstGeom>
          <a:noFill/>
          <a:ln w="9525">
            <a:noFill/>
            <a:miter lim="800000"/>
            <a:headEnd/>
            <a:tailEnd/>
          </a:ln>
        </p:spPr>
      </p:pic>
      <p:pic>
        <p:nvPicPr>
          <p:cNvPr id="51206" name="Picture 6" descr="UKA Tarsadia University, Bardoli, Admission, Courses, Fees, Placement"/>
          <p:cNvPicPr>
            <a:picLocks noChangeAspect="1" noChangeArrowheads="1"/>
          </p:cNvPicPr>
          <p:nvPr/>
        </p:nvPicPr>
        <p:blipFill>
          <a:blip r:embed="rId3"/>
          <a:srcRect/>
          <a:stretch>
            <a:fillRect/>
          </a:stretch>
        </p:blipFill>
        <p:spPr bwMode="auto">
          <a:xfrm>
            <a:off x="381000" y="533400"/>
            <a:ext cx="1143000" cy="914400"/>
          </a:xfrm>
          <a:prstGeom prst="rect">
            <a:avLst/>
          </a:prstGeom>
          <a:noFill/>
        </p:spPr>
      </p:pic>
      <p:sp>
        <p:nvSpPr>
          <p:cNvPr id="13" name="Title 1"/>
          <p:cNvSpPr txBox="1">
            <a:spLocks/>
          </p:cNvSpPr>
          <p:nvPr/>
        </p:nvSpPr>
        <p:spPr>
          <a:xfrm>
            <a:off x="685800" y="18288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0070C0"/>
                </a:solidFill>
                <a:effectLst/>
                <a:uLnTx/>
                <a:uFillTx/>
                <a:latin typeface="Times New Roman" pitchFamily="18" charset="0"/>
                <a:ea typeface="+mj-ea"/>
                <a:cs typeface="Times New Roman" pitchFamily="18" charset="0"/>
              </a:rPr>
              <a:t>Product Showcase System</a:t>
            </a:r>
          </a:p>
        </p:txBody>
      </p:sp>
      <p:sp>
        <p:nvSpPr>
          <p:cNvPr id="15" name="Subtitle 2"/>
          <p:cNvSpPr txBox="1">
            <a:spLocks/>
          </p:cNvSpPr>
          <p:nvPr/>
        </p:nvSpPr>
        <p:spPr>
          <a:xfrm>
            <a:off x="2667000" y="3657600"/>
            <a:ext cx="3810000" cy="3200400"/>
          </a:xfrm>
          <a:prstGeom prst="rect">
            <a:avLst/>
          </a:prstGeom>
        </p:spPr>
        <p:txBody>
          <a:bodyPr>
            <a:normAutofit fontScale="92500" lnSpcReduction="10000"/>
          </a:bodyPr>
          <a:lstStyle/>
          <a:p>
            <a:pPr algn="ctr" fontAlgn="auto">
              <a:spcBef>
                <a:spcPct val="20000"/>
              </a:spcBef>
              <a:spcAft>
                <a:spcPts val="0"/>
              </a:spcAft>
              <a:buFont typeface="Arial" pitchFamily="34" charset="0"/>
              <a:buNone/>
              <a:defRPr/>
            </a:pPr>
            <a:endParaRPr lang="en-US" sz="2800" b="1" dirty="0">
              <a:latin typeface="Times New Roman" pitchFamily="18" charset="0"/>
              <a:cs typeface="Times New Roman" pitchFamily="18" charset="0"/>
            </a:endParaRPr>
          </a:p>
          <a:p>
            <a:pPr algn="ctr" fontAlgn="auto">
              <a:spcBef>
                <a:spcPct val="20000"/>
              </a:spcBef>
              <a:spcAft>
                <a:spcPts val="0"/>
              </a:spcAft>
              <a:buFont typeface="Arial" pitchFamily="34" charset="0"/>
              <a:buNone/>
              <a:defRPr/>
            </a:pPr>
            <a:r>
              <a:rPr lang="en-US" sz="2800" b="1" dirty="0">
                <a:latin typeface="Times New Roman" pitchFamily="18" charset="0"/>
                <a:cs typeface="Times New Roman" pitchFamily="18" charset="0"/>
              </a:rPr>
              <a:t>Prepared by</a:t>
            </a:r>
          </a:p>
          <a:p>
            <a:pPr algn="ctr" fontAlgn="auto">
              <a:spcBef>
                <a:spcPct val="20000"/>
              </a:spcBef>
              <a:spcAft>
                <a:spcPts val="0"/>
              </a:spcAft>
              <a:defRPr/>
            </a:pPr>
            <a:r>
              <a:rPr lang="en-US" sz="2600" dirty="0">
                <a:latin typeface="Times New Roman" pitchFamily="18" charset="0"/>
                <a:cs typeface="Times New Roman" pitchFamily="18" charset="0"/>
              </a:rPr>
              <a:t>Kalp Shah</a:t>
            </a:r>
          </a:p>
          <a:p>
            <a:pPr algn="ctr" fontAlgn="auto">
              <a:spcBef>
                <a:spcPct val="20000"/>
              </a:spcBef>
              <a:spcAft>
                <a:spcPts val="0"/>
              </a:spcAft>
              <a:defRPr/>
            </a:pPr>
            <a:r>
              <a:rPr lang="en-US" sz="2600" dirty="0">
                <a:latin typeface="Times New Roman" pitchFamily="18" charset="0"/>
                <a:cs typeface="Times New Roman" pitchFamily="18" charset="0"/>
              </a:rPr>
              <a:t>(202203103510013)</a:t>
            </a:r>
          </a:p>
          <a:p>
            <a:pPr algn="ctr" fontAlgn="auto">
              <a:spcBef>
                <a:spcPct val="20000"/>
              </a:spcBef>
              <a:spcAft>
                <a:spcPts val="0"/>
              </a:spcAft>
              <a:defRPr/>
            </a:pPr>
            <a:endParaRPr lang="en-US" sz="3200" dirty="0">
              <a:latin typeface="Times New Roman" pitchFamily="18" charset="0"/>
              <a:cs typeface="Times New Roman" pitchFamily="18" charset="0"/>
            </a:endParaRPr>
          </a:p>
          <a:p>
            <a:pPr algn="ctr" fontAlgn="auto">
              <a:spcBef>
                <a:spcPct val="20000"/>
              </a:spcBef>
              <a:spcAft>
                <a:spcPts val="0"/>
              </a:spcAft>
              <a:buFont typeface="Arial" pitchFamily="34" charset="0"/>
              <a:buNone/>
              <a:defRPr/>
            </a:pPr>
            <a:r>
              <a:rPr lang="en-US" sz="2800" b="1" dirty="0">
                <a:solidFill>
                  <a:schemeClr val="tx2">
                    <a:lumMod val="50000"/>
                  </a:schemeClr>
                </a:solidFill>
                <a:latin typeface="Times New Roman" pitchFamily="18" charset="0"/>
                <a:cs typeface="Times New Roman" pitchFamily="18" charset="0"/>
              </a:rPr>
              <a:t>Guided by</a:t>
            </a:r>
          </a:p>
          <a:p>
            <a:pPr algn="ctr" fontAlgn="auto">
              <a:spcBef>
                <a:spcPct val="20000"/>
              </a:spcBef>
              <a:spcAft>
                <a:spcPts val="0"/>
              </a:spcAft>
              <a:defRPr/>
            </a:pPr>
            <a:r>
              <a:rPr lang="en-US" sz="2800" dirty="0">
                <a:solidFill>
                  <a:schemeClr val="tx2">
                    <a:lumMod val="50000"/>
                  </a:schemeClr>
                </a:solidFill>
                <a:latin typeface="Times New Roman" pitchFamily="18" charset="0"/>
                <a:cs typeface="Times New Roman" pitchFamily="18" charset="0"/>
              </a:rPr>
              <a:t>Guide Name </a:t>
            </a:r>
          </a:p>
          <a:p>
            <a:pPr algn="ctr" fontAlgn="auto">
              <a:spcBef>
                <a:spcPct val="20000"/>
              </a:spcBef>
              <a:spcAft>
                <a:spcPts val="0"/>
              </a:spcAft>
              <a:defRPr/>
            </a:pPr>
            <a:endParaRPr lang="en-US" sz="3200" dirty="0">
              <a:latin typeface="Times New Roman" pitchFamily="18" charset="0"/>
              <a:cs typeface="Times New Roman" pitchFamily="18" charset="0"/>
            </a:endParaRPr>
          </a:p>
          <a:p>
            <a:pPr algn="ctr" fontAlgn="auto">
              <a:spcBef>
                <a:spcPct val="20000"/>
              </a:spcBef>
              <a:spcAft>
                <a:spcPts val="0"/>
              </a:spcAft>
              <a:defRPr/>
            </a:pPr>
            <a:endParaRPr lang="en-US" sz="3200" dirty="0">
              <a:latin typeface="+mn-lt"/>
              <a:cs typeface="+mn-cs"/>
            </a:endParaRPr>
          </a:p>
        </p:txBody>
      </p:sp>
      <p:sp>
        <p:nvSpPr>
          <p:cNvPr id="17" name="Title 1"/>
          <p:cNvSpPr txBox="1">
            <a:spLocks/>
          </p:cNvSpPr>
          <p:nvPr/>
        </p:nvSpPr>
        <p:spPr>
          <a:xfrm>
            <a:off x="1371600" y="990600"/>
            <a:ext cx="6400800" cy="914400"/>
          </a:xfrm>
          <a:prstGeom prst="rect">
            <a:avLst/>
          </a:prstGeom>
        </p:spPr>
        <p:txBody>
          <a:bodyPr anchor="ctr">
            <a:noAutofit/>
          </a:bodyPr>
          <a:lstStyle/>
          <a:p>
            <a:pPr algn="ctr" fontAlgn="auto">
              <a:spcAft>
                <a:spcPts val="0"/>
              </a:spcAft>
              <a:defRPr/>
            </a:pPr>
            <a:r>
              <a:rPr lang="en-US" sz="2800" dirty="0">
                <a:solidFill>
                  <a:schemeClr val="tx2">
                    <a:lumMod val="50000"/>
                  </a:schemeClr>
                </a:solidFill>
                <a:latin typeface="Times New Roman" pitchFamily="18" charset="0"/>
                <a:ea typeface="+mj-ea"/>
                <a:cs typeface="Times New Roman" pitchFamily="18" charset="0"/>
              </a:rPr>
              <a:t>Computer Science and Engineering</a:t>
            </a:r>
          </a:p>
        </p:txBody>
      </p:sp>
      <p:sp>
        <p:nvSpPr>
          <p:cNvPr id="18" name="Title 1"/>
          <p:cNvSpPr txBox="1">
            <a:spLocks/>
          </p:cNvSpPr>
          <p:nvPr/>
        </p:nvSpPr>
        <p:spPr>
          <a:xfrm>
            <a:off x="1524000" y="1676400"/>
            <a:ext cx="6400800" cy="914400"/>
          </a:xfrm>
          <a:prstGeom prst="rect">
            <a:avLst/>
          </a:prstGeom>
        </p:spPr>
        <p:txBody>
          <a:bodyPr anchor="ctr">
            <a:noAutofit/>
          </a:bodyPr>
          <a:lstStyle/>
          <a:p>
            <a:pPr algn="ctr" fontAlgn="auto">
              <a:spcAft>
                <a:spcPts val="0"/>
              </a:spcAft>
              <a:defRPr/>
            </a:pPr>
            <a:endParaRPr lang="en-US" sz="2400" dirty="0">
              <a:solidFill>
                <a:schemeClr val="tx2">
                  <a:lumMod val="50000"/>
                </a:schemeClr>
              </a:solidFill>
              <a:latin typeface="Times New Roman" pitchFamily="18" charset="0"/>
              <a:ea typeface="+mj-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Problem Analysis</a:t>
            </a:r>
            <a:br>
              <a:rPr lang="en-US" sz="3600" b="1" dirty="0">
                <a:latin typeface="Times New Roman" pitchFamily="18" charset="0"/>
                <a:cs typeface="Times New Roman" pitchFamily="18" charset="0"/>
              </a:rPr>
            </a:br>
            <a:r>
              <a:rPr lang="en-US" sz="3000" b="1" dirty="0">
                <a:solidFill>
                  <a:srgbClr val="C00000"/>
                </a:solidFill>
                <a:latin typeface="Times New Roman" pitchFamily="18" charset="0"/>
                <a:cs typeface="Times New Roman" pitchFamily="18" charset="0"/>
              </a:rPr>
              <a:t>(Carry out the plan)</a:t>
            </a:r>
          </a:p>
        </p:txBody>
      </p:sp>
      <p:sp>
        <p:nvSpPr>
          <p:cNvPr id="3" name="Content Placeholder 2"/>
          <p:cNvSpPr>
            <a:spLocks noGrp="1"/>
          </p:cNvSpPr>
          <p:nvPr>
            <p:ph idx="1"/>
          </p:nvPr>
        </p:nvSpPr>
        <p:spPr/>
        <p:txBody>
          <a:bodyPr>
            <a:normAutofit/>
          </a:bodyPr>
          <a:lstStyle/>
          <a:p>
            <a:pPr marL="971550" lvl="1" indent="-514350">
              <a:buFont typeface="+mj-lt"/>
              <a:buAutoNum type="romanUcPeriod"/>
            </a:pPr>
            <a:r>
              <a:rPr lang="en-US" sz="2000" dirty="0">
                <a:latin typeface="Times New Roman" pitchFamily="18" charset="0"/>
                <a:cs typeface="Times New Roman" pitchFamily="18" charset="0"/>
              </a:rPr>
              <a:t>Does the solution conform to the plan?</a:t>
            </a:r>
          </a:p>
          <a:p>
            <a:pPr marL="857250" lvl="2" indent="0">
              <a:buNone/>
            </a:pPr>
            <a:r>
              <a:rPr lang="en-US" sz="1400" i="0" dirty="0">
                <a:effectLst/>
                <a:latin typeface="Söhne"/>
              </a:rPr>
              <a:t>Yes, it confirms the plan.</a:t>
            </a:r>
            <a:endParaRPr lang="en-US" sz="1400" dirty="0">
              <a:latin typeface="Times New Roman" pitchFamily="18" charset="0"/>
              <a:cs typeface="Times New Roman" pitchFamily="18" charset="0"/>
            </a:endParaRPr>
          </a:p>
          <a:p>
            <a:pPr marL="971550" lvl="1" indent="-514350">
              <a:buFont typeface="+mj-lt"/>
              <a:buAutoNum type="romanUcPeriod"/>
            </a:pPr>
            <a:r>
              <a:rPr lang="en-US" sz="2000" dirty="0">
                <a:latin typeface="Times New Roman" pitchFamily="18" charset="0"/>
                <a:cs typeface="Times New Roman" pitchFamily="18" charset="0"/>
              </a:rPr>
              <a:t>Is each component part of the solution provably correct?</a:t>
            </a:r>
          </a:p>
          <a:p>
            <a:pPr marL="1371600" lvl="2" indent="-514350"/>
            <a:r>
              <a:rPr lang="en-US" sz="1600" dirty="0">
                <a:latin typeface="Times New Roman" pitchFamily="18" charset="0"/>
                <a:cs typeface="Times New Roman" pitchFamily="18" charset="0"/>
              </a:rPr>
              <a:t>As for the Backend with restful API with a database is needed to store and process data</a:t>
            </a:r>
          </a:p>
          <a:p>
            <a:pPr marL="1371600" lvl="2" indent="-514350"/>
            <a:r>
              <a:rPr lang="en-US" sz="1600" dirty="0">
                <a:latin typeface="Times New Roman" pitchFamily="18" charset="0"/>
                <a:cs typeface="Times New Roman" pitchFamily="18" charset="0"/>
              </a:rPr>
              <a:t>Admin app is needed for admin’s interaction with data.</a:t>
            </a:r>
          </a:p>
          <a:p>
            <a:pPr marL="1371600" lvl="2" indent="-514350"/>
            <a:r>
              <a:rPr lang="en-US" sz="1600" dirty="0">
                <a:latin typeface="Times New Roman" pitchFamily="18" charset="0"/>
                <a:cs typeface="Times New Roman" pitchFamily="18" charset="0"/>
              </a:rPr>
              <a:t>Client Website is for Customers to access the catalog.</a:t>
            </a:r>
          </a:p>
          <a:p>
            <a:pPr marL="571500" indent="-571500">
              <a:buFont typeface="+mj-lt"/>
              <a:buAutoNum type="romanUcPeriod"/>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Problem Analysis</a:t>
            </a:r>
            <a:br>
              <a:rPr lang="en-US" sz="3600" b="1" dirty="0">
                <a:latin typeface="Times New Roman" pitchFamily="18" charset="0"/>
                <a:cs typeface="Times New Roman" pitchFamily="18" charset="0"/>
              </a:rPr>
            </a:br>
            <a:r>
              <a:rPr lang="en-US" sz="3000" b="1" dirty="0">
                <a:solidFill>
                  <a:srgbClr val="C00000"/>
                </a:solidFill>
                <a:latin typeface="Times New Roman" pitchFamily="18" charset="0"/>
                <a:cs typeface="Times New Roman" pitchFamily="18" charset="0"/>
              </a:rPr>
              <a:t>(Examine the results)</a:t>
            </a:r>
          </a:p>
        </p:txBody>
      </p:sp>
      <p:sp>
        <p:nvSpPr>
          <p:cNvPr id="3" name="Content Placeholder 2"/>
          <p:cNvSpPr>
            <a:spLocks noGrp="1"/>
          </p:cNvSpPr>
          <p:nvPr>
            <p:ph idx="1"/>
          </p:nvPr>
        </p:nvSpPr>
        <p:spPr/>
        <p:txBody>
          <a:bodyPr>
            <a:normAutofit/>
          </a:bodyPr>
          <a:lstStyle/>
          <a:p>
            <a:pPr marL="971550" lvl="1" indent="-514350">
              <a:buFont typeface="+mj-lt"/>
              <a:buAutoNum type="romanUcPeriod"/>
            </a:pPr>
            <a:r>
              <a:rPr lang="en-US" sz="2000" dirty="0">
                <a:latin typeface="Times New Roman" pitchFamily="18" charset="0"/>
                <a:cs typeface="Times New Roman" pitchFamily="18" charset="0"/>
              </a:rPr>
              <a:t>Is it possible to test each component part of the solution?</a:t>
            </a:r>
          </a:p>
          <a:p>
            <a:pPr marL="857250" lvl="2" indent="0">
              <a:buNone/>
            </a:pPr>
            <a:r>
              <a:rPr lang="en-US" sz="1400" b="0" i="0" dirty="0">
                <a:effectLst/>
                <a:latin typeface="Söhne"/>
              </a:rPr>
              <a:t>Yes, it is indeed possible and recommended to test each component of the solution. Testing is a crucial aspect of software development to ensure that individual components and the entire system function correctly and meet the requirements.</a:t>
            </a:r>
            <a:endParaRPr lang="en-US" sz="1400" dirty="0">
              <a:latin typeface="Times New Roman" pitchFamily="18" charset="0"/>
              <a:cs typeface="Times New Roman" pitchFamily="18" charset="0"/>
            </a:endParaRPr>
          </a:p>
          <a:p>
            <a:pPr marL="971550" lvl="1" indent="-514350">
              <a:buFont typeface="+mj-lt"/>
              <a:buAutoNum type="romanUcPeriod"/>
            </a:pPr>
            <a:r>
              <a:rPr lang="en-US" sz="2000" dirty="0">
                <a:latin typeface="Times New Roman" pitchFamily="18" charset="0"/>
                <a:cs typeface="Times New Roman" pitchFamily="18" charset="0"/>
              </a:rPr>
              <a:t>Does the solution produce results that conform to the data, functions, and features that are required?</a:t>
            </a:r>
          </a:p>
          <a:p>
            <a:pPr marL="857250" lvl="2" indent="0">
              <a:buNone/>
            </a:pPr>
            <a:r>
              <a:rPr lang="en-US" sz="1400" b="0" i="0" dirty="0">
                <a:effectLst/>
                <a:latin typeface="Söhne"/>
              </a:rPr>
              <a:t>As for whether the solution produces results that conform to the required data, functions, and features, that is the goal of testing. Rigorous testing ensures that the solution behaves according to the specified requirements and expected behaviours. It involves comparing the actual outputs and behaviours of the system with the expected outcomes to identify any discrepancies</a:t>
            </a:r>
            <a:r>
              <a:rPr lang="en-US" sz="1000" b="0" i="0" dirty="0">
                <a:effectLst/>
                <a:latin typeface="Söhne"/>
              </a:rPr>
              <a:t>.</a:t>
            </a:r>
            <a:endParaRPr lang="en-US" sz="1200" dirty="0">
              <a:latin typeface="Times New Roman" pitchFamily="18" charset="0"/>
              <a:cs typeface="Times New Roman" pitchFamily="18" charset="0"/>
            </a:endParaRPr>
          </a:p>
          <a:p>
            <a:pPr marL="571500" indent="-571500">
              <a:buFont typeface="+mj-lt"/>
              <a:buAutoNum type="romanUcPeriod"/>
            </a:pP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Requirement Engineering</a:t>
            </a:r>
            <a:br>
              <a:rPr lang="en-US" sz="3600" b="1" dirty="0">
                <a:latin typeface="Times New Roman" pitchFamily="18" charset="0"/>
                <a:cs typeface="Times New Roman" pitchFamily="18" charset="0"/>
              </a:rPr>
            </a:br>
            <a:r>
              <a:rPr lang="en-US" sz="3000" b="1" dirty="0">
                <a:solidFill>
                  <a:srgbClr val="C00000"/>
                </a:solidFill>
                <a:latin typeface="Times New Roman" pitchFamily="18" charset="0"/>
                <a:cs typeface="Times New Roman" pitchFamily="18" charset="0"/>
              </a:rPr>
              <a:t>(Client-side communication)</a:t>
            </a:r>
          </a:p>
        </p:txBody>
      </p:sp>
      <p:sp>
        <p:nvSpPr>
          <p:cNvPr id="3" name="Content Placeholder 2"/>
          <p:cNvSpPr>
            <a:spLocks noGrp="1"/>
          </p:cNvSpPr>
          <p:nvPr>
            <p:ph idx="1"/>
          </p:nvPr>
        </p:nvSpPr>
        <p:spPr/>
        <p:txBody>
          <a:bodyPr>
            <a:noAutofit/>
          </a:bodyPr>
          <a:lstStyle/>
          <a:p>
            <a:pPr marL="0" indent="0" algn="l">
              <a:buNone/>
            </a:pPr>
            <a:r>
              <a:rPr lang="en-US" sz="1200" b="1" i="0" dirty="0">
                <a:effectLst/>
                <a:latin typeface="Söhne"/>
              </a:rPr>
              <a:t>Functional Requirements</a:t>
            </a:r>
            <a:endParaRPr lang="en-US" sz="1200" b="0" i="0" dirty="0">
              <a:effectLst/>
              <a:latin typeface="Söhne"/>
            </a:endParaRPr>
          </a:p>
          <a:p>
            <a:pPr algn="l">
              <a:buFont typeface="Arial" panose="020B0604020202020204" pitchFamily="34" charset="0"/>
              <a:buChar char="•"/>
            </a:pPr>
            <a:r>
              <a:rPr lang="en-US" sz="1200" b="1" i="0" dirty="0">
                <a:effectLst/>
                <a:latin typeface="Söhne"/>
              </a:rPr>
              <a:t>Admin Backend:</a:t>
            </a:r>
            <a:endParaRPr lang="en-US" sz="1200" b="0" i="0" dirty="0">
              <a:effectLst/>
              <a:latin typeface="Söhne"/>
            </a:endParaRPr>
          </a:p>
          <a:p>
            <a:pPr marL="742950" lvl="1" indent="-285750" algn="l">
              <a:buFont typeface="Arial" panose="020B0604020202020204" pitchFamily="34" charset="0"/>
              <a:buChar char="•"/>
            </a:pPr>
            <a:r>
              <a:rPr lang="en-US" sz="1200" b="0" i="0" dirty="0">
                <a:effectLst/>
                <a:latin typeface="Söhne"/>
              </a:rPr>
              <a:t>Product Management: Allow the client to add, edit, and delete product details such as name, description, price, and availability.</a:t>
            </a:r>
          </a:p>
          <a:p>
            <a:pPr marL="742950" lvl="1" indent="-285750" algn="l">
              <a:buFont typeface="Arial" panose="020B0604020202020204" pitchFamily="34" charset="0"/>
              <a:buChar char="•"/>
            </a:pPr>
            <a:r>
              <a:rPr lang="en-US" sz="1200" b="0" i="0" dirty="0">
                <a:effectLst/>
                <a:latin typeface="Söhne"/>
              </a:rPr>
              <a:t>Category Management: Enable the client to organize products into fixed categories.</a:t>
            </a:r>
          </a:p>
          <a:p>
            <a:pPr marL="742950" lvl="1" indent="-285750" algn="l">
              <a:buFont typeface="Arial" panose="020B0604020202020204" pitchFamily="34" charset="0"/>
              <a:buChar char="•"/>
            </a:pPr>
            <a:r>
              <a:rPr lang="en-US" sz="1200" b="0" i="0" dirty="0">
                <a:effectLst/>
                <a:latin typeface="Söhne"/>
              </a:rPr>
              <a:t>Image Upload: Allow the client to upload product images to enhance the visual representation.</a:t>
            </a:r>
          </a:p>
          <a:p>
            <a:pPr marL="742950" lvl="1" indent="-285750" algn="l">
              <a:buFont typeface="Arial" panose="020B0604020202020204" pitchFamily="34" charset="0"/>
              <a:buChar char="•"/>
            </a:pPr>
            <a:r>
              <a:rPr lang="en-US" sz="1200" b="0" i="0" dirty="0">
                <a:effectLst/>
                <a:latin typeface="Söhne"/>
              </a:rPr>
              <a:t>RESTful API: Develop a RESTful API to connect the admin backend with the frontend catalog.</a:t>
            </a:r>
          </a:p>
          <a:p>
            <a:pPr algn="l">
              <a:buFont typeface="Arial" panose="020B0604020202020204" pitchFamily="34" charset="0"/>
              <a:buChar char="•"/>
            </a:pPr>
            <a:r>
              <a:rPr lang="en-US" sz="1200" b="1" i="0" dirty="0">
                <a:effectLst/>
                <a:latin typeface="Söhne"/>
              </a:rPr>
              <a:t>Frontend Catalog:</a:t>
            </a:r>
            <a:endParaRPr lang="en-US" sz="1200" b="0" i="0" dirty="0">
              <a:effectLst/>
              <a:latin typeface="Söhne"/>
            </a:endParaRPr>
          </a:p>
          <a:p>
            <a:pPr marL="742950" lvl="1" indent="-285750" algn="l">
              <a:buFont typeface="Arial" panose="020B0604020202020204" pitchFamily="34" charset="0"/>
              <a:buChar char="•"/>
            </a:pPr>
            <a:r>
              <a:rPr lang="en-US" sz="1200" b="0" i="0" dirty="0">
                <a:effectLst/>
                <a:latin typeface="Söhne"/>
              </a:rPr>
              <a:t>Product Browsing: Allow customers to view products organized by categories.</a:t>
            </a:r>
          </a:p>
          <a:p>
            <a:pPr marL="742950" lvl="1" indent="-285750" algn="l">
              <a:buFont typeface="Arial" panose="020B0604020202020204" pitchFamily="34" charset="0"/>
              <a:buChar char="•"/>
            </a:pPr>
            <a:r>
              <a:rPr lang="en-US" sz="1200" b="0" i="0" dirty="0">
                <a:effectLst/>
                <a:latin typeface="Söhne"/>
              </a:rPr>
              <a:t>Product Details: Display detailed information about each product, including images and descriptions.</a:t>
            </a:r>
          </a:p>
          <a:p>
            <a:pPr marL="742950" lvl="1" indent="-285750" algn="l">
              <a:buFont typeface="Arial" panose="020B0604020202020204" pitchFamily="34" charset="0"/>
              <a:buChar char="•"/>
            </a:pPr>
            <a:r>
              <a:rPr lang="en-US" sz="1200" b="0" i="0" dirty="0">
                <a:effectLst/>
                <a:latin typeface="Söhne"/>
              </a:rPr>
              <a:t>Search Functionality: Implement a search feature for customers to find specific products.</a:t>
            </a:r>
          </a:p>
          <a:p>
            <a:pPr marL="742950" lvl="1" indent="-285750" algn="l">
              <a:buFont typeface="Arial" panose="020B0604020202020204" pitchFamily="34" charset="0"/>
              <a:buChar char="•"/>
            </a:pPr>
            <a:r>
              <a:rPr lang="en-US" sz="1200" b="0" i="0" dirty="0">
                <a:effectLst/>
                <a:latin typeface="Söhne"/>
              </a:rPr>
              <a:t>Real-time Updates: Ensure that changes made in the admin backend are reflected in real-time on the frontend.</a:t>
            </a:r>
          </a:p>
          <a:p>
            <a:pPr marL="0" indent="0" algn="l">
              <a:buNone/>
            </a:pPr>
            <a:r>
              <a:rPr lang="en-US" sz="1200" b="1" i="0" dirty="0">
                <a:effectLst/>
                <a:latin typeface="Söhne"/>
              </a:rPr>
              <a:t>Non-Functional Requirements</a:t>
            </a:r>
            <a:endParaRPr lang="en-US" sz="1200" b="0" i="0" dirty="0">
              <a:effectLst/>
              <a:latin typeface="Söhne"/>
            </a:endParaRPr>
          </a:p>
          <a:p>
            <a:pPr algn="l">
              <a:buFont typeface="Arial" panose="020B0604020202020204" pitchFamily="34" charset="0"/>
              <a:buChar char="•"/>
            </a:pPr>
            <a:r>
              <a:rPr lang="en-US" sz="1200" b="1" i="0" dirty="0">
                <a:effectLst/>
                <a:latin typeface="Söhne"/>
              </a:rPr>
              <a:t>User Interface:</a:t>
            </a:r>
            <a:r>
              <a:rPr lang="en-US" sz="1200" b="0" i="0" dirty="0">
                <a:effectLst/>
                <a:latin typeface="Söhne"/>
              </a:rPr>
              <a:t> Design an intuitive and user-friendly interface for both the admin backend and the frontend catalog.</a:t>
            </a:r>
          </a:p>
          <a:p>
            <a:pPr algn="l">
              <a:buFont typeface="Arial" panose="020B0604020202020204" pitchFamily="34" charset="0"/>
              <a:buChar char="•"/>
            </a:pPr>
            <a:r>
              <a:rPr lang="en-US" sz="1200" b="1" i="0" dirty="0">
                <a:effectLst/>
                <a:latin typeface="Söhne"/>
              </a:rPr>
              <a:t>Performance:</a:t>
            </a:r>
            <a:r>
              <a:rPr lang="en-US" sz="1200" b="0" i="0" dirty="0">
                <a:effectLst/>
                <a:latin typeface="Söhne"/>
              </a:rPr>
              <a:t> Ensure the solution is responsive and capable of handling concurrent user interactions.</a:t>
            </a:r>
          </a:p>
          <a:p>
            <a:pPr algn="l">
              <a:buFont typeface="Arial" panose="020B0604020202020204" pitchFamily="34" charset="0"/>
              <a:buChar char="•"/>
            </a:pPr>
            <a:r>
              <a:rPr lang="en-US" sz="1200" b="1" i="0" dirty="0">
                <a:effectLst/>
                <a:latin typeface="Söhne"/>
              </a:rPr>
              <a:t>Scalability:</a:t>
            </a:r>
            <a:r>
              <a:rPr lang="en-US" sz="1200" b="0" i="0" dirty="0">
                <a:effectLst/>
                <a:latin typeface="Söhne"/>
              </a:rPr>
              <a:t> Design the system architecture to accommodate potential future growth in products.</a:t>
            </a:r>
          </a:p>
          <a:p>
            <a:pPr algn="l">
              <a:buFont typeface="Arial" panose="020B0604020202020204" pitchFamily="34" charset="0"/>
              <a:buChar char="•"/>
            </a:pPr>
            <a:r>
              <a:rPr lang="en-US" sz="1200" b="1" i="0" dirty="0">
                <a:effectLst/>
                <a:latin typeface="Söhne"/>
              </a:rPr>
              <a:t>Technology Stack:</a:t>
            </a:r>
            <a:r>
              <a:rPr lang="en-US" sz="1200" b="0" i="0" dirty="0">
                <a:effectLst/>
                <a:latin typeface="Söhne"/>
              </a:rPr>
              <a:t> Java SpringBoot, Flutter, React js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Requirement Engineering</a:t>
            </a:r>
            <a:br>
              <a:rPr lang="en-US" sz="3600" b="1" dirty="0">
                <a:latin typeface="Times New Roman" pitchFamily="18" charset="0"/>
                <a:cs typeface="Times New Roman" pitchFamily="18" charset="0"/>
              </a:rPr>
            </a:br>
            <a:r>
              <a:rPr lang="en-US" sz="3000" b="1" dirty="0">
                <a:solidFill>
                  <a:srgbClr val="C00000"/>
                </a:solidFill>
                <a:latin typeface="Times New Roman" pitchFamily="18" charset="0"/>
                <a:cs typeface="Times New Roman" pitchFamily="18" charset="0"/>
              </a:rPr>
              <a:t>(Functional Requirements)</a:t>
            </a:r>
          </a:p>
        </p:txBody>
      </p:sp>
      <p:sp>
        <p:nvSpPr>
          <p:cNvPr id="3" name="Content Placeholder 2"/>
          <p:cNvSpPr>
            <a:spLocks noGrp="1"/>
          </p:cNvSpPr>
          <p:nvPr>
            <p:ph idx="1"/>
          </p:nvPr>
        </p:nvSpPr>
        <p:spPr>
          <a:xfrm>
            <a:off x="457200" y="1524000"/>
            <a:ext cx="8229600" cy="4525963"/>
          </a:xfrm>
        </p:spPr>
        <p:txBody>
          <a:bodyPr/>
          <a:lstStyle/>
          <a:p>
            <a:pPr marL="0" indent="0">
              <a:buNone/>
            </a:pPr>
            <a:r>
              <a:rPr lang="en-US" dirty="0">
                <a:latin typeface="Times New Roman" pitchFamily="18" charset="0"/>
                <a:cs typeface="Times New Roman"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733162455"/>
              </p:ext>
            </p:extLst>
          </p:nvPr>
        </p:nvGraphicFramePr>
        <p:xfrm>
          <a:off x="1066800" y="1417638"/>
          <a:ext cx="7086600" cy="2123440"/>
        </p:xfrm>
        <a:graphic>
          <a:graphicData uri="http://schemas.openxmlformats.org/drawingml/2006/table">
            <a:tbl>
              <a:tblPr firstRow="1" bandRow="1">
                <a:tableStyleId>{5940675A-B579-460E-94D1-54222C63F5DA}</a:tableStyleId>
              </a:tblPr>
              <a:tblGrid>
                <a:gridCol w="1594484">
                  <a:extLst>
                    <a:ext uri="{9D8B030D-6E8A-4147-A177-3AD203B41FA5}">
                      <a16:colId xmlns:a16="http://schemas.microsoft.com/office/drawing/2014/main" val="20000"/>
                    </a:ext>
                  </a:extLst>
                </a:gridCol>
                <a:gridCol w="5492116">
                  <a:extLst>
                    <a:ext uri="{9D8B030D-6E8A-4147-A177-3AD203B41FA5}">
                      <a16:colId xmlns:a16="http://schemas.microsoft.com/office/drawing/2014/main" val="20001"/>
                    </a:ext>
                  </a:extLst>
                </a:gridCol>
              </a:tblGrid>
              <a:tr h="370840">
                <a:tc>
                  <a:txBody>
                    <a:bodyPr/>
                    <a:lstStyle/>
                    <a:p>
                      <a:r>
                        <a:rPr lang="en-US" b="1" dirty="0">
                          <a:latin typeface="Bell MT" pitchFamily="18" charset="0"/>
                        </a:rPr>
                        <a:t>FR-1</a:t>
                      </a:r>
                    </a:p>
                  </a:txBody>
                  <a:tcPr>
                    <a:solidFill>
                      <a:schemeClr val="accent2">
                        <a:lumMod val="40000"/>
                        <a:lumOff val="60000"/>
                      </a:schemeClr>
                    </a:solidFill>
                  </a:tcPr>
                </a:tc>
                <a:tc>
                  <a:txBody>
                    <a:bodyPr/>
                    <a:lstStyle/>
                    <a:p>
                      <a:r>
                        <a:rPr lang="en-IN" sz="1800" b="1" i="0" kern="1200" dirty="0">
                          <a:solidFill>
                            <a:schemeClr val="tx1"/>
                          </a:solidFill>
                          <a:effectLst/>
                          <a:latin typeface="+mn-lt"/>
                          <a:ea typeface="+mn-ea"/>
                          <a:cs typeface="+mn-cs"/>
                        </a:rPr>
                        <a:t>Admin App</a:t>
                      </a:r>
                      <a:endParaRPr lang="en-US" b="1" dirty="0">
                        <a:latin typeface="Bell MT" pitchFamily="18" charset="0"/>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r>
                        <a:rPr lang="en-US" b="1" dirty="0">
                          <a:latin typeface="Bell MT" pitchFamily="18" charset="0"/>
                        </a:rPr>
                        <a:t>Description</a:t>
                      </a:r>
                    </a:p>
                  </a:txBody>
                  <a:tcPr/>
                </a:tc>
                <a:tc>
                  <a:txBody>
                    <a:bodyPr/>
                    <a:lstStyle/>
                    <a:p>
                      <a:r>
                        <a:rPr lang="en-US" sz="1800" b="0" i="0" kern="1200" dirty="0">
                          <a:solidFill>
                            <a:schemeClr val="tx1"/>
                          </a:solidFill>
                          <a:effectLst/>
                          <a:latin typeface="+mn-lt"/>
                          <a:ea typeface="+mn-ea"/>
                          <a:cs typeface="+mn-cs"/>
                        </a:rPr>
                        <a:t>The system should offer an admin dashboard for managing and updating product information.</a:t>
                      </a:r>
                      <a:endParaRPr lang="en-US" dirty="0">
                        <a:latin typeface="Bell MT" pitchFamily="18" charset="0"/>
                      </a:endParaRPr>
                    </a:p>
                  </a:txBody>
                  <a:tcPr/>
                </a:tc>
                <a:extLst>
                  <a:ext uri="{0D108BD9-81ED-4DB2-BD59-A6C34878D82A}">
                    <a16:rowId xmlns:a16="http://schemas.microsoft.com/office/drawing/2014/main" val="10001"/>
                  </a:ext>
                </a:extLst>
              </a:tr>
              <a:tr h="370840">
                <a:tc>
                  <a:txBody>
                    <a:bodyPr/>
                    <a:lstStyle/>
                    <a:p>
                      <a:r>
                        <a:rPr lang="en-US" b="1" dirty="0">
                          <a:latin typeface="Bell MT" pitchFamily="18" charset="0"/>
                        </a:rPr>
                        <a:t>Actor(s)</a:t>
                      </a:r>
                    </a:p>
                  </a:txBody>
                  <a:tcPr/>
                </a:tc>
                <a:tc>
                  <a:txBody>
                    <a:bodyPr/>
                    <a:lstStyle/>
                    <a:p>
                      <a:r>
                        <a:rPr lang="en-US" dirty="0">
                          <a:latin typeface="Bell MT" pitchFamily="18" charset="0"/>
                        </a:rPr>
                        <a:t>Admin User</a:t>
                      </a:r>
                    </a:p>
                  </a:txBody>
                  <a:tcPr/>
                </a:tc>
                <a:extLst>
                  <a:ext uri="{0D108BD9-81ED-4DB2-BD59-A6C34878D82A}">
                    <a16:rowId xmlns:a16="http://schemas.microsoft.com/office/drawing/2014/main" val="10002"/>
                  </a:ext>
                </a:extLst>
              </a:tr>
              <a:tr h="370840">
                <a:tc>
                  <a:txBody>
                    <a:bodyPr/>
                    <a:lstStyle/>
                    <a:p>
                      <a:r>
                        <a:rPr lang="en-US" b="1" dirty="0">
                          <a:latin typeface="Bell MT" pitchFamily="18" charset="0"/>
                        </a:rPr>
                        <a:t>Input(s)</a:t>
                      </a:r>
                    </a:p>
                  </a:txBody>
                  <a:tcPr/>
                </a:tc>
                <a:tc>
                  <a:txBody>
                    <a:bodyPr/>
                    <a:lstStyle/>
                    <a:p>
                      <a:r>
                        <a:rPr lang="en-US" dirty="0">
                          <a:latin typeface="Bell MT" pitchFamily="18" charset="0"/>
                        </a:rPr>
                        <a:t>-</a:t>
                      </a:r>
                      <a:endParaRPr lang="en-US" i="1" dirty="0">
                        <a:latin typeface="Bell MT" pitchFamily="18" charset="0"/>
                      </a:endParaRPr>
                    </a:p>
                  </a:txBody>
                  <a:tcPr/>
                </a:tc>
                <a:extLst>
                  <a:ext uri="{0D108BD9-81ED-4DB2-BD59-A6C34878D82A}">
                    <a16:rowId xmlns:a16="http://schemas.microsoft.com/office/drawing/2014/main" val="10003"/>
                  </a:ext>
                </a:extLst>
              </a:tr>
              <a:tr h="370840">
                <a:tc>
                  <a:txBody>
                    <a:bodyPr/>
                    <a:lstStyle/>
                    <a:p>
                      <a:r>
                        <a:rPr lang="en-US" b="1" dirty="0">
                          <a:latin typeface="Bell MT" pitchFamily="18" charset="0"/>
                        </a:rPr>
                        <a:t>Output(s)</a:t>
                      </a:r>
                    </a:p>
                  </a:txBody>
                  <a:tcPr/>
                </a:tc>
                <a:tc>
                  <a:txBody>
                    <a:bodyPr/>
                    <a:lstStyle/>
                    <a:p>
                      <a:r>
                        <a:rPr lang="en-US" dirty="0">
                          <a:latin typeface="Bell MT" pitchFamily="18" charset="0"/>
                        </a:rPr>
                        <a:t>Admin App</a:t>
                      </a:r>
                    </a:p>
                  </a:txBody>
                  <a:tcPr/>
                </a:tc>
                <a:extLst>
                  <a:ext uri="{0D108BD9-81ED-4DB2-BD59-A6C34878D82A}">
                    <a16:rowId xmlns:a16="http://schemas.microsoft.com/office/drawing/2014/main" val="10004"/>
                  </a:ext>
                </a:extLst>
              </a:tr>
            </a:tbl>
          </a:graphicData>
        </a:graphic>
      </p:graphicFrame>
      <p:graphicFrame>
        <p:nvGraphicFramePr>
          <p:cNvPr id="9" name="Table 8">
            <a:extLst>
              <a:ext uri="{FF2B5EF4-FFF2-40B4-BE49-F238E27FC236}">
                <a16:creationId xmlns:a16="http://schemas.microsoft.com/office/drawing/2014/main" id="{7186D2AA-2A6C-EC49-7CA0-23D846EFDC1E}"/>
              </a:ext>
            </a:extLst>
          </p:cNvPr>
          <p:cNvGraphicFramePr>
            <a:graphicFrameLocks noGrp="1"/>
          </p:cNvGraphicFramePr>
          <p:nvPr>
            <p:extLst>
              <p:ext uri="{D42A27DB-BD31-4B8C-83A1-F6EECF244321}">
                <p14:modId xmlns:p14="http://schemas.microsoft.com/office/powerpoint/2010/main" val="4139034588"/>
              </p:ext>
            </p:extLst>
          </p:nvPr>
        </p:nvGraphicFramePr>
        <p:xfrm>
          <a:off x="1066800" y="3900929"/>
          <a:ext cx="7086600" cy="2123440"/>
        </p:xfrm>
        <a:graphic>
          <a:graphicData uri="http://schemas.openxmlformats.org/drawingml/2006/table">
            <a:tbl>
              <a:tblPr firstRow="1" bandRow="1">
                <a:tableStyleId>{5940675A-B579-460E-94D1-54222C63F5DA}</a:tableStyleId>
              </a:tblPr>
              <a:tblGrid>
                <a:gridCol w="1594484">
                  <a:extLst>
                    <a:ext uri="{9D8B030D-6E8A-4147-A177-3AD203B41FA5}">
                      <a16:colId xmlns:a16="http://schemas.microsoft.com/office/drawing/2014/main" val="20000"/>
                    </a:ext>
                  </a:extLst>
                </a:gridCol>
                <a:gridCol w="5492116">
                  <a:extLst>
                    <a:ext uri="{9D8B030D-6E8A-4147-A177-3AD203B41FA5}">
                      <a16:colId xmlns:a16="http://schemas.microsoft.com/office/drawing/2014/main" val="20001"/>
                    </a:ext>
                  </a:extLst>
                </a:gridCol>
              </a:tblGrid>
              <a:tr h="370840">
                <a:tc>
                  <a:txBody>
                    <a:bodyPr/>
                    <a:lstStyle/>
                    <a:p>
                      <a:r>
                        <a:rPr lang="en-US" b="1" dirty="0">
                          <a:latin typeface="Bell MT" pitchFamily="18" charset="0"/>
                        </a:rPr>
                        <a:t>FR-2</a:t>
                      </a:r>
                    </a:p>
                  </a:txBody>
                  <a:tcPr>
                    <a:solidFill>
                      <a:schemeClr val="accent2">
                        <a:lumMod val="40000"/>
                        <a:lumOff val="60000"/>
                      </a:schemeClr>
                    </a:solidFill>
                  </a:tcPr>
                </a:tc>
                <a:tc>
                  <a:txBody>
                    <a:bodyPr/>
                    <a:lstStyle/>
                    <a:p>
                      <a:r>
                        <a:rPr lang="en-IN" sz="1800" b="1" i="0" kern="1200" dirty="0">
                          <a:solidFill>
                            <a:schemeClr val="tx1"/>
                          </a:solidFill>
                          <a:effectLst/>
                          <a:latin typeface="+mn-lt"/>
                          <a:ea typeface="+mn-ea"/>
                          <a:cs typeface="+mn-cs"/>
                        </a:rPr>
                        <a:t>Product Management</a:t>
                      </a:r>
                      <a:endParaRPr lang="en-US" b="1" dirty="0">
                        <a:latin typeface="Bell MT" pitchFamily="18" charset="0"/>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r>
                        <a:rPr lang="en-US" b="1" dirty="0">
                          <a:latin typeface="Bell MT" pitchFamily="18" charset="0"/>
                        </a:rPr>
                        <a:t>Description</a:t>
                      </a:r>
                    </a:p>
                  </a:txBody>
                  <a:tcPr/>
                </a:tc>
                <a:tc>
                  <a:txBody>
                    <a:bodyPr/>
                    <a:lstStyle/>
                    <a:p>
                      <a:r>
                        <a:rPr lang="en-US" sz="1800" b="0" i="0" kern="1200" dirty="0">
                          <a:solidFill>
                            <a:schemeClr val="tx1"/>
                          </a:solidFill>
                          <a:effectLst/>
                          <a:latin typeface="+mn-lt"/>
                          <a:ea typeface="+mn-ea"/>
                          <a:cs typeface="+mn-cs"/>
                        </a:rPr>
                        <a:t>The admin dashboard should allow admin users to manage and update product details.</a:t>
                      </a:r>
                      <a:endParaRPr lang="en-US" dirty="0">
                        <a:latin typeface="Bell MT" pitchFamily="18" charset="0"/>
                      </a:endParaRPr>
                    </a:p>
                  </a:txBody>
                  <a:tcPr/>
                </a:tc>
                <a:extLst>
                  <a:ext uri="{0D108BD9-81ED-4DB2-BD59-A6C34878D82A}">
                    <a16:rowId xmlns:a16="http://schemas.microsoft.com/office/drawing/2014/main" val="10001"/>
                  </a:ext>
                </a:extLst>
              </a:tr>
              <a:tr h="370840">
                <a:tc>
                  <a:txBody>
                    <a:bodyPr/>
                    <a:lstStyle/>
                    <a:p>
                      <a:r>
                        <a:rPr lang="en-US" b="1" dirty="0">
                          <a:latin typeface="Bell MT" pitchFamily="18" charset="0"/>
                        </a:rPr>
                        <a:t>Actor(s)</a:t>
                      </a:r>
                    </a:p>
                  </a:txBody>
                  <a:tcPr/>
                </a:tc>
                <a:tc>
                  <a:txBody>
                    <a:bodyPr/>
                    <a:lstStyle/>
                    <a:p>
                      <a:r>
                        <a:rPr lang="en-US" dirty="0">
                          <a:latin typeface="Bell MT" pitchFamily="18" charset="0"/>
                        </a:rPr>
                        <a:t>Admin User</a:t>
                      </a:r>
                    </a:p>
                  </a:txBody>
                  <a:tcPr/>
                </a:tc>
                <a:extLst>
                  <a:ext uri="{0D108BD9-81ED-4DB2-BD59-A6C34878D82A}">
                    <a16:rowId xmlns:a16="http://schemas.microsoft.com/office/drawing/2014/main" val="10002"/>
                  </a:ext>
                </a:extLst>
              </a:tr>
              <a:tr h="370840">
                <a:tc>
                  <a:txBody>
                    <a:bodyPr/>
                    <a:lstStyle/>
                    <a:p>
                      <a:r>
                        <a:rPr lang="en-US" b="1" dirty="0">
                          <a:latin typeface="Bell MT" pitchFamily="18" charset="0"/>
                        </a:rPr>
                        <a:t>Input(s)</a:t>
                      </a:r>
                    </a:p>
                  </a:txBody>
                  <a:tcPr/>
                </a:tc>
                <a:tc>
                  <a:txBody>
                    <a:bodyPr/>
                    <a:lstStyle/>
                    <a:p>
                      <a:r>
                        <a:rPr lang="en-IN" sz="1800" b="0" i="0" kern="1200" dirty="0">
                          <a:solidFill>
                            <a:schemeClr val="tx1"/>
                          </a:solidFill>
                          <a:effectLst/>
                          <a:latin typeface="+mn-lt"/>
                          <a:ea typeface="+mn-ea"/>
                          <a:cs typeface="+mn-cs"/>
                        </a:rPr>
                        <a:t>Product Details (Name, Title, Image, Material)</a:t>
                      </a:r>
                      <a:endParaRPr lang="en-US" i="1" dirty="0">
                        <a:latin typeface="Bell MT" pitchFamily="18" charset="0"/>
                      </a:endParaRPr>
                    </a:p>
                  </a:txBody>
                  <a:tcPr/>
                </a:tc>
                <a:extLst>
                  <a:ext uri="{0D108BD9-81ED-4DB2-BD59-A6C34878D82A}">
                    <a16:rowId xmlns:a16="http://schemas.microsoft.com/office/drawing/2014/main" val="10003"/>
                  </a:ext>
                </a:extLst>
              </a:tr>
              <a:tr h="370840">
                <a:tc>
                  <a:txBody>
                    <a:bodyPr/>
                    <a:lstStyle/>
                    <a:p>
                      <a:r>
                        <a:rPr lang="en-US" b="1" dirty="0">
                          <a:latin typeface="Bell MT" pitchFamily="18" charset="0"/>
                        </a:rPr>
                        <a:t>Output(s)</a:t>
                      </a:r>
                    </a:p>
                  </a:txBody>
                  <a:tcPr/>
                </a:tc>
                <a:tc>
                  <a:txBody>
                    <a:bodyPr/>
                    <a:lstStyle/>
                    <a:p>
                      <a:r>
                        <a:rPr lang="en-IN" sz="1800" b="0" i="0" kern="1200" dirty="0">
                          <a:solidFill>
                            <a:schemeClr val="tx1"/>
                          </a:solidFill>
                          <a:effectLst/>
                          <a:latin typeface="+mn-lt"/>
                          <a:ea typeface="+mn-ea"/>
                          <a:cs typeface="+mn-cs"/>
                        </a:rPr>
                        <a:t>Updated Product Information</a:t>
                      </a:r>
                      <a:endParaRPr lang="en-US" dirty="0">
                        <a:latin typeface="Bell MT"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91BC1025-FB63-4671-6229-73826994B6B0}"/>
              </a:ext>
            </a:extLst>
          </p:cNvPr>
          <p:cNvGraphicFramePr>
            <a:graphicFrameLocks noGrp="1"/>
          </p:cNvGraphicFramePr>
          <p:nvPr>
            <p:extLst>
              <p:ext uri="{D42A27DB-BD31-4B8C-83A1-F6EECF244321}">
                <p14:modId xmlns:p14="http://schemas.microsoft.com/office/powerpoint/2010/main" val="3563088014"/>
              </p:ext>
            </p:extLst>
          </p:nvPr>
        </p:nvGraphicFramePr>
        <p:xfrm>
          <a:off x="852487" y="1143000"/>
          <a:ext cx="7086600" cy="2392680"/>
        </p:xfrm>
        <a:graphic>
          <a:graphicData uri="http://schemas.openxmlformats.org/drawingml/2006/table">
            <a:tbl>
              <a:tblPr firstRow="1" bandRow="1">
                <a:tableStyleId>{5940675A-B579-460E-94D1-54222C63F5DA}</a:tableStyleId>
              </a:tblPr>
              <a:tblGrid>
                <a:gridCol w="1594484">
                  <a:extLst>
                    <a:ext uri="{9D8B030D-6E8A-4147-A177-3AD203B41FA5}">
                      <a16:colId xmlns:a16="http://schemas.microsoft.com/office/drawing/2014/main" val="20000"/>
                    </a:ext>
                  </a:extLst>
                </a:gridCol>
                <a:gridCol w="5492116">
                  <a:extLst>
                    <a:ext uri="{9D8B030D-6E8A-4147-A177-3AD203B41FA5}">
                      <a16:colId xmlns:a16="http://schemas.microsoft.com/office/drawing/2014/main" val="20001"/>
                    </a:ext>
                  </a:extLst>
                </a:gridCol>
              </a:tblGrid>
              <a:tr h="370840">
                <a:tc>
                  <a:txBody>
                    <a:bodyPr/>
                    <a:lstStyle/>
                    <a:p>
                      <a:r>
                        <a:rPr lang="en-US" b="1" dirty="0">
                          <a:latin typeface="Bell MT" pitchFamily="18" charset="0"/>
                        </a:rPr>
                        <a:t>FR-3</a:t>
                      </a:r>
                    </a:p>
                  </a:txBody>
                  <a:tcPr>
                    <a:solidFill>
                      <a:schemeClr val="accent2">
                        <a:lumMod val="40000"/>
                        <a:lumOff val="60000"/>
                      </a:schemeClr>
                    </a:solidFill>
                  </a:tcPr>
                </a:tc>
                <a:tc>
                  <a:txBody>
                    <a:bodyPr/>
                    <a:lstStyle/>
                    <a:p>
                      <a:r>
                        <a:rPr lang="en-IN" sz="1800" b="1" i="0" kern="1200" dirty="0">
                          <a:solidFill>
                            <a:schemeClr val="tx1"/>
                          </a:solidFill>
                          <a:effectLst/>
                          <a:latin typeface="+mn-lt"/>
                          <a:ea typeface="+mn-ea"/>
                          <a:cs typeface="+mn-cs"/>
                        </a:rPr>
                        <a:t>User-Friendly Catalog Interface</a:t>
                      </a:r>
                      <a:endParaRPr lang="en-US" b="1" dirty="0">
                        <a:latin typeface="Bell MT" pitchFamily="18" charset="0"/>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r>
                        <a:rPr lang="en-US" b="1" dirty="0">
                          <a:latin typeface="Bell MT" pitchFamily="18" charset="0"/>
                        </a:rPr>
                        <a:t>Description</a:t>
                      </a:r>
                    </a:p>
                  </a:txBody>
                  <a:tcPr/>
                </a:tc>
                <a:tc>
                  <a:txBody>
                    <a:bodyPr/>
                    <a:lstStyle/>
                    <a:p>
                      <a:r>
                        <a:rPr lang="en-US" sz="1800" b="0" i="0" kern="1200" dirty="0">
                          <a:solidFill>
                            <a:schemeClr val="tx1"/>
                          </a:solidFill>
                          <a:effectLst/>
                          <a:latin typeface="+mn-lt"/>
                          <a:ea typeface="+mn-ea"/>
                          <a:cs typeface="+mn-cs"/>
                        </a:rPr>
                        <a:t>The system should provide an intuitive and user-friendly interface for customers to browse and view the catalog.</a:t>
                      </a:r>
                      <a:endParaRPr lang="en-US" dirty="0">
                        <a:latin typeface="Bell MT" pitchFamily="18" charset="0"/>
                      </a:endParaRPr>
                    </a:p>
                  </a:txBody>
                  <a:tcPr/>
                </a:tc>
                <a:extLst>
                  <a:ext uri="{0D108BD9-81ED-4DB2-BD59-A6C34878D82A}">
                    <a16:rowId xmlns:a16="http://schemas.microsoft.com/office/drawing/2014/main" val="10001"/>
                  </a:ext>
                </a:extLst>
              </a:tr>
              <a:tr h="370840">
                <a:tc>
                  <a:txBody>
                    <a:bodyPr/>
                    <a:lstStyle/>
                    <a:p>
                      <a:r>
                        <a:rPr lang="en-US" b="1" dirty="0">
                          <a:latin typeface="Bell MT" pitchFamily="18" charset="0"/>
                        </a:rPr>
                        <a:t>Actor(s)</a:t>
                      </a:r>
                    </a:p>
                  </a:txBody>
                  <a:tcPr/>
                </a:tc>
                <a:tc>
                  <a:txBody>
                    <a:bodyPr/>
                    <a:lstStyle/>
                    <a:p>
                      <a:r>
                        <a:rPr lang="en-US" dirty="0">
                          <a:latin typeface="Bell MT" pitchFamily="18" charset="0"/>
                        </a:rPr>
                        <a:t>Customer</a:t>
                      </a:r>
                    </a:p>
                  </a:txBody>
                  <a:tcPr/>
                </a:tc>
                <a:extLst>
                  <a:ext uri="{0D108BD9-81ED-4DB2-BD59-A6C34878D82A}">
                    <a16:rowId xmlns:a16="http://schemas.microsoft.com/office/drawing/2014/main" val="10002"/>
                  </a:ext>
                </a:extLst>
              </a:tr>
              <a:tr h="370840">
                <a:tc>
                  <a:txBody>
                    <a:bodyPr/>
                    <a:lstStyle/>
                    <a:p>
                      <a:r>
                        <a:rPr lang="en-US" b="1" dirty="0">
                          <a:latin typeface="Bell MT" pitchFamily="18" charset="0"/>
                        </a:rPr>
                        <a:t>Input(s)</a:t>
                      </a:r>
                    </a:p>
                  </a:txBody>
                  <a:tcPr/>
                </a:tc>
                <a:tc>
                  <a:txBody>
                    <a:bodyPr/>
                    <a:lstStyle/>
                    <a:p>
                      <a:r>
                        <a:rPr lang="en-US" i="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3"/>
                  </a:ext>
                </a:extLst>
              </a:tr>
              <a:tr h="370840">
                <a:tc>
                  <a:txBody>
                    <a:bodyPr/>
                    <a:lstStyle/>
                    <a:p>
                      <a:r>
                        <a:rPr lang="en-US" b="1" dirty="0">
                          <a:latin typeface="Bell MT" pitchFamily="18" charset="0"/>
                        </a:rPr>
                        <a:t>Output(s)</a:t>
                      </a:r>
                    </a:p>
                  </a:txBody>
                  <a:tcPr/>
                </a:tc>
                <a:tc>
                  <a:txBody>
                    <a:bodyPr/>
                    <a:lstStyle/>
                    <a:p>
                      <a:r>
                        <a:rPr lang="en-US" sz="1800" b="0" i="0" kern="1200" dirty="0">
                          <a:solidFill>
                            <a:schemeClr val="tx1"/>
                          </a:solidFill>
                          <a:effectLst/>
                          <a:latin typeface="+mn-lt"/>
                          <a:ea typeface="+mn-ea"/>
                          <a:cs typeface="+mn-cs"/>
                        </a:rPr>
                        <a:t>Catalog Displayed by Categories</a:t>
                      </a:r>
                    </a:p>
                    <a:p>
                      <a:r>
                        <a:rPr lang="en-US" sz="1800" b="0" i="0" kern="1200" dirty="0">
                          <a:solidFill>
                            <a:schemeClr val="tx1"/>
                          </a:solidFill>
                          <a:effectLst/>
                          <a:latin typeface="+mn-lt"/>
                          <a:ea typeface="+mn-ea"/>
                          <a:cs typeface="+mn-cs"/>
                        </a:rPr>
                        <a:t>Product Listings</a:t>
                      </a:r>
                    </a:p>
                  </a:txBody>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6F40AF1-A519-1C71-00A9-C1CF89695C86}"/>
              </a:ext>
            </a:extLst>
          </p:cNvPr>
          <p:cNvGraphicFramePr>
            <a:graphicFrameLocks noGrp="1"/>
          </p:cNvGraphicFramePr>
          <p:nvPr>
            <p:extLst>
              <p:ext uri="{D42A27DB-BD31-4B8C-83A1-F6EECF244321}">
                <p14:modId xmlns:p14="http://schemas.microsoft.com/office/powerpoint/2010/main" val="567177148"/>
              </p:ext>
            </p:extLst>
          </p:nvPr>
        </p:nvGraphicFramePr>
        <p:xfrm>
          <a:off x="852487" y="3810000"/>
          <a:ext cx="7086600" cy="2397760"/>
        </p:xfrm>
        <a:graphic>
          <a:graphicData uri="http://schemas.openxmlformats.org/drawingml/2006/table">
            <a:tbl>
              <a:tblPr firstRow="1" bandRow="1">
                <a:tableStyleId>{5940675A-B579-460E-94D1-54222C63F5DA}</a:tableStyleId>
              </a:tblPr>
              <a:tblGrid>
                <a:gridCol w="1594484">
                  <a:extLst>
                    <a:ext uri="{9D8B030D-6E8A-4147-A177-3AD203B41FA5}">
                      <a16:colId xmlns:a16="http://schemas.microsoft.com/office/drawing/2014/main" val="20000"/>
                    </a:ext>
                  </a:extLst>
                </a:gridCol>
                <a:gridCol w="5492116">
                  <a:extLst>
                    <a:ext uri="{9D8B030D-6E8A-4147-A177-3AD203B41FA5}">
                      <a16:colId xmlns:a16="http://schemas.microsoft.com/office/drawing/2014/main" val="20001"/>
                    </a:ext>
                  </a:extLst>
                </a:gridCol>
              </a:tblGrid>
              <a:tr h="370840">
                <a:tc>
                  <a:txBody>
                    <a:bodyPr/>
                    <a:lstStyle/>
                    <a:p>
                      <a:r>
                        <a:rPr lang="en-US" b="1" dirty="0">
                          <a:latin typeface="Bell MT" pitchFamily="18" charset="0"/>
                        </a:rPr>
                        <a:t>FR-4</a:t>
                      </a:r>
                    </a:p>
                  </a:txBody>
                  <a:tcPr>
                    <a:solidFill>
                      <a:schemeClr val="accent2">
                        <a:lumMod val="40000"/>
                        <a:lumOff val="60000"/>
                      </a:schemeClr>
                    </a:solidFill>
                  </a:tcPr>
                </a:tc>
                <a:tc>
                  <a:txBody>
                    <a:bodyPr/>
                    <a:lstStyle/>
                    <a:p>
                      <a:r>
                        <a:rPr lang="en-IN" sz="1800" b="1" i="0" kern="1200" dirty="0">
                          <a:solidFill>
                            <a:schemeClr val="tx1"/>
                          </a:solidFill>
                          <a:effectLst/>
                          <a:latin typeface="+mn-lt"/>
                          <a:ea typeface="+mn-ea"/>
                          <a:cs typeface="+mn-cs"/>
                        </a:rPr>
                        <a:t>RESTful API</a:t>
                      </a:r>
                      <a:endParaRPr lang="en-US" b="1" dirty="0">
                        <a:latin typeface="Bell MT" pitchFamily="18" charset="0"/>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r>
                        <a:rPr lang="en-US" b="1" dirty="0">
                          <a:latin typeface="Bell MT" pitchFamily="18" charset="0"/>
                        </a:rPr>
                        <a:t>Description</a:t>
                      </a:r>
                    </a:p>
                  </a:txBody>
                  <a:tcPr/>
                </a:tc>
                <a:tc>
                  <a:txBody>
                    <a:bodyPr/>
                    <a:lstStyle/>
                    <a:p>
                      <a:r>
                        <a:rPr lang="en-US" sz="1800" b="0" i="0" kern="1200" dirty="0">
                          <a:solidFill>
                            <a:schemeClr val="tx1"/>
                          </a:solidFill>
                          <a:effectLst/>
                          <a:latin typeface="+mn-lt"/>
                          <a:ea typeface="+mn-ea"/>
                          <a:cs typeface="+mn-cs"/>
                        </a:rPr>
                        <a:t>The system should implement a RESTful API to facilitate communication between the admin backend and the frontend catalog.</a:t>
                      </a:r>
                      <a:endParaRPr lang="en-US" dirty="0">
                        <a:latin typeface="Bell MT" pitchFamily="18" charset="0"/>
                      </a:endParaRPr>
                    </a:p>
                  </a:txBody>
                  <a:tcPr/>
                </a:tc>
                <a:extLst>
                  <a:ext uri="{0D108BD9-81ED-4DB2-BD59-A6C34878D82A}">
                    <a16:rowId xmlns:a16="http://schemas.microsoft.com/office/drawing/2014/main" val="10001"/>
                  </a:ext>
                </a:extLst>
              </a:tr>
              <a:tr h="370840">
                <a:tc>
                  <a:txBody>
                    <a:bodyPr/>
                    <a:lstStyle/>
                    <a:p>
                      <a:r>
                        <a:rPr lang="en-US" b="1" dirty="0">
                          <a:latin typeface="Bell MT" pitchFamily="18" charset="0"/>
                        </a:rPr>
                        <a:t>Actor(s)</a:t>
                      </a:r>
                    </a:p>
                  </a:txBody>
                  <a:tcPr/>
                </a:tc>
                <a:tc>
                  <a:txBody>
                    <a:bodyPr/>
                    <a:lstStyle/>
                    <a:p>
                      <a:r>
                        <a:rPr lang="en-IN" sz="1800" b="0" i="0" kern="1200" dirty="0">
                          <a:solidFill>
                            <a:schemeClr val="tx1"/>
                          </a:solidFill>
                          <a:effectLst/>
                          <a:latin typeface="+mn-lt"/>
                          <a:ea typeface="+mn-ea"/>
                          <a:cs typeface="+mn-cs"/>
                        </a:rPr>
                        <a:t>Admin User, Customer</a:t>
                      </a:r>
                      <a:endParaRPr lang="en-US" dirty="0">
                        <a:latin typeface="Bell MT" pitchFamily="18" charset="0"/>
                      </a:endParaRPr>
                    </a:p>
                  </a:txBody>
                  <a:tcPr/>
                </a:tc>
                <a:extLst>
                  <a:ext uri="{0D108BD9-81ED-4DB2-BD59-A6C34878D82A}">
                    <a16:rowId xmlns:a16="http://schemas.microsoft.com/office/drawing/2014/main" val="10002"/>
                  </a:ext>
                </a:extLst>
              </a:tr>
              <a:tr h="370840">
                <a:tc>
                  <a:txBody>
                    <a:bodyPr/>
                    <a:lstStyle/>
                    <a:p>
                      <a:r>
                        <a:rPr lang="en-US" b="1" dirty="0">
                          <a:latin typeface="Bell MT" pitchFamily="18" charset="0"/>
                        </a:rPr>
                        <a:t>Input(s)</a:t>
                      </a:r>
                    </a:p>
                  </a:txBody>
                  <a:tcPr/>
                </a:tc>
                <a:tc>
                  <a:txBody>
                    <a:bodyPr/>
                    <a:lstStyle/>
                    <a:p>
                      <a:r>
                        <a:rPr lang="en-IN" sz="1800" b="0" i="0" kern="1200" dirty="0">
                          <a:solidFill>
                            <a:schemeClr val="tx1"/>
                          </a:solidFill>
                          <a:effectLst/>
                          <a:latin typeface="+mn-lt"/>
                          <a:ea typeface="+mn-ea"/>
                          <a:cs typeface="+mn-cs"/>
                        </a:rPr>
                        <a:t>API Requests</a:t>
                      </a:r>
                      <a:endParaRPr lang="en-US" i="1" dirty="0">
                        <a:latin typeface="Bell MT" pitchFamily="18" charset="0"/>
                      </a:endParaRPr>
                    </a:p>
                  </a:txBody>
                  <a:tcPr/>
                </a:tc>
                <a:extLst>
                  <a:ext uri="{0D108BD9-81ED-4DB2-BD59-A6C34878D82A}">
                    <a16:rowId xmlns:a16="http://schemas.microsoft.com/office/drawing/2014/main" val="10003"/>
                  </a:ext>
                </a:extLst>
              </a:tr>
              <a:tr h="370840">
                <a:tc>
                  <a:txBody>
                    <a:bodyPr/>
                    <a:lstStyle/>
                    <a:p>
                      <a:r>
                        <a:rPr lang="en-US" b="1" dirty="0">
                          <a:latin typeface="Bell MT" pitchFamily="18" charset="0"/>
                        </a:rPr>
                        <a:t>Output(s)</a:t>
                      </a:r>
                    </a:p>
                  </a:txBody>
                  <a:tcPr/>
                </a:tc>
                <a:tc>
                  <a:txBody>
                    <a:bodyPr/>
                    <a:lstStyle/>
                    <a:p>
                      <a:r>
                        <a:rPr lang="en-US" sz="1800" b="0" i="0" kern="1200" dirty="0">
                          <a:solidFill>
                            <a:schemeClr val="tx1"/>
                          </a:solidFill>
                          <a:effectLst/>
                          <a:latin typeface="+mn-lt"/>
                          <a:ea typeface="+mn-ea"/>
                          <a:cs typeface="+mn-cs"/>
                        </a:rPr>
                        <a:t>Data Responses from the Backend</a:t>
                      </a:r>
                      <a:endParaRPr lang="en-US" dirty="0">
                        <a:latin typeface="Bell MT"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7987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DFF671B-99C8-4FEF-9F4A-12CF6B7F3D6E}"/>
              </a:ext>
            </a:extLst>
          </p:cNvPr>
          <p:cNvGraphicFramePr>
            <a:graphicFrameLocks noGrp="1"/>
          </p:cNvGraphicFramePr>
          <p:nvPr>
            <p:extLst>
              <p:ext uri="{D42A27DB-BD31-4B8C-83A1-F6EECF244321}">
                <p14:modId xmlns:p14="http://schemas.microsoft.com/office/powerpoint/2010/main" val="121508746"/>
              </p:ext>
            </p:extLst>
          </p:nvPr>
        </p:nvGraphicFramePr>
        <p:xfrm>
          <a:off x="1028700" y="838200"/>
          <a:ext cx="7086600" cy="2123440"/>
        </p:xfrm>
        <a:graphic>
          <a:graphicData uri="http://schemas.openxmlformats.org/drawingml/2006/table">
            <a:tbl>
              <a:tblPr firstRow="1" bandRow="1"/>
              <a:tblGrid>
                <a:gridCol w="1598767">
                  <a:extLst>
                    <a:ext uri="{9D8B030D-6E8A-4147-A177-3AD203B41FA5}">
                      <a16:colId xmlns:a16="http://schemas.microsoft.com/office/drawing/2014/main" val="2787653137"/>
                    </a:ext>
                  </a:extLst>
                </a:gridCol>
                <a:gridCol w="5487833">
                  <a:extLst>
                    <a:ext uri="{9D8B030D-6E8A-4147-A177-3AD203B41FA5}">
                      <a16:colId xmlns:a16="http://schemas.microsoft.com/office/drawing/2014/main" val="3032904671"/>
                    </a:ext>
                  </a:extLst>
                </a:gridCol>
              </a:tblGrid>
              <a:tr h="370840">
                <a:tc>
                  <a:txBody>
                    <a:bodyPr/>
                    <a:lstStyle/>
                    <a:p>
                      <a:pPr marL="0" algn="l" rtl="0" eaLnBrk="1" fontAlgn="t" latinLnBrk="0" hangingPunct="1">
                        <a:spcBef>
                          <a:spcPts val="0"/>
                        </a:spcBef>
                        <a:spcAft>
                          <a:spcPts val="0"/>
                        </a:spcAft>
                      </a:pPr>
                      <a:r>
                        <a:rPr lang="en-US" sz="1800" b="1" i="0" u="none" strike="noStrike" kern="1200" dirty="0">
                          <a:solidFill>
                            <a:srgbClr val="000000"/>
                          </a:solidFill>
                          <a:effectLst/>
                          <a:latin typeface="Bell MT" panose="02020503060305020303" pitchFamily="18" charset="0"/>
                        </a:rPr>
                        <a:t>FR-5</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9B8"/>
                    </a:solidFill>
                  </a:tcPr>
                </a:tc>
                <a:tc>
                  <a:txBody>
                    <a:bodyPr/>
                    <a:lstStyle/>
                    <a:p>
                      <a:pPr marL="0" algn="l" rtl="0" eaLnBrk="1" fontAlgn="t" latinLnBrk="0" hangingPunct="1">
                        <a:spcBef>
                          <a:spcPts val="0"/>
                        </a:spcBef>
                        <a:spcAft>
                          <a:spcPts val="0"/>
                        </a:spcAft>
                      </a:pPr>
                      <a:r>
                        <a:rPr lang="en-IN" sz="1800" b="1" i="0" kern="1200" dirty="0">
                          <a:solidFill>
                            <a:schemeClr val="tx1"/>
                          </a:solidFill>
                          <a:effectLst/>
                          <a:latin typeface="+mn-lt"/>
                          <a:ea typeface="+mn-ea"/>
                          <a:cs typeface="+mn-cs"/>
                        </a:rPr>
                        <a:t>Search Functionality</a:t>
                      </a:r>
                      <a:endParaRPr lang="en-IN"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val="3268988412"/>
                  </a:ext>
                </a:extLst>
              </a:tr>
              <a:tr h="370840">
                <a:tc>
                  <a:txBody>
                    <a:bodyPr/>
                    <a:lstStyle/>
                    <a:p>
                      <a:pPr marL="0" algn="l" rtl="0" eaLnBrk="1" fontAlgn="t" latinLnBrk="0" hangingPunct="1">
                        <a:spcBef>
                          <a:spcPts val="0"/>
                        </a:spcBef>
                        <a:spcAft>
                          <a:spcPts val="0"/>
                        </a:spcAft>
                      </a:pPr>
                      <a:r>
                        <a:rPr lang="en-US" sz="1800" b="1" i="0" u="none" strike="noStrike" kern="1200">
                          <a:solidFill>
                            <a:srgbClr val="000000"/>
                          </a:solidFill>
                          <a:effectLst/>
                          <a:latin typeface="Bell MT" panose="02020503060305020303" pitchFamily="18" charset="0"/>
                        </a:rPr>
                        <a:t>Description</a:t>
                      </a:r>
                      <a:endParaRPr lang="en-US" sz="1800" b="0" i="0" u="none" strike="noStrike">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800" b="0" i="0" kern="1200" dirty="0">
                          <a:solidFill>
                            <a:schemeClr val="tx1"/>
                          </a:solidFill>
                          <a:effectLst/>
                          <a:latin typeface="+mn-lt"/>
                          <a:ea typeface="+mn-ea"/>
                          <a:cs typeface="+mn-cs"/>
                        </a:rPr>
                        <a:t>The catalog interface should provide a search feature for customers to find specific products.</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3277959"/>
                  </a:ext>
                </a:extLst>
              </a:tr>
              <a:tr h="370840">
                <a:tc>
                  <a:txBody>
                    <a:bodyPr/>
                    <a:lstStyle/>
                    <a:p>
                      <a:pPr marL="0" algn="l" rtl="0" eaLnBrk="1" fontAlgn="t" latinLnBrk="0" hangingPunct="1">
                        <a:spcBef>
                          <a:spcPts val="0"/>
                        </a:spcBef>
                        <a:spcAft>
                          <a:spcPts val="0"/>
                        </a:spcAft>
                      </a:pPr>
                      <a:r>
                        <a:rPr lang="en-US" sz="1800" b="1" i="0" u="none" strike="noStrike" kern="1200">
                          <a:solidFill>
                            <a:srgbClr val="000000"/>
                          </a:solidFill>
                          <a:effectLst/>
                          <a:latin typeface="Bell MT" panose="02020503060305020303" pitchFamily="18" charset="0"/>
                        </a:rPr>
                        <a:t>Actor(s)</a:t>
                      </a:r>
                      <a:endParaRPr lang="en-US" sz="1800" b="0" i="0" u="none" strike="noStrike">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Bell MT" panose="02020503060305020303" pitchFamily="18" charset="0"/>
                        </a:rPr>
                        <a:t>Customer</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0937747"/>
                  </a:ext>
                </a:extLst>
              </a:tr>
              <a:tr h="370840">
                <a:tc>
                  <a:txBody>
                    <a:bodyPr/>
                    <a:lstStyle/>
                    <a:p>
                      <a:pPr marL="0" algn="l" rtl="0" eaLnBrk="1" fontAlgn="t" latinLnBrk="0" hangingPunct="1">
                        <a:spcBef>
                          <a:spcPts val="0"/>
                        </a:spcBef>
                        <a:spcAft>
                          <a:spcPts val="0"/>
                        </a:spcAft>
                      </a:pPr>
                      <a:r>
                        <a:rPr lang="en-US" sz="1800" b="1" i="0" u="none" strike="noStrike" kern="1200">
                          <a:solidFill>
                            <a:srgbClr val="000000"/>
                          </a:solidFill>
                          <a:effectLst/>
                          <a:latin typeface="Bell MT" panose="02020503060305020303" pitchFamily="18" charset="0"/>
                        </a:rPr>
                        <a:t>Input(s)</a:t>
                      </a:r>
                      <a:endParaRPr lang="en-US" sz="1800" b="0" i="0" u="none" strike="noStrike">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Bell MT" panose="02020503060305020303" pitchFamily="18" charset="0"/>
                        </a:rPr>
                        <a:t>Search Keywords</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9129248"/>
                  </a:ext>
                </a:extLst>
              </a:tr>
              <a:tr h="370840">
                <a:tc>
                  <a:txBody>
                    <a:bodyPr/>
                    <a:lstStyle/>
                    <a:p>
                      <a:pPr marL="0" algn="l" rtl="0" eaLnBrk="1" fontAlgn="t" latinLnBrk="0" hangingPunct="1">
                        <a:spcBef>
                          <a:spcPts val="0"/>
                        </a:spcBef>
                        <a:spcAft>
                          <a:spcPts val="0"/>
                        </a:spcAft>
                      </a:pPr>
                      <a:r>
                        <a:rPr lang="en-US" sz="1800" b="1" i="0" u="none" strike="noStrike" kern="1200">
                          <a:solidFill>
                            <a:srgbClr val="000000"/>
                          </a:solidFill>
                          <a:effectLst/>
                          <a:latin typeface="Bell MT" panose="02020503060305020303" pitchFamily="18" charset="0"/>
                        </a:rPr>
                        <a:t>Output(s)</a:t>
                      </a:r>
                      <a:endParaRPr lang="en-US" sz="1800" b="0" i="0" u="none" strike="noStrike">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800" b="0" i="0" kern="1200" dirty="0">
                          <a:solidFill>
                            <a:schemeClr val="tx1"/>
                          </a:solidFill>
                          <a:effectLst/>
                          <a:latin typeface="+mn-lt"/>
                          <a:ea typeface="+mn-ea"/>
                          <a:cs typeface="+mn-cs"/>
                        </a:rPr>
                        <a:t>List of Products Matching the Search Criteria</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843250"/>
                  </a:ext>
                </a:extLst>
              </a:tr>
            </a:tbl>
          </a:graphicData>
        </a:graphic>
      </p:graphicFrame>
      <p:graphicFrame>
        <p:nvGraphicFramePr>
          <p:cNvPr id="3" name="Table 2">
            <a:extLst>
              <a:ext uri="{FF2B5EF4-FFF2-40B4-BE49-F238E27FC236}">
                <a16:creationId xmlns:a16="http://schemas.microsoft.com/office/drawing/2014/main" id="{A00E59D3-697D-7EA9-836C-1079ADBBE6BD}"/>
              </a:ext>
            </a:extLst>
          </p:cNvPr>
          <p:cNvGraphicFramePr>
            <a:graphicFrameLocks noGrp="1"/>
          </p:cNvGraphicFramePr>
          <p:nvPr>
            <p:extLst>
              <p:ext uri="{D42A27DB-BD31-4B8C-83A1-F6EECF244321}">
                <p14:modId xmlns:p14="http://schemas.microsoft.com/office/powerpoint/2010/main" val="381116001"/>
              </p:ext>
            </p:extLst>
          </p:nvPr>
        </p:nvGraphicFramePr>
        <p:xfrm>
          <a:off x="1001943" y="3896360"/>
          <a:ext cx="7086600" cy="2123440"/>
        </p:xfrm>
        <a:graphic>
          <a:graphicData uri="http://schemas.openxmlformats.org/drawingml/2006/table">
            <a:tbl>
              <a:tblPr firstRow="1" bandRow="1"/>
              <a:tblGrid>
                <a:gridCol w="1598767">
                  <a:extLst>
                    <a:ext uri="{9D8B030D-6E8A-4147-A177-3AD203B41FA5}">
                      <a16:colId xmlns:a16="http://schemas.microsoft.com/office/drawing/2014/main" val="1532844631"/>
                    </a:ext>
                  </a:extLst>
                </a:gridCol>
                <a:gridCol w="5487833">
                  <a:extLst>
                    <a:ext uri="{9D8B030D-6E8A-4147-A177-3AD203B41FA5}">
                      <a16:colId xmlns:a16="http://schemas.microsoft.com/office/drawing/2014/main" val="2650408159"/>
                    </a:ext>
                  </a:extLst>
                </a:gridCol>
              </a:tblGrid>
              <a:tr h="370840">
                <a:tc>
                  <a:txBody>
                    <a:bodyPr/>
                    <a:lstStyle/>
                    <a:p>
                      <a:pPr marL="0" algn="l" rtl="0" eaLnBrk="1" fontAlgn="t" latinLnBrk="0" hangingPunct="1">
                        <a:spcBef>
                          <a:spcPts val="0"/>
                        </a:spcBef>
                        <a:spcAft>
                          <a:spcPts val="0"/>
                        </a:spcAft>
                      </a:pPr>
                      <a:r>
                        <a:rPr lang="en-US" sz="1800" b="1" i="0" u="none" strike="noStrike" kern="1200" dirty="0">
                          <a:solidFill>
                            <a:srgbClr val="000000"/>
                          </a:solidFill>
                          <a:effectLst/>
                          <a:latin typeface="Bell MT" panose="02020503060305020303" pitchFamily="18" charset="0"/>
                        </a:rPr>
                        <a:t>FR-6</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9B8"/>
                    </a:solidFill>
                  </a:tcPr>
                </a:tc>
                <a:tc>
                  <a:txBody>
                    <a:bodyPr/>
                    <a:lstStyle/>
                    <a:p>
                      <a:pPr marL="0" algn="l" rtl="0" eaLnBrk="1" fontAlgn="t" latinLnBrk="0" hangingPunct="1">
                        <a:spcBef>
                          <a:spcPts val="0"/>
                        </a:spcBef>
                        <a:spcAft>
                          <a:spcPts val="0"/>
                        </a:spcAft>
                      </a:pPr>
                      <a:r>
                        <a:rPr lang="en-IN" sz="1800" b="1" i="0" u="none" strike="noStrike" kern="1200" dirty="0">
                          <a:solidFill>
                            <a:srgbClr val="000000"/>
                          </a:solidFill>
                          <a:effectLst/>
                          <a:latin typeface="Calibri" panose="020F0502020204030204" pitchFamily="34" charset="0"/>
                        </a:rPr>
                        <a:t>Contact For Inquiry</a:t>
                      </a:r>
                      <a:endParaRPr lang="en-IN"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val="2557603142"/>
                  </a:ext>
                </a:extLst>
              </a:tr>
              <a:tr h="370840">
                <a:tc>
                  <a:txBody>
                    <a:bodyPr/>
                    <a:lstStyle/>
                    <a:p>
                      <a:pPr marL="0" algn="l" rtl="0" eaLnBrk="1" fontAlgn="t" latinLnBrk="0" hangingPunct="1">
                        <a:spcBef>
                          <a:spcPts val="0"/>
                        </a:spcBef>
                        <a:spcAft>
                          <a:spcPts val="0"/>
                        </a:spcAft>
                      </a:pPr>
                      <a:r>
                        <a:rPr lang="en-US" sz="1800" b="1" i="0" u="none" strike="noStrike" kern="1200">
                          <a:solidFill>
                            <a:srgbClr val="000000"/>
                          </a:solidFill>
                          <a:effectLst/>
                          <a:latin typeface="Bell MT" panose="02020503060305020303" pitchFamily="18" charset="0"/>
                        </a:rPr>
                        <a:t>Description</a:t>
                      </a:r>
                      <a:endParaRPr lang="en-US" sz="1800" b="0" i="0" u="none" strike="noStrike">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The system should offer contact information to inquire about products.</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958307"/>
                  </a:ext>
                </a:extLst>
              </a:tr>
              <a:tr h="370840">
                <a:tc>
                  <a:txBody>
                    <a:bodyPr/>
                    <a:lstStyle/>
                    <a:p>
                      <a:pPr marL="0" algn="l" rtl="0" eaLnBrk="1" fontAlgn="t" latinLnBrk="0" hangingPunct="1">
                        <a:spcBef>
                          <a:spcPts val="0"/>
                        </a:spcBef>
                        <a:spcAft>
                          <a:spcPts val="0"/>
                        </a:spcAft>
                      </a:pPr>
                      <a:r>
                        <a:rPr lang="en-US" sz="1800" b="1" i="0" u="none" strike="noStrike" kern="1200">
                          <a:solidFill>
                            <a:srgbClr val="000000"/>
                          </a:solidFill>
                          <a:effectLst/>
                          <a:latin typeface="Bell MT" panose="02020503060305020303" pitchFamily="18" charset="0"/>
                        </a:rPr>
                        <a:t>Actor(s)</a:t>
                      </a:r>
                      <a:endParaRPr lang="en-US" sz="1800" b="0" i="0" u="none" strike="noStrike">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Bell MT" panose="02020503060305020303" pitchFamily="18" charset="0"/>
                        </a:rPr>
                        <a:t>Customer, Admin</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961231"/>
                  </a:ext>
                </a:extLst>
              </a:tr>
              <a:tr h="370840">
                <a:tc>
                  <a:txBody>
                    <a:bodyPr/>
                    <a:lstStyle/>
                    <a:p>
                      <a:pPr marL="0" algn="l" rtl="0" eaLnBrk="1" fontAlgn="t" latinLnBrk="0" hangingPunct="1">
                        <a:spcBef>
                          <a:spcPts val="0"/>
                        </a:spcBef>
                        <a:spcAft>
                          <a:spcPts val="0"/>
                        </a:spcAft>
                      </a:pPr>
                      <a:r>
                        <a:rPr lang="en-US" sz="1800" b="1" i="0" u="none" strike="noStrike" kern="1200">
                          <a:solidFill>
                            <a:srgbClr val="000000"/>
                          </a:solidFill>
                          <a:effectLst/>
                          <a:latin typeface="Bell MT" panose="02020503060305020303" pitchFamily="18" charset="0"/>
                        </a:rPr>
                        <a:t>Input(s)</a:t>
                      </a:r>
                      <a:endParaRPr lang="en-US" sz="1800" b="0" i="0" u="none" strike="noStrike">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Bell MT" panose="02020503060305020303" pitchFamily="18" charset="0"/>
                        </a:rPr>
                        <a:t>-</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7204849"/>
                  </a:ext>
                </a:extLst>
              </a:tr>
              <a:tr h="370840">
                <a:tc>
                  <a:txBody>
                    <a:bodyPr/>
                    <a:lstStyle/>
                    <a:p>
                      <a:pPr marL="0" algn="l" rtl="0" eaLnBrk="1" fontAlgn="t" latinLnBrk="0" hangingPunct="1">
                        <a:spcBef>
                          <a:spcPts val="0"/>
                        </a:spcBef>
                        <a:spcAft>
                          <a:spcPts val="0"/>
                        </a:spcAft>
                      </a:pPr>
                      <a:r>
                        <a:rPr lang="en-US" sz="1800" b="1" i="0" u="none" strike="noStrike" kern="1200">
                          <a:solidFill>
                            <a:srgbClr val="000000"/>
                          </a:solidFill>
                          <a:effectLst/>
                          <a:latin typeface="Bell MT" panose="02020503060305020303" pitchFamily="18" charset="0"/>
                        </a:rPr>
                        <a:t>Output(s)</a:t>
                      </a:r>
                      <a:endParaRPr lang="en-US" sz="1800" b="0" i="0" u="none" strike="noStrike">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Bell MT" panose="02020503060305020303" pitchFamily="18" charset="0"/>
                        </a:rPr>
                        <a:t>Contact Information</a:t>
                      </a:r>
                      <a:endParaRPr lang="en-US" sz="1800" b="0" i="0" u="none" strike="noStrike" dirty="0">
                        <a:effectLst/>
                        <a:latin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427626"/>
                  </a:ext>
                </a:extLst>
              </a:tr>
            </a:tbl>
          </a:graphicData>
        </a:graphic>
      </p:graphicFrame>
    </p:spTree>
    <p:extLst>
      <p:ext uri="{BB962C8B-B14F-4D97-AF65-F5344CB8AC3E}">
        <p14:creationId xmlns:p14="http://schemas.microsoft.com/office/powerpoint/2010/main" val="53400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Software Development Model</a:t>
            </a:r>
            <a:br>
              <a:rPr lang="en-US" sz="3600" b="1" dirty="0">
                <a:latin typeface="Times New Roman" pitchFamily="18" charset="0"/>
                <a:cs typeface="Times New Roman" pitchFamily="18" charset="0"/>
              </a:rPr>
            </a:br>
            <a:r>
              <a:rPr lang="en-US" sz="3000" b="1" dirty="0">
                <a:solidFill>
                  <a:srgbClr val="C00000"/>
                </a:solidFill>
                <a:latin typeface="Times New Roman" pitchFamily="18" charset="0"/>
                <a:cs typeface="Times New Roman" pitchFamily="18" charset="0"/>
              </a:rPr>
              <a:t>(Spiral/Waterfall/Prototype/Agile Development)</a:t>
            </a:r>
          </a:p>
        </p:txBody>
      </p:sp>
      <p:sp>
        <p:nvSpPr>
          <p:cNvPr id="3" name="Content Placeholder 2"/>
          <p:cNvSpPr>
            <a:spLocks noGrp="1"/>
          </p:cNvSpPr>
          <p:nvPr>
            <p:ph idx="1"/>
          </p:nvPr>
        </p:nvSpPr>
        <p:spPr>
          <a:xfrm>
            <a:off x="381000" y="1384482"/>
            <a:ext cx="8229600" cy="5321118"/>
          </a:xfrm>
        </p:spPr>
        <p:txBody>
          <a:bodyPr>
            <a:normAutofit fontScale="25000" lnSpcReduction="20000"/>
          </a:bodyPr>
          <a:lstStyle/>
          <a:p>
            <a:r>
              <a:rPr lang="en-US" sz="5600" b="1" dirty="0">
                <a:latin typeface="Times New Roman" pitchFamily="18" charset="0"/>
                <a:cs typeface="Times New Roman" pitchFamily="18" charset="0"/>
              </a:rPr>
              <a:t>Waterfall Software Development Model</a:t>
            </a:r>
          </a:p>
          <a:p>
            <a:pPr algn="l"/>
            <a:r>
              <a:rPr lang="en-US" sz="4000" b="1" i="0" dirty="0">
                <a:effectLst/>
                <a:latin typeface="Times New Roman" panose="02020603050405020304" pitchFamily="18" charset="0"/>
                <a:cs typeface="Times New Roman" panose="02020603050405020304" pitchFamily="18" charset="0"/>
              </a:rPr>
              <a:t>Architecture:</a:t>
            </a:r>
            <a:r>
              <a:rPr lang="en-US" sz="4000" b="0" i="0" dirty="0">
                <a:effectLst/>
                <a:latin typeface="Times New Roman" panose="02020603050405020304" pitchFamily="18" charset="0"/>
                <a:cs typeface="Times New Roman" panose="02020603050405020304" pitchFamily="18" charset="0"/>
              </a:rPr>
              <a:t> The Waterfall model follows a structured approach, and the architecture often aligns with the sequential nature of the phases:</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Requirements Phase:</a:t>
            </a:r>
            <a:endParaRPr lang="en-US" sz="40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000" b="0" i="0" dirty="0">
                <a:effectLst/>
                <a:latin typeface="Times New Roman" panose="02020603050405020304" pitchFamily="18" charset="0"/>
                <a:cs typeface="Times New Roman" panose="02020603050405020304" pitchFamily="18" charset="0"/>
              </a:rPr>
              <a:t>The architecture phase begins with understanding the project's requirements in detail. The architecture is designed based on these requirements, aiming to address all the identified needs.</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Design Phase:</a:t>
            </a:r>
            <a:endParaRPr lang="en-US" sz="40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000" b="0" i="0" dirty="0">
                <a:effectLst/>
                <a:latin typeface="Times New Roman" panose="02020603050405020304" pitchFamily="18" charset="0"/>
                <a:cs typeface="Times New Roman" panose="02020603050405020304" pitchFamily="18" charset="0"/>
              </a:rPr>
              <a:t>During this phase, the detailed system architecture is defined based on the requirements. The architecture includes components, modules, and how they interact.</a:t>
            </a:r>
          </a:p>
          <a:p>
            <a:pPr marL="742950" lvl="1" indent="-285750" algn="l">
              <a:buFont typeface="+mj-lt"/>
              <a:buAutoNum type="arabicPeriod"/>
            </a:pPr>
            <a:r>
              <a:rPr lang="en-US" sz="4000" b="0" i="0" dirty="0">
                <a:effectLst/>
                <a:latin typeface="Times New Roman" panose="02020603050405020304" pitchFamily="18" charset="0"/>
                <a:cs typeface="Times New Roman" panose="02020603050405020304" pitchFamily="18" charset="0"/>
              </a:rPr>
              <a:t>High-level design establishes the overall structure, while low-level design dives into specifics like data structures and algorithms.</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Implementation Phase:</a:t>
            </a:r>
            <a:endParaRPr lang="en-US" sz="40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000" b="0" i="0" dirty="0">
                <a:effectLst/>
                <a:latin typeface="Times New Roman" panose="02020603050405020304" pitchFamily="18" charset="0"/>
                <a:cs typeface="Times New Roman" panose="02020603050405020304" pitchFamily="18" charset="0"/>
              </a:rPr>
              <a:t>The architecture is implemented according to the design specifications. This involves coding, unit testing, and creating the building blocks of the system.</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Testing Phase:</a:t>
            </a:r>
            <a:endParaRPr lang="en-US" sz="40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000" b="0" i="0" dirty="0">
                <a:effectLst/>
                <a:latin typeface="Times New Roman" panose="02020603050405020304" pitchFamily="18" charset="0"/>
                <a:cs typeface="Times New Roman" panose="02020603050405020304" pitchFamily="18" charset="0"/>
              </a:rPr>
              <a:t>In this phase, the architecture undergoes thorough testing. The focus is on identifying and fixing defects. Integration testing checks how components interact within the architecture.</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Deployment Phase:</a:t>
            </a:r>
            <a:endParaRPr lang="en-US" sz="40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000" b="0" i="0" dirty="0">
                <a:effectLst/>
                <a:latin typeface="Times New Roman" panose="02020603050405020304" pitchFamily="18" charset="0"/>
                <a:cs typeface="Times New Roman" panose="02020603050405020304" pitchFamily="18" charset="0"/>
              </a:rPr>
              <a:t>Once the architecture passes testing, the software is deployed to the target environment. The architecture should support a smooth deployment process.</a:t>
            </a:r>
          </a:p>
          <a:p>
            <a:pPr algn="l">
              <a:buFont typeface="+mj-lt"/>
              <a:buAutoNum type="arabicPeriod"/>
            </a:pPr>
            <a:r>
              <a:rPr lang="en-US" sz="4000" b="1" i="0" dirty="0">
                <a:effectLst/>
                <a:latin typeface="Times New Roman" panose="02020603050405020304" pitchFamily="18" charset="0"/>
                <a:cs typeface="Times New Roman" panose="02020603050405020304" pitchFamily="18" charset="0"/>
              </a:rPr>
              <a:t>Maintenance Phase:</a:t>
            </a:r>
            <a:endParaRPr lang="en-US" sz="40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000" b="0" i="0" dirty="0">
                <a:effectLst/>
                <a:latin typeface="Times New Roman" panose="02020603050405020304" pitchFamily="18" charset="0"/>
                <a:cs typeface="Times New Roman" panose="02020603050405020304" pitchFamily="18" charset="0"/>
              </a:rPr>
              <a:t>The architecture may require adjustments, bug fixes, or updates based on user feedback or changing requirements. Maintenance keeps the architecture aligned with the evolving needs.</a:t>
            </a:r>
          </a:p>
          <a:p>
            <a:pPr algn="l"/>
            <a:r>
              <a:rPr lang="en-US" sz="4000" b="1" i="0" dirty="0">
                <a:effectLst/>
                <a:latin typeface="Times New Roman" panose="02020603050405020304" pitchFamily="18" charset="0"/>
                <a:cs typeface="Times New Roman" panose="02020603050405020304" pitchFamily="18" charset="0"/>
              </a:rPr>
              <a:t>Implications:</a:t>
            </a:r>
            <a:endParaRPr lang="en-US" sz="4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The architecture is determined early in the process and serves as a blueprint for the entire project.</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Each phase feeds into the next, so the architecture decisions made in earlier phases have a significant impact on later stages.</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Changing the architecture later in the project can be challenging and costly due to the linear nature of the model.</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Detailed documentation is crucial, as the architecture decisions are fixed in the early stages.</a:t>
            </a:r>
          </a:p>
          <a:p>
            <a:pPr algn="l"/>
            <a:r>
              <a:rPr lang="en-US" sz="4000" b="1" i="0" dirty="0">
                <a:effectLst/>
                <a:latin typeface="Times New Roman" panose="02020603050405020304" pitchFamily="18" charset="0"/>
                <a:cs typeface="Times New Roman" panose="02020603050405020304" pitchFamily="18" charset="0"/>
              </a:rPr>
              <a:t>Advantages:</a:t>
            </a:r>
            <a:endParaRPr lang="en-US" sz="4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Clear and structured process.</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Well-suited for projects with stable and clear requirements.</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Thorough documentation helps maintain clarity and consistency.</a:t>
            </a:r>
          </a:p>
          <a:p>
            <a:pPr algn="l"/>
            <a:r>
              <a:rPr lang="en-US" sz="4000" b="1" i="0" dirty="0">
                <a:effectLst/>
                <a:latin typeface="Times New Roman" panose="02020603050405020304" pitchFamily="18" charset="0"/>
                <a:cs typeface="Times New Roman" panose="02020603050405020304" pitchFamily="18" charset="0"/>
              </a:rPr>
              <a:t>Challenges:</a:t>
            </a:r>
            <a:endParaRPr lang="en-US" sz="4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Limited flexibility for accommodating changes.</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Early architecture decisions may not consider evolving needs.</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High risk of discovering major issues in later stages.</a:t>
            </a:r>
          </a:p>
          <a:p>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Modeling</a:t>
            </a:r>
            <a:br>
              <a:rPr lang="en-US" sz="3600" b="1" dirty="0">
                <a:latin typeface="Times New Roman" pitchFamily="18" charset="0"/>
                <a:cs typeface="Times New Roman" pitchFamily="18" charset="0"/>
              </a:rPr>
            </a:br>
            <a:r>
              <a:rPr lang="en-US" sz="3000" b="1" dirty="0">
                <a:solidFill>
                  <a:srgbClr val="C00000"/>
                </a:solidFill>
                <a:latin typeface="Times New Roman" pitchFamily="18" charset="0"/>
                <a:cs typeface="Times New Roman" pitchFamily="18" charset="0"/>
              </a:rPr>
              <a:t>(Developing the use cases)</a:t>
            </a:r>
          </a:p>
        </p:txBody>
      </p:sp>
      <p:sp>
        <p:nvSpPr>
          <p:cNvPr id="3" name="Content Placeholder 2"/>
          <p:cNvSpPr>
            <a:spLocks noGrp="1"/>
          </p:cNvSpPr>
          <p:nvPr>
            <p:ph idx="1"/>
          </p:nvPr>
        </p:nvSpPr>
        <p:spPr/>
        <p:txBody>
          <a:bodyPr>
            <a:normAutofit/>
          </a:bodyPr>
          <a:lstStyle/>
          <a:p>
            <a:pPr marL="1028700" lvl="1" indent="-571500">
              <a:buFont typeface="+mj-lt"/>
              <a:buAutoNum type="romanUcPeriod"/>
            </a:pPr>
            <a:r>
              <a:rPr lang="en-US" sz="2000" dirty="0">
                <a:latin typeface="Times New Roman" pitchFamily="18" charset="0"/>
                <a:cs typeface="Times New Roman" pitchFamily="18" charset="0"/>
              </a:rPr>
              <a:t>Who are the primary and secondary actors?</a:t>
            </a:r>
          </a:p>
          <a:p>
            <a:pPr marL="1028700" lvl="1" indent="-571500">
              <a:buFont typeface="+mj-lt"/>
              <a:buAutoNum type="romanUcPeriod"/>
            </a:pPr>
            <a:r>
              <a:rPr lang="en-US" sz="2000" dirty="0">
                <a:latin typeface="Times New Roman" pitchFamily="18" charset="0"/>
                <a:cs typeface="Times New Roman" pitchFamily="18" charset="0"/>
              </a:rPr>
              <a:t>What are the actor’s goal(s)?</a:t>
            </a:r>
          </a:p>
          <a:p>
            <a:pPr marL="1028700" lvl="1" indent="-571500">
              <a:buFont typeface="+mj-lt"/>
              <a:buAutoNum type="romanUcPeriod"/>
            </a:pPr>
            <a:r>
              <a:rPr lang="en-US" sz="2000" dirty="0">
                <a:latin typeface="Times New Roman" pitchFamily="18" charset="0"/>
                <a:cs typeface="Times New Roman" pitchFamily="18" charset="0"/>
              </a:rPr>
              <a:t>What preconditions should exist before the story begins?</a:t>
            </a:r>
          </a:p>
          <a:p>
            <a:pPr marL="1028700" lvl="1" indent="-571500">
              <a:buFont typeface="+mj-lt"/>
              <a:buAutoNum type="romanUcPeriod"/>
            </a:pPr>
            <a:r>
              <a:rPr lang="en-US" sz="2000" dirty="0">
                <a:latin typeface="Times New Roman" pitchFamily="18" charset="0"/>
                <a:cs typeface="Times New Roman" pitchFamily="18" charset="0"/>
              </a:rPr>
              <a:t>What main tasks or functions are performed by the actor?</a:t>
            </a:r>
          </a:p>
          <a:p>
            <a:pPr marL="1028700" lvl="1" indent="-571500">
              <a:buFont typeface="+mj-lt"/>
              <a:buAutoNum type="romanUcPeriod"/>
            </a:pPr>
            <a:r>
              <a:rPr lang="en-US" sz="2000" dirty="0">
                <a:latin typeface="Times New Roman" pitchFamily="18" charset="0"/>
                <a:cs typeface="Times New Roman" pitchFamily="18" charset="0"/>
              </a:rPr>
              <a:t>What exceptions might be considered as the story is described?</a:t>
            </a:r>
          </a:p>
          <a:p>
            <a:pPr marL="1028700" lvl="1" indent="-571500">
              <a:buFont typeface="+mj-lt"/>
              <a:buAutoNum type="romanUcPeriod"/>
            </a:pPr>
            <a:r>
              <a:rPr lang="en-US" sz="2000" dirty="0">
                <a:latin typeface="Times New Roman" pitchFamily="18" charset="0"/>
                <a:cs typeface="Times New Roman" pitchFamily="18" charset="0"/>
              </a:rPr>
              <a:t>What variations in the actor’s interaction are possible?</a:t>
            </a:r>
          </a:p>
          <a:p>
            <a:pPr marL="1028700" lvl="1" indent="-571500">
              <a:buFont typeface="+mj-lt"/>
              <a:buAutoNum type="romanUcPeriod"/>
            </a:pPr>
            <a:r>
              <a:rPr lang="en-US" sz="2000" dirty="0">
                <a:latin typeface="Times New Roman" pitchFamily="18" charset="0"/>
                <a:cs typeface="Times New Roman" pitchFamily="18" charset="0"/>
              </a:rPr>
              <a:t>What system information will the actor acquire, produce, or change?</a:t>
            </a:r>
          </a:p>
          <a:p>
            <a:pPr marL="1028700" lvl="1" indent="-571500">
              <a:buFont typeface="+mj-lt"/>
              <a:buAutoNum type="romanUcPeriod"/>
            </a:pPr>
            <a:r>
              <a:rPr lang="en-US" sz="2000" dirty="0">
                <a:latin typeface="Times New Roman" pitchFamily="18" charset="0"/>
                <a:cs typeface="Times New Roman" pitchFamily="18" charset="0"/>
              </a:rPr>
              <a:t>Will the actor have to inform the system about changes in the external environment? </a:t>
            </a:r>
          </a:p>
          <a:p>
            <a:pPr marL="1028700" lvl="1" indent="-571500">
              <a:buFont typeface="+mj-lt"/>
              <a:buAutoNum type="romanUcPeriod"/>
            </a:pPr>
            <a:r>
              <a:rPr lang="en-US" sz="2000" dirty="0">
                <a:latin typeface="Times New Roman" pitchFamily="18" charset="0"/>
                <a:cs typeface="Times New Roman" pitchFamily="18" charset="0"/>
              </a:rPr>
              <a:t>What information does the actor desire from the system?</a:t>
            </a:r>
          </a:p>
          <a:p>
            <a:pPr marL="1028700" lvl="1" indent="-571500">
              <a:buFont typeface="+mj-lt"/>
              <a:buAutoNum type="romanUcPeriod"/>
            </a:pPr>
            <a:r>
              <a:rPr lang="en-US" sz="2000" dirty="0">
                <a:latin typeface="Times New Roman" pitchFamily="18" charset="0"/>
                <a:cs typeface="Times New Roman" pitchFamily="18" charset="0"/>
              </a:rPr>
              <a:t>Does the actor wish to be informed about unexpected changes?</a:t>
            </a:r>
          </a:p>
          <a:p>
            <a:pPr marL="571500" indent="-571500">
              <a:buFont typeface="+mj-lt"/>
              <a:buAutoNum type="romanUcPeriod"/>
            </a:pPr>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b="1" dirty="0">
                <a:latin typeface="Times New Roman" pitchFamily="18" charset="0"/>
                <a:cs typeface="Times New Roman" pitchFamily="18" charset="0"/>
              </a:rPr>
              <a:t>Modeling</a:t>
            </a:r>
            <a:br>
              <a:rPr lang="en-US" sz="4000" b="1" dirty="0">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(Use cases)</a:t>
            </a:r>
            <a:endParaRPr lang="en-US" sz="3600" b="1" dirty="0">
              <a:solidFill>
                <a:schemeClr val="tx2">
                  <a:lumMod val="50000"/>
                </a:schemeClr>
              </a:solidFill>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609600" y="2057400"/>
          <a:ext cx="8229601" cy="2269998"/>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gridCol w="5943601">
                  <a:extLst>
                    <a:ext uri="{9D8B030D-6E8A-4147-A177-3AD203B41FA5}">
                      <a16:colId xmlns:a16="http://schemas.microsoft.com/office/drawing/2014/main" val="20001"/>
                    </a:ext>
                  </a:extLst>
                </a:gridCol>
              </a:tblGrid>
              <a:tr h="370840">
                <a:tc gridSpan="2">
                  <a:txBody>
                    <a:bodyPr/>
                    <a:lstStyle/>
                    <a:p>
                      <a:r>
                        <a:rPr lang="en-US" sz="1800" b="1" dirty="0">
                          <a:latin typeface="Bell MT" pitchFamily="18" charset="0"/>
                          <a:cs typeface="Times New Roman" pitchFamily="18" charset="0"/>
                        </a:rPr>
                        <a:t>&lt;use_case_name&gt;</a:t>
                      </a:r>
                    </a:p>
                  </a:txBody>
                  <a:tcPr>
                    <a:solidFill>
                      <a:schemeClr val="accent2">
                        <a:lumMod val="40000"/>
                        <a:lumOff val="60000"/>
                      </a:schemeClr>
                    </a:solidFill>
                  </a:tcPr>
                </a:tc>
                <a:tc hMerge="1">
                  <a:txBody>
                    <a:bodyPr/>
                    <a:lstStyle/>
                    <a:p>
                      <a:endParaRPr lang="en-US" sz="1800" dirty="0">
                        <a:latin typeface="Bell MT" pitchFamily="18" charset="0"/>
                        <a:cs typeface="Times New Roman" pitchFamily="18" charset="0"/>
                      </a:endParaRPr>
                    </a:p>
                  </a:txBody>
                  <a:tcPr>
                    <a:lnL w="12700" cap="flat" cmpd="sng" algn="ctr">
                      <a:solidFill>
                        <a:schemeClr val="tx1"/>
                      </a:solidFill>
                      <a:prstDash val="solid"/>
                      <a:round/>
                      <a:headEnd type="none" w="med" len="med"/>
                      <a:tailEnd type="none" w="med" len="med"/>
                    </a:lnL>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algn="l">
                        <a:lnSpc>
                          <a:spcPct val="150000"/>
                        </a:lnSpc>
                      </a:pPr>
                      <a:r>
                        <a:rPr lang="en-US" sz="1800" b="1" kern="1200" dirty="0">
                          <a:latin typeface="Bell MT" pitchFamily="18" charset="0"/>
                        </a:rPr>
                        <a:t>Primary Actor(s)</a:t>
                      </a:r>
                      <a:endParaRPr lang="en-US" sz="1800" b="1" kern="1200" dirty="0">
                        <a:solidFill>
                          <a:schemeClr val="dk1"/>
                        </a:solidFill>
                        <a:latin typeface="Bell MT" pitchFamily="18" charset="0"/>
                        <a:ea typeface="+mn-ea"/>
                        <a:cs typeface="Times New Roman" pitchFamily="18" charset="0"/>
                      </a:endParaRPr>
                    </a:p>
                  </a:txBody>
                  <a:tcPr/>
                </a:tc>
                <a:tc>
                  <a:txBody>
                    <a:bodyPr/>
                    <a:lstStyle/>
                    <a:p>
                      <a:pPr>
                        <a:lnSpc>
                          <a:spcPct val="150000"/>
                        </a:lnSpc>
                      </a:pPr>
                      <a:endParaRPr lang="en-US" sz="1800" dirty="0">
                        <a:latin typeface="Bell MT" pitchFamily="18" charset="0"/>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lnSpc>
                          <a:spcPct val="150000"/>
                        </a:lnSpc>
                      </a:pPr>
                      <a:r>
                        <a:rPr lang="en-US" sz="1800" b="1" kern="1200" dirty="0">
                          <a:latin typeface="Bell MT" pitchFamily="18" charset="0"/>
                        </a:rPr>
                        <a:t>Goal of the use case</a:t>
                      </a:r>
                      <a:endParaRPr lang="en-US" sz="1800" b="1" kern="1200" dirty="0">
                        <a:solidFill>
                          <a:schemeClr val="dk1"/>
                        </a:solidFill>
                        <a:latin typeface="Bell MT" pitchFamily="18" charset="0"/>
                        <a:ea typeface="+mn-ea"/>
                        <a:cs typeface="Times New Roman" pitchFamily="18" charset="0"/>
                      </a:endParaRPr>
                    </a:p>
                  </a:txBody>
                  <a:tcPr/>
                </a:tc>
                <a:tc>
                  <a:txBody>
                    <a:bodyPr/>
                    <a:lstStyle/>
                    <a:p>
                      <a:pPr>
                        <a:lnSpc>
                          <a:spcPct val="150000"/>
                        </a:lnSpc>
                      </a:pPr>
                      <a:endParaRPr lang="en-US" sz="1800" dirty="0">
                        <a:latin typeface="Bell MT" pitchFamily="18" charset="0"/>
                      </a:endParaRPr>
                    </a:p>
                  </a:txBody>
                  <a:tcPr/>
                </a:tc>
                <a:extLst>
                  <a:ext uri="{0D108BD9-81ED-4DB2-BD59-A6C34878D82A}">
                    <a16:rowId xmlns:a16="http://schemas.microsoft.com/office/drawing/2014/main" val="10002"/>
                  </a:ext>
                </a:extLst>
              </a:tr>
              <a:tr h="370840">
                <a:tc>
                  <a:txBody>
                    <a:bodyPr/>
                    <a:lstStyle/>
                    <a:p>
                      <a:pPr algn="l">
                        <a:lnSpc>
                          <a:spcPct val="150000"/>
                        </a:lnSpc>
                      </a:pPr>
                      <a:r>
                        <a:rPr lang="en-US" sz="1800" b="1" kern="1200" dirty="0">
                          <a:latin typeface="Bell MT" pitchFamily="18" charset="0"/>
                        </a:rPr>
                        <a:t>Precondition(s)</a:t>
                      </a:r>
                      <a:endParaRPr lang="en-US" sz="1800" b="1" kern="1200" dirty="0">
                        <a:solidFill>
                          <a:schemeClr val="dk1"/>
                        </a:solidFill>
                        <a:latin typeface="Bell MT" pitchFamily="18" charset="0"/>
                        <a:ea typeface="+mn-ea"/>
                        <a:cs typeface="Times New Roman" pitchFamily="18" charset="0"/>
                      </a:endParaRPr>
                    </a:p>
                  </a:txBody>
                  <a:tcPr/>
                </a:tc>
                <a:tc>
                  <a:txBody>
                    <a:bodyPr/>
                    <a:lstStyle/>
                    <a:p>
                      <a:pPr>
                        <a:lnSpc>
                          <a:spcPct val="150000"/>
                        </a:lnSpc>
                      </a:pPr>
                      <a:endParaRPr lang="en-US" sz="1800" dirty="0">
                        <a:latin typeface="Bell MT" pitchFamily="18" charset="0"/>
                      </a:endParaRPr>
                    </a:p>
                  </a:txBody>
                  <a:tcPr/>
                </a:tc>
                <a:extLst>
                  <a:ext uri="{0D108BD9-81ED-4DB2-BD59-A6C34878D82A}">
                    <a16:rowId xmlns:a16="http://schemas.microsoft.com/office/drawing/2014/main" val="10003"/>
                  </a:ext>
                </a:extLst>
              </a:tr>
              <a:tr h="500315">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b="1" kern="1200" dirty="0">
                          <a:latin typeface="Bell MT" pitchFamily="18" charset="0"/>
                        </a:rPr>
                        <a:t>Trigger</a:t>
                      </a:r>
                      <a:endParaRPr lang="en-US" sz="1800" b="1" kern="1200" dirty="0">
                        <a:solidFill>
                          <a:schemeClr val="dk1"/>
                        </a:solidFill>
                        <a:latin typeface="Bell MT" pitchFamily="18" charset="0"/>
                        <a:ea typeface="+mn-ea"/>
                        <a:cs typeface="Times New Roman" pitchFamily="18" charset="0"/>
                      </a:endParaRPr>
                    </a:p>
                  </a:txBody>
                  <a:tcPr/>
                </a:tc>
                <a:tc>
                  <a:txBody>
                    <a:bodyPr/>
                    <a:lstStyle/>
                    <a:p>
                      <a:pPr>
                        <a:lnSpc>
                          <a:spcPct val="150000"/>
                        </a:lnSpc>
                      </a:pPr>
                      <a:endParaRPr lang="en-US" sz="1800" dirty="0">
                        <a:latin typeface="Bell MT"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Others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71500" indent="-571500"/>
            <a:r>
              <a:rPr lang="en-US" sz="2800" dirty="0">
                <a:latin typeface="Times New Roman" pitchFamily="18" charset="0"/>
                <a:cs typeface="Times New Roman" pitchFamily="18" charset="0"/>
              </a:rPr>
              <a:t>&lt;You can add any other content you found necessary for your project and want to present&gt;</a:t>
            </a:r>
          </a:p>
          <a:p>
            <a:pPr marL="571500" indent="-571500"/>
            <a:r>
              <a:rPr lang="en-US" sz="2800" dirty="0">
                <a:latin typeface="Times New Roman" pitchFamily="18" charset="0"/>
                <a:cs typeface="Times New Roman" pitchFamily="18" charset="0"/>
              </a:rPr>
              <a:t>&lt;You can add screen shots of development, if started&gt;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chemeClr val="tx2">
                    <a:lumMod val="50000"/>
                  </a:schemeClr>
                </a:solidFill>
                <a:latin typeface="Times New Roman" pitchFamily="18" charset="0"/>
                <a:cs typeface="Times New Roman" pitchFamily="18" charset="0"/>
              </a:rPr>
              <a:t>Outline</a:t>
            </a:r>
          </a:p>
        </p:txBody>
      </p:sp>
      <p:sp>
        <p:nvSpPr>
          <p:cNvPr id="5" name="Content Placeholder 4"/>
          <p:cNvSpPr>
            <a:spLocks noGrp="1"/>
          </p:cNvSpPr>
          <p:nvPr>
            <p:ph idx="1"/>
          </p:nvPr>
        </p:nvSpPr>
        <p:spPr/>
        <p:txBody>
          <a:bodyPr>
            <a:normAutofit/>
          </a:bodyPr>
          <a:lstStyle/>
          <a:p>
            <a:pPr>
              <a:buFont typeface="Wingdings" pitchFamily="2" charset="2"/>
              <a:buChar char="Ø"/>
            </a:pPr>
            <a:r>
              <a:rPr lang="en-US" sz="2800" dirty="0">
                <a:latin typeface="Times New Roman" pitchFamily="18" charset="0"/>
                <a:cs typeface="Times New Roman" pitchFamily="18" charset="0"/>
              </a:rPr>
              <a:t>Client Profile</a:t>
            </a:r>
          </a:p>
          <a:p>
            <a:pPr>
              <a:buFont typeface="Wingdings" pitchFamily="2" charset="2"/>
              <a:buChar char="Ø"/>
            </a:pPr>
            <a:r>
              <a:rPr lang="en-US" sz="2800" dirty="0">
                <a:latin typeface="Times New Roman" pitchFamily="18" charset="0"/>
                <a:cs typeface="Times New Roman" pitchFamily="18" charset="0"/>
              </a:rPr>
              <a:t>Project Introduction</a:t>
            </a:r>
          </a:p>
          <a:p>
            <a:pPr>
              <a:buFont typeface="Wingdings" pitchFamily="2" charset="2"/>
              <a:buChar char="Ø"/>
            </a:pPr>
            <a:r>
              <a:rPr lang="en-US" sz="2800" dirty="0">
                <a:latin typeface="Times New Roman" pitchFamily="18" charset="0"/>
                <a:cs typeface="Times New Roman" pitchFamily="18" charset="0"/>
              </a:rPr>
              <a:t>Objective(s)</a:t>
            </a:r>
          </a:p>
          <a:p>
            <a:pPr>
              <a:buFont typeface="Wingdings" pitchFamily="2" charset="2"/>
              <a:buChar char="Ø"/>
            </a:pPr>
            <a:r>
              <a:rPr lang="en-US" sz="2800" dirty="0">
                <a:latin typeface="Times New Roman" pitchFamily="18" charset="0"/>
                <a:cs typeface="Times New Roman" pitchFamily="18" charset="0"/>
              </a:rPr>
              <a:t>Problem Analysis</a:t>
            </a:r>
          </a:p>
          <a:p>
            <a:pPr>
              <a:buFont typeface="Wingdings" pitchFamily="2" charset="2"/>
              <a:buChar char="Ø"/>
            </a:pPr>
            <a:r>
              <a:rPr lang="en-US" sz="2800" dirty="0">
                <a:latin typeface="Times New Roman" pitchFamily="18" charset="0"/>
                <a:cs typeface="Times New Roman" pitchFamily="18" charset="0"/>
              </a:rPr>
              <a:t>Requirement Engineering</a:t>
            </a:r>
          </a:p>
          <a:p>
            <a:pPr>
              <a:buFont typeface="Wingdings" pitchFamily="2" charset="2"/>
              <a:buChar char="Ø"/>
            </a:pPr>
            <a:r>
              <a:rPr lang="en-US" sz="2800" dirty="0">
                <a:latin typeface="Times New Roman" pitchFamily="18" charset="0"/>
                <a:cs typeface="Times New Roman" pitchFamily="18" charset="0"/>
              </a:rPr>
              <a:t>Software Development Model</a:t>
            </a:r>
          </a:p>
          <a:p>
            <a:pPr>
              <a:buFont typeface="Wingdings" pitchFamily="2" charset="2"/>
              <a:buChar char="Ø"/>
            </a:pPr>
            <a:r>
              <a:rPr lang="en-US" sz="2800" dirty="0">
                <a:latin typeface="Times New Roman" pitchFamily="18" charset="0"/>
                <a:cs typeface="Times New Roman" pitchFamily="18" charset="0"/>
              </a:rPr>
              <a:t>Modeling</a:t>
            </a:r>
          </a:p>
          <a:p>
            <a:pPr>
              <a:buFont typeface="Wingdings" pitchFamily="2" charset="2"/>
              <a:buChar char="Ø"/>
            </a:pPr>
            <a:r>
              <a:rPr lang="en-US" sz="2800" dirty="0">
                <a:latin typeface="Times New Roman" pitchFamily="18" charset="0"/>
                <a:cs typeface="Times New Roman" pitchFamily="18" charset="0"/>
              </a:rPr>
              <a:t>Others</a:t>
            </a:r>
          </a:p>
        </p:txBody>
      </p:sp>
      <p:sp>
        <p:nvSpPr>
          <p:cNvPr id="8" name="TextBox 7"/>
          <p:cNvSpPr txBox="1"/>
          <p:nvPr/>
        </p:nvSpPr>
        <p:spPr>
          <a:xfrm>
            <a:off x="9144000" y="3429000"/>
            <a:ext cx="184731" cy="369332"/>
          </a:xfrm>
          <a:prstGeom prst="rect">
            <a:avLst/>
          </a:prstGeom>
          <a:noFill/>
        </p:spPr>
        <p:txBody>
          <a:bodyPr wrap="non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Client Profile</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Client name and address: </a:t>
            </a:r>
            <a:r>
              <a:rPr lang="en-US" sz="2800" dirty="0" err="1">
                <a:latin typeface="Times New Roman" pitchFamily="18" charset="0"/>
                <a:cs typeface="Times New Roman" pitchFamily="18" charset="0"/>
              </a:rPr>
              <a:t>Parshwa</a:t>
            </a:r>
            <a:r>
              <a:rPr lang="en-US" sz="2800" dirty="0">
                <a:latin typeface="Times New Roman" pitchFamily="18" charset="0"/>
                <a:cs typeface="Times New Roman" pitchFamily="18" charset="0"/>
              </a:rPr>
              <a:t> Polymers</a:t>
            </a:r>
          </a:p>
          <a:p>
            <a:r>
              <a:rPr lang="en-US" sz="2800" dirty="0">
                <a:latin typeface="Times New Roman" pitchFamily="18" charset="0"/>
                <a:cs typeface="Times New Roman" pitchFamily="18" charset="0"/>
              </a:rPr>
              <a:t>Your communication:</a:t>
            </a:r>
          </a:p>
          <a:p>
            <a:r>
              <a:rPr lang="en-US" sz="2800" dirty="0">
                <a:latin typeface="Times New Roman" pitchFamily="18" charset="0"/>
                <a:cs typeface="Times New Roman" pitchFamily="18" charset="0"/>
              </a:rPr>
              <a:t>Contract letter: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Project 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i="0" dirty="0">
                <a:effectLst/>
                <a:latin typeface="Times New Roman" panose="02020603050405020304" pitchFamily="18" charset="0"/>
                <a:cs typeface="Times New Roman" panose="02020603050405020304" pitchFamily="18" charset="0"/>
              </a:rPr>
              <a:t>The following document outlines the requirements for the development of a dynamic catalog sharing solution for the client's sanitary wares shop. This solution aims to eliminate the need for generating PDF catalogs repeatedly and provide a more efficient way to manage and share product information with customers. This document presents the objectives, features, functionality, and technical specifications for the proposed solution.</a:t>
            </a:r>
            <a:endParaRPr lang="en-US" dirty="0">
              <a:latin typeface="Times New Roman" panose="02020603050405020304"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Objective(s)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Develop a web-based solution that allows the client to manage and update product information.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Provide a user-friendly interface for customers to browse and view the catalog online.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a RESTful API for seamless communication between the client, admin and the catalog frontend.</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Enable dynamic updating of product details.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Problem Analysis</a:t>
            </a:r>
            <a:br>
              <a:rPr lang="en-US" sz="3600" b="1" dirty="0">
                <a:latin typeface="Times New Roman" pitchFamily="18" charset="0"/>
                <a:cs typeface="Times New Roman" pitchFamily="18" charset="0"/>
              </a:rPr>
            </a:br>
            <a:r>
              <a:rPr lang="en-US" sz="3000" b="1" dirty="0">
                <a:solidFill>
                  <a:srgbClr val="C00000"/>
                </a:solidFill>
                <a:latin typeface="Times New Roman" pitchFamily="18" charset="0"/>
                <a:cs typeface="Times New Roman" pitchFamily="18" charset="0"/>
              </a:rPr>
              <a:t>(Understand the problem)</a:t>
            </a:r>
          </a:p>
        </p:txBody>
      </p:sp>
      <p:sp>
        <p:nvSpPr>
          <p:cNvPr id="3" name="Content Placeholder 2"/>
          <p:cNvSpPr>
            <a:spLocks noGrp="1"/>
          </p:cNvSpPr>
          <p:nvPr>
            <p:ph idx="1"/>
          </p:nvPr>
        </p:nvSpPr>
        <p:spPr/>
        <p:txBody>
          <a:bodyPr>
            <a:normAutofit/>
          </a:bodyPr>
          <a:lstStyle/>
          <a:p>
            <a:pPr marL="1028700" lvl="1" indent="-571500">
              <a:buFont typeface="+mj-lt"/>
              <a:buAutoNum type="romanUcPeriod"/>
            </a:pPr>
            <a:r>
              <a:rPr lang="en-US" sz="2000" dirty="0">
                <a:latin typeface="Times New Roman" pitchFamily="18" charset="0"/>
                <a:cs typeface="Times New Roman" pitchFamily="18" charset="0"/>
              </a:rPr>
              <a:t>Who are the stockholders in the solution to the problem?</a:t>
            </a:r>
          </a:p>
          <a:p>
            <a:pPr marL="1257300" lvl="2" indent="-342900">
              <a:buFont typeface="+mj-lt"/>
              <a:buAutoNum type="arabicPeriod"/>
            </a:pPr>
            <a:r>
              <a:rPr lang="en-US" sz="1400" b="1" i="0" dirty="0">
                <a:effectLst/>
                <a:latin typeface="Söhne"/>
              </a:rPr>
              <a:t>Client (Sanitary Wares Shop Owner):</a:t>
            </a:r>
            <a:r>
              <a:rPr lang="en-US" sz="1400" b="0" i="0" dirty="0">
                <a:effectLst/>
                <a:latin typeface="Söhne"/>
              </a:rPr>
              <a:t> The primary stakeholder, seeking an efficient solution for dynamic catalog sharing to enhance product management and customer experience.</a:t>
            </a:r>
          </a:p>
          <a:p>
            <a:pPr marL="1257300" lvl="2" indent="-342900">
              <a:buFont typeface="+mj-lt"/>
              <a:buAutoNum type="arabicPeriod"/>
            </a:pPr>
            <a:r>
              <a:rPr lang="en-US" sz="1400" b="1" i="0" dirty="0">
                <a:effectLst/>
                <a:latin typeface="Söhne"/>
              </a:rPr>
              <a:t>Admin Users:</a:t>
            </a:r>
            <a:r>
              <a:rPr lang="en-US" sz="1400" b="0" i="0" dirty="0">
                <a:effectLst/>
                <a:latin typeface="Söhne"/>
              </a:rPr>
              <a:t> Individuals responsible for managing and updating the product catalog. They need a user-friendly admin backend to streamline their tasks.</a:t>
            </a:r>
          </a:p>
          <a:p>
            <a:pPr marL="1257300" lvl="2" indent="-342900">
              <a:buFont typeface="+mj-lt"/>
              <a:buAutoNum type="arabicPeriod"/>
            </a:pPr>
            <a:r>
              <a:rPr lang="en-US" sz="1400" b="1" i="0" dirty="0">
                <a:effectLst/>
                <a:latin typeface="Söhne"/>
              </a:rPr>
              <a:t>Customers:</a:t>
            </a:r>
            <a:r>
              <a:rPr lang="en-US" sz="1400" b="0" i="0" dirty="0">
                <a:effectLst/>
                <a:latin typeface="Söhne"/>
              </a:rPr>
              <a:t> End-users who will browse the online catalog. They expect an intuitive frontend that allows them to easily find and explore products.</a:t>
            </a:r>
          </a:p>
          <a:p>
            <a:pPr marL="1257300" lvl="2" indent="-342900">
              <a:buFont typeface="+mj-lt"/>
              <a:buAutoNum type="arabicPeriod"/>
            </a:pPr>
            <a:r>
              <a:rPr lang="en-US" sz="1400" b="1" i="0" dirty="0">
                <a:effectLst/>
                <a:latin typeface="Söhne"/>
              </a:rPr>
              <a:t>Developers:</a:t>
            </a:r>
            <a:r>
              <a:rPr lang="en-US" sz="1400" b="0" i="0" dirty="0">
                <a:effectLst/>
                <a:latin typeface="Söhne"/>
              </a:rPr>
              <a:t> The team responsible for designing, developing, and maintaining the solution. They must understand stakeholders' needs and implement them effectively.</a:t>
            </a:r>
            <a:endParaRPr lang="en-US" sz="1400" dirty="0">
              <a:latin typeface="Times New Roman" pitchFamily="18" charset="0"/>
              <a:cs typeface="Times New Roman" pitchFamily="18" charset="0"/>
            </a:endParaRPr>
          </a:p>
          <a:p>
            <a:pPr marL="1028700" lvl="1" indent="-571500">
              <a:buFont typeface="+mj-lt"/>
              <a:buAutoNum type="romanUcPeriod"/>
            </a:pPr>
            <a:r>
              <a:rPr lang="en-US" sz="2000" dirty="0">
                <a:latin typeface="Times New Roman" pitchFamily="18" charset="0"/>
                <a:cs typeface="Times New Roman" pitchFamily="18" charset="0"/>
              </a:rPr>
              <a:t>What are the unknowns?</a:t>
            </a:r>
          </a:p>
          <a:p>
            <a:pPr lvl="2">
              <a:buFont typeface="+mj-lt"/>
              <a:buAutoNum type="romanUcPeriod"/>
            </a:pPr>
            <a:r>
              <a:rPr lang="en-US" sz="1400" b="1" i="0" dirty="0">
                <a:effectLst/>
                <a:latin typeface="Söhne"/>
              </a:rPr>
              <a:t>Scalability:</a:t>
            </a:r>
            <a:r>
              <a:rPr lang="en-US" sz="1400" b="0" i="0" dirty="0">
                <a:effectLst/>
                <a:latin typeface="Söhne"/>
              </a:rPr>
              <a:t> The solution's ability to handle a growing number of products and users may be an unknown factor. Will the chosen technology stack accommodate potential future expansion?</a:t>
            </a:r>
          </a:p>
          <a:p>
            <a:pPr lvl="2">
              <a:buFont typeface="+mj-lt"/>
              <a:buAutoNum type="romanUcPeriod"/>
            </a:pPr>
            <a:r>
              <a:rPr lang="en-US" sz="1400" b="1" i="0" dirty="0">
                <a:effectLst/>
                <a:latin typeface="Söhne"/>
              </a:rPr>
              <a:t>Performance:</a:t>
            </a:r>
            <a:r>
              <a:rPr lang="en-US" sz="1400" b="0" i="0" dirty="0">
                <a:effectLst/>
                <a:latin typeface="Söhne"/>
              </a:rPr>
              <a:t> It's uncertain how the system will perform under various loads and user interactions. Ensuring responsive behaviour is a potential unknown.</a:t>
            </a:r>
          </a:p>
          <a:p>
            <a:pPr lvl="2">
              <a:buFont typeface="+mj-lt"/>
              <a:buAutoNum type="romanUcPeriod"/>
            </a:pPr>
            <a:r>
              <a:rPr lang="en-US" sz="1400" b="1" i="0" dirty="0">
                <a:effectLst/>
                <a:latin typeface="Söhne"/>
              </a:rPr>
              <a:t>Integration:</a:t>
            </a:r>
            <a:r>
              <a:rPr lang="en-US" sz="1400" b="0" i="0" dirty="0">
                <a:effectLst/>
                <a:latin typeface="Söhne"/>
              </a:rPr>
              <a:t> If the client already uses other systems (e.g., inventory management), the integration process could present unknown challenges.</a:t>
            </a:r>
            <a:endParaRPr lang="en-US" sz="1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A827-5CCC-B06C-1C39-B623686854A7}"/>
              </a:ext>
            </a:extLst>
          </p:cNvPr>
          <p:cNvSpPr>
            <a:spLocks noGrp="1"/>
          </p:cNvSpPr>
          <p:nvPr>
            <p:ph type="title"/>
          </p:nvPr>
        </p:nvSpPr>
        <p:spPr/>
        <p:txBody>
          <a:bodyPr>
            <a:normAutofit fontScale="90000"/>
          </a:bodyPr>
          <a:lstStyle/>
          <a:p>
            <a:r>
              <a:rPr lang="en-US" sz="4800" b="1" dirty="0">
                <a:latin typeface="Times New Roman" pitchFamily="18" charset="0"/>
                <a:cs typeface="Times New Roman" pitchFamily="18" charset="0"/>
              </a:rPr>
              <a:t>Problem Analysis</a:t>
            </a:r>
            <a:br>
              <a:rPr lang="en-US" sz="4800" b="1" dirty="0">
                <a:latin typeface="Times New Roman" pitchFamily="18" charset="0"/>
                <a:cs typeface="Times New Roman" pitchFamily="18" charset="0"/>
              </a:rPr>
            </a:br>
            <a:r>
              <a:rPr lang="en-US" sz="4400" b="1" dirty="0">
                <a:solidFill>
                  <a:srgbClr val="C00000"/>
                </a:solidFill>
                <a:latin typeface="Times New Roman" pitchFamily="18" charset="0"/>
                <a:cs typeface="Times New Roman" pitchFamily="18" charset="0"/>
              </a:rPr>
              <a:t>(Understand the problem</a:t>
            </a:r>
            <a:r>
              <a:rPr lang="en-US" sz="4400" b="1" dirty="0">
                <a:latin typeface="Times New Roman" pitchFamily="18" charset="0"/>
                <a:cs typeface="Times New Roman" pitchFamily="18" charset="0"/>
              </a:rPr>
              <a:t> </a:t>
            </a:r>
            <a:r>
              <a:rPr lang="en-US" sz="4400" b="1" dirty="0">
                <a:solidFill>
                  <a:srgbClr val="C00000"/>
                </a:solidFill>
                <a:latin typeface="Times New Roman" pitchFamily="18" charset="0"/>
                <a:cs typeface="Times New Roman" pitchFamily="18" charset="0"/>
              </a:rPr>
              <a:t>(cont.))</a:t>
            </a:r>
            <a:endParaRPr lang="en-IN" dirty="0">
              <a:solidFill>
                <a:srgbClr val="C00000"/>
              </a:solidFill>
            </a:endParaRPr>
          </a:p>
        </p:txBody>
      </p:sp>
      <p:sp>
        <p:nvSpPr>
          <p:cNvPr id="3" name="Content Placeholder 2">
            <a:extLst>
              <a:ext uri="{FF2B5EF4-FFF2-40B4-BE49-F238E27FC236}">
                <a16:creationId xmlns:a16="http://schemas.microsoft.com/office/drawing/2014/main" id="{9494304F-84E6-4823-9B9E-B7688C265D6A}"/>
              </a:ext>
            </a:extLst>
          </p:cNvPr>
          <p:cNvSpPr>
            <a:spLocks noGrp="1"/>
          </p:cNvSpPr>
          <p:nvPr>
            <p:ph idx="1"/>
          </p:nvPr>
        </p:nvSpPr>
        <p:spPr/>
        <p:txBody>
          <a:bodyPr>
            <a:normAutofit/>
          </a:bodyPr>
          <a:lstStyle/>
          <a:p>
            <a:pPr marL="1028700" lvl="1" indent="-571500">
              <a:buFont typeface="+mj-lt"/>
              <a:buAutoNum type="romanUcPeriod" startAt="3"/>
            </a:pPr>
            <a:r>
              <a:rPr lang="en-US" sz="2000" dirty="0">
                <a:latin typeface="Times New Roman" pitchFamily="18" charset="0"/>
                <a:cs typeface="Times New Roman" pitchFamily="18" charset="0"/>
              </a:rPr>
              <a:t>Can the problem be compartmentalized?</a:t>
            </a:r>
          </a:p>
          <a:p>
            <a:pPr lvl="2"/>
            <a:r>
              <a:rPr lang="en-US" sz="1500" b="0" i="0" dirty="0">
                <a:effectLst/>
                <a:latin typeface="Söhne"/>
              </a:rPr>
              <a:t>Yes, the problem can be compartmentalized into different components:</a:t>
            </a:r>
          </a:p>
          <a:p>
            <a:pPr marL="1771650" lvl="3" indent="-400050">
              <a:buFont typeface="+mj-lt"/>
              <a:buAutoNum type="arabicPeriod"/>
            </a:pPr>
            <a:r>
              <a:rPr lang="en-US" sz="1400" b="1" i="0" dirty="0">
                <a:effectLst/>
                <a:latin typeface="Söhne"/>
              </a:rPr>
              <a:t>Backend Development:</a:t>
            </a:r>
            <a:r>
              <a:rPr lang="en-US" sz="1400" b="0" i="0" dirty="0">
                <a:effectLst/>
                <a:latin typeface="Söhne"/>
              </a:rPr>
              <a:t> Creating the admin backend for product management, user authentication, and API development.</a:t>
            </a:r>
          </a:p>
          <a:p>
            <a:pPr marL="1771650" lvl="3" indent="-400050">
              <a:buFont typeface="+mj-lt"/>
              <a:buAutoNum type="arabicPeriod"/>
            </a:pPr>
            <a:r>
              <a:rPr lang="en-US" sz="1400" b="1" i="0" dirty="0">
                <a:effectLst/>
                <a:latin typeface="Söhne"/>
              </a:rPr>
              <a:t>Frontend Development:</a:t>
            </a:r>
            <a:r>
              <a:rPr lang="en-US" sz="1400" b="0" i="0" dirty="0">
                <a:effectLst/>
                <a:latin typeface="Söhne"/>
              </a:rPr>
              <a:t> Designing the customer-facing catalog with features like browsing, searching, and viewing product details.</a:t>
            </a:r>
          </a:p>
          <a:p>
            <a:pPr marL="1771650" lvl="3" indent="-400050">
              <a:buFont typeface="+mj-lt"/>
              <a:buAutoNum type="arabicPeriod"/>
            </a:pPr>
            <a:r>
              <a:rPr lang="en-US" sz="1400" b="1" i="0" dirty="0">
                <a:effectLst/>
                <a:latin typeface="Söhne"/>
              </a:rPr>
              <a:t>Database Design:</a:t>
            </a:r>
            <a:r>
              <a:rPr lang="en-US" sz="1400" b="0" i="0" dirty="0">
                <a:effectLst/>
                <a:latin typeface="Söhne"/>
              </a:rPr>
              <a:t> Structuring the database to store product information, images, user credentials, and other relevant data.</a:t>
            </a:r>
          </a:p>
          <a:p>
            <a:pPr marL="1771650" lvl="3" indent="-400050">
              <a:buFont typeface="+mj-lt"/>
              <a:buAutoNum type="arabicPeriod"/>
            </a:pPr>
            <a:r>
              <a:rPr lang="en-US" sz="1400" b="1" i="0" dirty="0">
                <a:effectLst/>
                <a:latin typeface="Söhne"/>
              </a:rPr>
              <a:t>Security:</a:t>
            </a:r>
            <a:r>
              <a:rPr lang="en-US" sz="1400" b="0" i="0" dirty="0">
                <a:effectLst/>
                <a:latin typeface="Söhne"/>
              </a:rPr>
              <a:t> Implementing secure authentication mechanisms and ensuring data privacy.</a:t>
            </a:r>
          </a:p>
          <a:p>
            <a:pPr marL="1771650" lvl="3" indent="-400050">
              <a:buFont typeface="+mj-lt"/>
              <a:buAutoNum type="arabicPeriod"/>
            </a:pPr>
            <a:r>
              <a:rPr lang="en-US" sz="1400" b="1" i="0" dirty="0">
                <a:effectLst/>
                <a:latin typeface="Söhne"/>
              </a:rPr>
              <a:t>Real-Time Updates:</a:t>
            </a:r>
            <a:r>
              <a:rPr lang="en-US" sz="1400" b="0" i="0" dirty="0">
                <a:effectLst/>
                <a:latin typeface="Söhne"/>
              </a:rPr>
              <a:t> Enabling seamless synchronization between the admin backend and the frontend catalog.</a:t>
            </a:r>
            <a:endParaRPr lang="en-US" sz="1400" dirty="0">
              <a:latin typeface="Times New Roman" pitchFamily="18" charset="0"/>
              <a:cs typeface="Times New Roman" pitchFamily="18" charset="0"/>
            </a:endParaRPr>
          </a:p>
          <a:p>
            <a:pPr marL="1028700" lvl="1" indent="-571500">
              <a:buFont typeface="+mj-lt"/>
              <a:buAutoNum type="romanUcPeriod" startAt="3"/>
            </a:pPr>
            <a:r>
              <a:rPr lang="en-US" sz="2000" dirty="0">
                <a:latin typeface="Times New Roman" pitchFamily="18" charset="0"/>
                <a:cs typeface="Times New Roman" pitchFamily="18" charset="0"/>
              </a:rPr>
              <a:t>Can the problem be represented graphically?</a:t>
            </a:r>
          </a:p>
          <a:p>
            <a:pPr marL="1257300" lvl="2" indent="-342900">
              <a:buFont typeface="+mj-lt"/>
              <a:buAutoNum type="arabicPeriod"/>
            </a:pPr>
            <a:r>
              <a:rPr lang="en-US" sz="1400" b="1" i="0" dirty="0">
                <a:effectLst/>
                <a:latin typeface="Söhne"/>
              </a:rPr>
              <a:t>System Architecture Diagram:</a:t>
            </a:r>
            <a:r>
              <a:rPr lang="en-US" sz="1400" b="0" i="0" dirty="0">
                <a:effectLst/>
                <a:latin typeface="Söhne"/>
              </a:rPr>
              <a:t> Illustrating the interaction between the admin backend, database, and frontend catalog components.</a:t>
            </a:r>
          </a:p>
          <a:p>
            <a:pPr marL="1257300" lvl="2" indent="-342900">
              <a:buFont typeface="+mj-lt"/>
              <a:buAutoNum type="arabicPeriod"/>
            </a:pPr>
            <a:r>
              <a:rPr lang="en-US" sz="1400" b="1" i="0" dirty="0">
                <a:effectLst/>
                <a:latin typeface="Söhne"/>
              </a:rPr>
              <a:t>Use Case Diagram:</a:t>
            </a:r>
            <a:r>
              <a:rPr lang="en-US" sz="1400" b="0" i="0" dirty="0">
                <a:effectLst/>
                <a:latin typeface="Söhne"/>
              </a:rPr>
              <a:t> Displaying the various actors and their interactions with the system's functionalities.</a:t>
            </a:r>
          </a:p>
          <a:p>
            <a:endParaRPr lang="en-IN" dirty="0"/>
          </a:p>
        </p:txBody>
      </p:sp>
    </p:spTree>
    <p:extLst>
      <p:ext uri="{BB962C8B-B14F-4D97-AF65-F5344CB8AC3E}">
        <p14:creationId xmlns:p14="http://schemas.microsoft.com/office/powerpoint/2010/main" val="3930773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Problem Analysis</a:t>
            </a:r>
            <a:br>
              <a:rPr lang="en-US" sz="3600" b="1" dirty="0">
                <a:latin typeface="Times New Roman" pitchFamily="18" charset="0"/>
                <a:cs typeface="Times New Roman" pitchFamily="18" charset="0"/>
              </a:rPr>
            </a:br>
            <a:r>
              <a:rPr lang="en-US" sz="3000" b="1" dirty="0">
                <a:solidFill>
                  <a:srgbClr val="C00000"/>
                </a:solidFill>
                <a:latin typeface="Times New Roman" pitchFamily="18" charset="0"/>
                <a:cs typeface="Times New Roman" pitchFamily="18" charset="0"/>
              </a:rPr>
              <a:t>(Plan the solution)</a:t>
            </a:r>
          </a:p>
        </p:txBody>
      </p:sp>
      <p:sp>
        <p:nvSpPr>
          <p:cNvPr id="3" name="Content Placeholder 2"/>
          <p:cNvSpPr>
            <a:spLocks noGrp="1"/>
          </p:cNvSpPr>
          <p:nvPr>
            <p:ph idx="1"/>
          </p:nvPr>
        </p:nvSpPr>
        <p:spPr/>
        <p:txBody>
          <a:bodyPr>
            <a:normAutofit fontScale="92500" lnSpcReduction="20000"/>
          </a:bodyPr>
          <a:lstStyle/>
          <a:p>
            <a:pPr marL="971550" lvl="1" indent="-514350">
              <a:buFont typeface="+mj-lt"/>
              <a:buAutoNum type="romanUcPeriod"/>
            </a:pPr>
            <a:r>
              <a:rPr lang="en-US" sz="2000" dirty="0">
                <a:latin typeface="Times New Roman" pitchFamily="18" charset="0"/>
                <a:cs typeface="Times New Roman" pitchFamily="18" charset="0"/>
              </a:rPr>
              <a:t>Have you seen a similar problem before?</a:t>
            </a:r>
          </a:p>
          <a:p>
            <a:pPr marL="857250" lvl="2" indent="0">
              <a:buNone/>
            </a:pPr>
            <a:r>
              <a:rPr lang="en-US" sz="1400" dirty="0">
                <a:latin typeface="Times New Roman" pitchFamily="18" charset="0"/>
                <a:cs typeface="Times New Roman" pitchFamily="18" charset="0"/>
              </a:rPr>
              <a:t>Yes, It’s similar to inventory management.</a:t>
            </a:r>
          </a:p>
          <a:p>
            <a:pPr marL="971550" lvl="1" indent="-514350">
              <a:buFont typeface="+mj-lt"/>
              <a:buAutoNum type="romanUcPeriod"/>
            </a:pPr>
            <a:r>
              <a:rPr lang="en-US" sz="2000" dirty="0">
                <a:latin typeface="Times New Roman" pitchFamily="18" charset="0"/>
                <a:cs typeface="Times New Roman" pitchFamily="18" charset="0"/>
              </a:rPr>
              <a:t>Has a similar problem been solved?</a:t>
            </a:r>
          </a:p>
          <a:p>
            <a:pPr marL="857250" lvl="2" indent="0">
              <a:buNone/>
            </a:pPr>
            <a:r>
              <a:rPr lang="en-US" sz="1400" b="0" i="0" dirty="0">
                <a:effectLst/>
                <a:latin typeface="Söhne"/>
              </a:rPr>
              <a:t>Similar problems have indeed been solved before, especially in the realm of e-commerce and content management systems. Many businesses have developed solutions to dynamically manage and share catalogs of products online to enhance customer experience and streamline administrative tasks.</a:t>
            </a:r>
            <a:endParaRPr lang="en-US" sz="1400" dirty="0">
              <a:latin typeface="Times New Roman" pitchFamily="18" charset="0"/>
              <a:cs typeface="Times New Roman" pitchFamily="18" charset="0"/>
            </a:endParaRPr>
          </a:p>
          <a:p>
            <a:pPr marL="971550" lvl="1" indent="-514350">
              <a:buFont typeface="+mj-lt"/>
              <a:buAutoNum type="romanUcPeriod"/>
            </a:pPr>
            <a:r>
              <a:rPr lang="en-US" sz="2000" dirty="0">
                <a:latin typeface="Times New Roman" pitchFamily="18" charset="0"/>
                <a:cs typeface="Times New Roman" pitchFamily="18" charset="0"/>
              </a:rPr>
              <a:t>Can sub-problems be defined?</a:t>
            </a:r>
          </a:p>
          <a:p>
            <a:pPr lvl="1"/>
            <a:r>
              <a:rPr lang="en-US" sz="1500" b="0" i="0" dirty="0">
                <a:effectLst/>
                <a:latin typeface="Söhne"/>
              </a:rPr>
              <a:t>Yes, the problem can be broken down into sub-problems:</a:t>
            </a:r>
          </a:p>
          <a:p>
            <a:pPr marL="1257300" lvl="2" indent="-342900">
              <a:buFont typeface="+mj-lt"/>
              <a:buAutoNum type="arabicPeriod"/>
            </a:pPr>
            <a:r>
              <a:rPr lang="en-US" sz="1600" b="1" i="0" dirty="0">
                <a:effectLst/>
                <a:latin typeface="Söhne"/>
              </a:rPr>
              <a:t>Database Schema Design:</a:t>
            </a:r>
            <a:r>
              <a:rPr lang="en-US" sz="1600" b="0" i="0" dirty="0">
                <a:effectLst/>
                <a:latin typeface="Söhne"/>
              </a:rPr>
              <a:t> Defining the database structure to store product information, categories, images</a:t>
            </a:r>
          </a:p>
          <a:p>
            <a:pPr marL="1257300" lvl="2" indent="-342900">
              <a:buFont typeface="+mj-lt"/>
              <a:buAutoNum type="arabicPeriod"/>
            </a:pPr>
            <a:r>
              <a:rPr lang="en-US" sz="1600" b="1" i="0" dirty="0">
                <a:effectLst/>
                <a:latin typeface="Söhne"/>
              </a:rPr>
              <a:t>Backend Development:</a:t>
            </a:r>
            <a:r>
              <a:rPr lang="en-US" sz="1600" b="0" i="0" dirty="0">
                <a:effectLst/>
                <a:latin typeface="Söhne"/>
              </a:rPr>
              <a:t> Implementing the admin backend for adding, editing, and deleting products, categories, and images.</a:t>
            </a:r>
          </a:p>
          <a:p>
            <a:pPr marL="1257300" lvl="2" indent="-342900">
              <a:buFont typeface="+mj-lt"/>
              <a:buAutoNum type="arabicPeriod"/>
            </a:pPr>
            <a:r>
              <a:rPr lang="en-US" sz="1600" b="1" i="0" dirty="0">
                <a:effectLst/>
                <a:latin typeface="Söhne"/>
              </a:rPr>
              <a:t>API Development:</a:t>
            </a:r>
            <a:r>
              <a:rPr lang="en-US" sz="1600" b="0" i="0" dirty="0">
                <a:effectLst/>
                <a:latin typeface="Söhne"/>
              </a:rPr>
              <a:t> Creating a RESTful API that enables the communication between the admin backend and frontend.</a:t>
            </a:r>
          </a:p>
          <a:p>
            <a:pPr marL="1257300" lvl="2" indent="-342900">
              <a:buFont typeface="+mj-lt"/>
              <a:buAutoNum type="arabicPeriod"/>
            </a:pPr>
            <a:r>
              <a:rPr lang="en-US" sz="1600" b="1" i="0" dirty="0">
                <a:effectLst/>
                <a:latin typeface="Söhne"/>
              </a:rPr>
              <a:t>Frontend Development:</a:t>
            </a:r>
            <a:r>
              <a:rPr lang="en-US" sz="1600" b="0" i="0" dirty="0">
                <a:effectLst/>
                <a:latin typeface="Söhne"/>
              </a:rPr>
              <a:t> Designing and developing the customer-facing catalog interface, including browsing, searching, and viewing product details.</a:t>
            </a:r>
          </a:p>
          <a:p>
            <a:pPr marL="1257300" lvl="2" indent="-342900">
              <a:buFont typeface="+mj-lt"/>
              <a:buAutoNum type="arabicPeriod"/>
            </a:pPr>
            <a:r>
              <a:rPr lang="en-US" sz="1600" b="1" i="0" dirty="0">
                <a:effectLst/>
                <a:latin typeface="Söhne"/>
              </a:rPr>
              <a:t>Real-Time Updates:</a:t>
            </a:r>
            <a:r>
              <a:rPr lang="en-US" sz="1600" b="0" i="0" dirty="0">
                <a:effectLst/>
                <a:latin typeface="Söhne"/>
              </a:rPr>
              <a:t> Establishing mechanisms for real-time synchronization between the admin backend and frontend catalog.</a:t>
            </a:r>
          </a:p>
          <a:p>
            <a:pPr marL="1257300" lvl="2" indent="-342900">
              <a:buFont typeface="+mj-lt"/>
              <a:buAutoNum type="arabicPeriod"/>
            </a:pPr>
            <a:r>
              <a:rPr lang="en-US" sz="1600" b="1" i="0" dirty="0">
                <a:effectLst/>
                <a:latin typeface="Söhne"/>
              </a:rPr>
              <a:t>Image Handling:</a:t>
            </a:r>
            <a:r>
              <a:rPr lang="en-US" sz="1600" b="0" i="0" dirty="0">
                <a:effectLst/>
                <a:latin typeface="Söhne"/>
              </a:rPr>
              <a:t> Developing a solution for storing and managing product images, associating them with products, and ensuring optimal display.</a:t>
            </a:r>
            <a:endParaRPr lang="en-US" sz="2000" dirty="0">
              <a:latin typeface="Times New Roman" pitchFamily="18" charset="0"/>
              <a:cs typeface="Times New Roman" pitchFamily="18" charset="0"/>
            </a:endParaRPr>
          </a:p>
          <a:p>
            <a:pPr marL="571500" indent="-571500">
              <a:buFont typeface="+mj-lt"/>
              <a:buAutoNum type="romanUcPeriod"/>
            </a:pP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3512-6FC5-22AE-77E3-E6E6C0AC2A23}"/>
              </a:ext>
            </a:extLst>
          </p:cNvPr>
          <p:cNvSpPr>
            <a:spLocks noGrp="1"/>
          </p:cNvSpPr>
          <p:nvPr>
            <p:ph type="title"/>
          </p:nvPr>
        </p:nvSpPr>
        <p:spPr/>
        <p:txBody>
          <a:bodyPr>
            <a:normAutofit fontScale="90000"/>
          </a:bodyPr>
          <a:lstStyle/>
          <a:p>
            <a:r>
              <a:rPr lang="en-US" sz="4800" b="1" dirty="0">
                <a:latin typeface="Times New Roman" pitchFamily="18" charset="0"/>
                <a:cs typeface="Times New Roman" pitchFamily="18" charset="0"/>
              </a:rPr>
              <a:t>Problem Analysis</a:t>
            </a:r>
            <a:br>
              <a:rPr lang="en-US" sz="4800" b="1" dirty="0">
                <a:latin typeface="Times New Roman" pitchFamily="18" charset="0"/>
                <a:cs typeface="Times New Roman" pitchFamily="18" charset="0"/>
              </a:rPr>
            </a:br>
            <a:r>
              <a:rPr lang="en-US" sz="4400" b="1" dirty="0">
                <a:solidFill>
                  <a:srgbClr val="C00000"/>
                </a:solidFill>
                <a:latin typeface="Times New Roman" pitchFamily="18" charset="0"/>
                <a:cs typeface="Times New Roman" pitchFamily="18" charset="0"/>
              </a:rPr>
              <a:t>(Plan the solution (cont.))</a:t>
            </a:r>
            <a:endParaRPr lang="en-IN" dirty="0"/>
          </a:p>
        </p:txBody>
      </p:sp>
      <p:sp>
        <p:nvSpPr>
          <p:cNvPr id="3" name="Content Placeholder 2">
            <a:extLst>
              <a:ext uri="{FF2B5EF4-FFF2-40B4-BE49-F238E27FC236}">
                <a16:creationId xmlns:a16="http://schemas.microsoft.com/office/drawing/2014/main" id="{29530E57-C500-0AA3-3656-F1566A9C7285}"/>
              </a:ext>
            </a:extLst>
          </p:cNvPr>
          <p:cNvSpPr>
            <a:spLocks noGrp="1"/>
          </p:cNvSpPr>
          <p:nvPr>
            <p:ph idx="1"/>
          </p:nvPr>
        </p:nvSpPr>
        <p:spPr>
          <a:xfrm>
            <a:off x="457200" y="1600200"/>
            <a:ext cx="8229600" cy="5029200"/>
          </a:xfrm>
        </p:spPr>
        <p:txBody>
          <a:bodyPr>
            <a:normAutofit fontScale="32500" lnSpcReduction="20000"/>
          </a:bodyPr>
          <a:lstStyle/>
          <a:p>
            <a:pPr marL="1371600" indent="-1371600">
              <a:buFont typeface="+mj-lt"/>
              <a:buAutoNum type="romanUcPeriod" startAt="4"/>
            </a:pPr>
            <a:r>
              <a:rPr lang="en-US" sz="6200" dirty="0">
                <a:latin typeface="Times New Roman" pitchFamily="18" charset="0"/>
                <a:cs typeface="Times New Roman" pitchFamily="18" charset="0"/>
              </a:rPr>
              <a:t>Can you represent a solution in a manner that leads to effective implementation?</a:t>
            </a:r>
          </a:p>
          <a:p>
            <a:pPr marL="571500" indent="-571500" algn="ctr">
              <a:buFont typeface="+mj-lt"/>
              <a:buAutoNum type="romanUcPeriod"/>
            </a:pPr>
            <a:endParaRPr lang="en-US" sz="1400" dirty="0">
              <a:latin typeface="Times New Roman" pitchFamily="18" charset="0"/>
              <a:cs typeface="Times New Roman" pitchFamily="18" charset="0"/>
            </a:endParaRPr>
          </a:p>
          <a:p>
            <a:pPr lvl="1"/>
            <a:r>
              <a:rPr lang="en-US" sz="3400" b="0" i="0" dirty="0">
                <a:effectLst/>
                <a:latin typeface="Söhne"/>
              </a:rPr>
              <a:t>Certainly, a solution can be represented in a structured manner for effective implementation. Here's a simplified outline of the solution approach:</a:t>
            </a:r>
          </a:p>
          <a:p>
            <a:pPr lvl="2">
              <a:buFont typeface="+mj-lt"/>
              <a:buAutoNum type="arabicPeriod"/>
            </a:pPr>
            <a:r>
              <a:rPr lang="en-US" sz="3400" b="1" i="0" dirty="0">
                <a:effectLst/>
                <a:latin typeface="Söhne"/>
              </a:rPr>
              <a:t>Database Design and Setup:</a:t>
            </a:r>
            <a:endParaRPr lang="en-US" sz="3400" b="0" i="0" dirty="0">
              <a:effectLst/>
              <a:latin typeface="Söhne"/>
            </a:endParaRPr>
          </a:p>
          <a:p>
            <a:pPr lvl="3" indent="-285750">
              <a:buFont typeface="+mj-lt"/>
              <a:buAutoNum type="arabicPeriod"/>
            </a:pPr>
            <a:r>
              <a:rPr lang="en-US" sz="3400" b="0" i="0" dirty="0">
                <a:effectLst/>
                <a:latin typeface="Söhne"/>
              </a:rPr>
              <a:t>Define tables for products, categories, images, and users.</a:t>
            </a:r>
          </a:p>
          <a:p>
            <a:pPr lvl="3" indent="-285750">
              <a:buFont typeface="+mj-lt"/>
              <a:buAutoNum type="arabicPeriod"/>
            </a:pPr>
            <a:r>
              <a:rPr lang="en-US" sz="3400" b="0" i="0" dirty="0">
                <a:effectLst/>
                <a:latin typeface="Söhne"/>
              </a:rPr>
              <a:t>Establish relationships and constraints.</a:t>
            </a:r>
          </a:p>
          <a:p>
            <a:pPr lvl="2">
              <a:buFont typeface="+mj-lt"/>
              <a:buAutoNum type="arabicPeriod"/>
            </a:pPr>
            <a:r>
              <a:rPr lang="en-US" sz="3400" b="1" i="0" dirty="0">
                <a:effectLst/>
                <a:latin typeface="Söhne"/>
              </a:rPr>
              <a:t>Backend Development:</a:t>
            </a:r>
            <a:endParaRPr lang="en-US" sz="3400" b="0" i="0" dirty="0">
              <a:effectLst/>
              <a:latin typeface="Söhne"/>
            </a:endParaRPr>
          </a:p>
          <a:p>
            <a:pPr lvl="3" indent="-285750">
              <a:buFont typeface="+mj-lt"/>
              <a:buAutoNum type="arabicPeriod"/>
            </a:pPr>
            <a:r>
              <a:rPr lang="en-US" sz="3400" b="0" i="0" dirty="0">
                <a:effectLst/>
                <a:latin typeface="Söhne"/>
              </a:rPr>
              <a:t>Create endpoints for CRUD operations on products and categories.</a:t>
            </a:r>
          </a:p>
          <a:p>
            <a:pPr lvl="3" indent="-285750">
              <a:buFont typeface="+mj-lt"/>
              <a:buAutoNum type="arabicPeriod"/>
            </a:pPr>
            <a:r>
              <a:rPr lang="en-US" sz="3400" b="0" i="0" dirty="0">
                <a:effectLst/>
                <a:latin typeface="Söhne"/>
              </a:rPr>
              <a:t>Implement image upload functionality.</a:t>
            </a:r>
          </a:p>
          <a:p>
            <a:pPr lvl="3" indent="-285750">
              <a:buFont typeface="+mj-lt"/>
              <a:buAutoNum type="arabicPeriod"/>
            </a:pPr>
            <a:r>
              <a:rPr lang="en-US" sz="3400" b="0" i="0" dirty="0">
                <a:effectLst/>
                <a:latin typeface="Söhne"/>
              </a:rPr>
              <a:t>Develop API routes for communication with the frontend.</a:t>
            </a:r>
          </a:p>
          <a:p>
            <a:pPr lvl="2">
              <a:buFont typeface="+mj-lt"/>
              <a:buAutoNum type="arabicPeriod"/>
            </a:pPr>
            <a:r>
              <a:rPr lang="en-US" sz="3400" b="1" i="0" dirty="0">
                <a:effectLst/>
                <a:latin typeface="Söhne"/>
              </a:rPr>
              <a:t>Frontend Development:</a:t>
            </a:r>
            <a:endParaRPr lang="en-US" sz="3400" b="0" i="0" dirty="0">
              <a:effectLst/>
              <a:latin typeface="Söhne"/>
            </a:endParaRPr>
          </a:p>
          <a:p>
            <a:pPr lvl="3" indent="-285750">
              <a:buFont typeface="+mj-lt"/>
              <a:buAutoNum type="arabicPeriod"/>
            </a:pPr>
            <a:r>
              <a:rPr lang="en-US" sz="3400" b="0" i="0" dirty="0">
                <a:effectLst/>
                <a:latin typeface="Söhne"/>
              </a:rPr>
              <a:t>Design a user-friendly catalog interface with categories and search functionality.</a:t>
            </a:r>
          </a:p>
          <a:p>
            <a:pPr lvl="3" indent="-285750">
              <a:buFont typeface="+mj-lt"/>
              <a:buAutoNum type="arabicPeriod"/>
            </a:pPr>
            <a:r>
              <a:rPr lang="en-US" sz="3400" b="0" i="0" dirty="0">
                <a:effectLst/>
                <a:latin typeface="Söhne"/>
              </a:rPr>
              <a:t>Fetch and display product data using API requests.</a:t>
            </a:r>
          </a:p>
          <a:p>
            <a:pPr lvl="3" indent="-285750">
              <a:buFont typeface="+mj-lt"/>
              <a:buAutoNum type="arabicPeriod"/>
            </a:pPr>
            <a:r>
              <a:rPr lang="en-US" sz="3400" b="0" i="0" dirty="0">
                <a:effectLst/>
                <a:latin typeface="Söhne"/>
              </a:rPr>
              <a:t>Implement real-time updates using WebSocket or polling.</a:t>
            </a:r>
          </a:p>
          <a:p>
            <a:pPr lvl="2">
              <a:buFont typeface="+mj-lt"/>
              <a:buAutoNum type="arabicPeriod"/>
            </a:pPr>
            <a:r>
              <a:rPr lang="en-US" sz="3400" b="1" i="0" dirty="0">
                <a:effectLst/>
                <a:latin typeface="Söhne"/>
              </a:rPr>
              <a:t>API Development:</a:t>
            </a:r>
            <a:endParaRPr lang="en-US" sz="3400" b="0" i="0" dirty="0">
              <a:effectLst/>
              <a:latin typeface="Söhne"/>
            </a:endParaRPr>
          </a:p>
          <a:p>
            <a:pPr lvl="3" indent="-285750">
              <a:buFont typeface="+mj-lt"/>
              <a:buAutoNum type="arabicPeriod"/>
            </a:pPr>
            <a:r>
              <a:rPr lang="en-US" sz="3400" b="0" i="0" dirty="0">
                <a:effectLst/>
                <a:latin typeface="Söhne"/>
              </a:rPr>
              <a:t>Build a RESTful API with endpoints for product and category management.</a:t>
            </a:r>
          </a:p>
          <a:p>
            <a:pPr lvl="3" indent="-285750">
              <a:buFont typeface="+mj-lt"/>
              <a:buAutoNum type="arabicPeriod"/>
            </a:pPr>
            <a:r>
              <a:rPr lang="en-US" sz="3400" b="0" i="0" dirty="0">
                <a:effectLst/>
                <a:latin typeface="Söhne"/>
              </a:rPr>
              <a:t>Ensure data validation and error handling.</a:t>
            </a:r>
          </a:p>
          <a:p>
            <a:pPr lvl="2">
              <a:buFont typeface="+mj-lt"/>
              <a:buAutoNum type="arabicPeriod"/>
            </a:pPr>
            <a:r>
              <a:rPr lang="en-US" sz="3400" b="1" i="0" dirty="0">
                <a:effectLst/>
                <a:latin typeface="Söhne"/>
              </a:rPr>
              <a:t>Image Handling:</a:t>
            </a:r>
            <a:endParaRPr lang="en-US" sz="3400" b="0" i="0" dirty="0">
              <a:effectLst/>
              <a:latin typeface="Söhne"/>
            </a:endParaRPr>
          </a:p>
          <a:p>
            <a:pPr lvl="3" indent="-285750">
              <a:buFont typeface="+mj-lt"/>
              <a:buAutoNum type="arabicPeriod"/>
            </a:pPr>
            <a:r>
              <a:rPr lang="en-US" sz="3400" b="0" i="0" dirty="0">
                <a:effectLst/>
                <a:latin typeface="Söhne"/>
              </a:rPr>
              <a:t>Set up image storage and retrieval mechanisms.</a:t>
            </a:r>
          </a:p>
          <a:p>
            <a:pPr lvl="3" indent="-285750">
              <a:buFont typeface="+mj-lt"/>
              <a:buAutoNum type="arabicPeriod"/>
            </a:pPr>
            <a:r>
              <a:rPr lang="en-US" sz="3400" b="0" i="0" dirty="0">
                <a:effectLst/>
                <a:latin typeface="Söhne"/>
              </a:rPr>
              <a:t>Associate images with products in the database.</a:t>
            </a:r>
          </a:p>
          <a:p>
            <a:pPr lvl="2">
              <a:buFont typeface="+mj-lt"/>
              <a:buAutoNum type="arabicPeriod"/>
            </a:pPr>
            <a:r>
              <a:rPr lang="en-US" sz="3400" b="1" i="0" dirty="0">
                <a:effectLst/>
                <a:latin typeface="Söhne"/>
              </a:rPr>
              <a:t>Testing and Quality Assurance:</a:t>
            </a:r>
            <a:endParaRPr lang="en-US" sz="3400" b="0" i="0" dirty="0">
              <a:effectLst/>
              <a:latin typeface="Söhne"/>
            </a:endParaRPr>
          </a:p>
          <a:p>
            <a:pPr lvl="3" indent="-285750">
              <a:buFont typeface="+mj-lt"/>
              <a:buAutoNum type="arabicPeriod"/>
            </a:pPr>
            <a:r>
              <a:rPr lang="en-US" sz="3400" b="0" i="0" dirty="0">
                <a:effectLst/>
                <a:latin typeface="Söhne"/>
              </a:rPr>
              <a:t>Conduct thorough testing of all components and interactions.</a:t>
            </a:r>
          </a:p>
          <a:p>
            <a:pPr lvl="3" indent="-285750">
              <a:buFont typeface="+mj-lt"/>
              <a:buAutoNum type="arabicPeriod"/>
            </a:pPr>
            <a:r>
              <a:rPr lang="en-US" sz="3400" b="0" i="0" dirty="0">
                <a:effectLst/>
                <a:latin typeface="Söhne"/>
              </a:rPr>
              <a:t>Ensure data consistency, security, and responsiveness.</a:t>
            </a:r>
          </a:p>
          <a:p>
            <a:pPr lvl="1"/>
            <a:r>
              <a:rPr lang="en-US" sz="3400" b="0" i="0" dirty="0">
                <a:effectLst/>
                <a:latin typeface="Söhne"/>
              </a:rPr>
              <a:t>By breaking down the solution into these steps, you create a clear roadmap for implementation, making the development process more manageable and organized.</a:t>
            </a:r>
          </a:p>
          <a:p>
            <a:endParaRPr lang="en-IN" dirty="0"/>
          </a:p>
        </p:txBody>
      </p:sp>
    </p:spTree>
    <p:extLst>
      <p:ext uri="{BB962C8B-B14F-4D97-AF65-F5344CB8AC3E}">
        <p14:creationId xmlns:p14="http://schemas.microsoft.com/office/powerpoint/2010/main" val="418374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2188</Words>
  <Application>Microsoft Office PowerPoint</Application>
  <PresentationFormat>On-screen Show (4:3)</PresentationFormat>
  <Paragraphs>230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Bell MT</vt:lpstr>
      <vt:lpstr>Calibri</vt:lpstr>
      <vt:lpstr>Söhne</vt:lpstr>
      <vt:lpstr>Times New Roman</vt:lpstr>
      <vt:lpstr>Wingdings</vt:lpstr>
      <vt:lpstr>Office Theme</vt:lpstr>
      <vt:lpstr> Asha M. Tarsadia Institute of Computer Science and Technology  </vt:lpstr>
      <vt:lpstr>Outline</vt:lpstr>
      <vt:lpstr>Client Profile</vt:lpstr>
      <vt:lpstr>Project Introduction</vt:lpstr>
      <vt:lpstr>Objective(s)</vt:lpstr>
      <vt:lpstr>Problem Analysis (Understand the problem)</vt:lpstr>
      <vt:lpstr>Problem Analysis (Understand the problem (cont.))</vt:lpstr>
      <vt:lpstr>Problem Analysis (Plan the solution)</vt:lpstr>
      <vt:lpstr>Problem Analysis (Plan the solution (cont.))</vt:lpstr>
      <vt:lpstr>Problem Analysis (Carry out the plan)</vt:lpstr>
      <vt:lpstr>Problem Analysis (Examine the results)</vt:lpstr>
      <vt:lpstr>Requirement Engineering (Client-side communication)</vt:lpstr>
      <vt:lpstr>Requirement Engineering (Functional Requirements)</vt:lpstr>
      <vt:lpstr>PowerPoint Presentation</vt:lpstr>
      <vt:lpstr>PowerPoint Presentation</vt:lpstr>
      <vt:lpstr>Software Development Model (Spiral/Waterfall/Prototype/Agile Development)</vt:lpstr>
      <vt:lpstr>Modeling (Developing the use cases)</vt:lpstr>
      <vt:lpstr>Modeling (Use cases)</vt:lpstr>
      <vt:lpstr>Others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Asha M. Tarsadia Institute of Computer Science &amp;  Technology</dc:title>
  <dc:creator>karuna patel</dc:creator>
  <cp:lastModifiedBy>Kalp Shah</cp:lastModifiedBy>
  <cp:revision>49</cp:revision>
  <dcterms:created xsi:type="dcterms:W3CDTF">2006-08-16T00:00:00Z</dcterms:created>
  <dcterms:modified xsi:type="dcterms:W3CDTF">2023-08-24T10:42:46Z</dcterms:modified>
</cp:coreProperties>
</file>