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4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5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8"/>
  </p:notesMasterIdLst>
  <p:sldIdLst>
    <p:sldId id="256" r:id="rId2"/>
    <p:sldId id="322" r:id="rId3"/>
    <p:sldId id="316" r:id="rId4"/>
    <p:sldId id="258" r:id="rId5"/>
    <p:sldId id="259" r:id="rId6"/>
    <p:sldId id="260" r:id="rId7"/>
    <p:sldId id="261" r:id="rId8"/>
    <p:sldId id="315" r:id="rId9"/>
    <p:sldId id="262" r:id="rId10"/>
    <p:sldId id="332" r:id="rId11"/>
    <p:sldId id="333" r:id="rId12"/>
    <p:sldId id="331" r:id="rId13"/>
    <p:sldId id="317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313" r:id="rId24"/>
    <p:sldId id="274" r:id="rId25"/>
    <p:sldId id="275" r:id="rId26"/>
    <p:sldId id="277" r:id="rId27"/>
    <p:sldId id="314" r:id="rId28"/>
    <p:sldId id="276" r:id="rId29"/>
    <p:sldId id="279" r:id="rId30"/>
    <p:sldId id="278" r:id="rId31"/>
    <p:sldId id="318" r:id="rId32"/>
    <p:sldId id="280" r:id="rId33"/>
    <p:sldId id="334" r:id="rId34"/>
    <p:sldId id="281" r:id="rId35"/>
    <p:sldId id="282" r:id="rId36"/>
    <p:sldId id="283" r:id="rId37"/>
    <p:sldId id="284" r:id="rId38"/>
    <p:sldId id="285" r:id="rId39"/>
    <p:sldId id="335" r:id="rId40"/>
    <p:sldId id="319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336" r:id="rId54"/>
    <p:sldId id="320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37" r:id="rId64"/>
    <p:sldId id="308" r:id="rId65"/>
    <p:sldId id="330" r:id="rId66"/>
    <p:sldId id="321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751" autoAdjust="0"/>
  </p:normalViewPr>
  <p:slideViewPr>
    <p:cSldViewPr>
      <p:cViewPr varScale="1">
        <p:scale>
          <a:sx n="46" d="100"/>
          <a:sy n="46" d="100"/>
        </p:scale>
        <p:origin x="207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67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92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8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51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6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50800" cmpd="dbl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5_syntax.as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kalrfou.github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alrfou.github.io/" TargetMode="External"/><Relationship Id="rId4" Type="http://schemas.openxmlformats.org/officeDocument/2006/relationships/image" Target="../media/image5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kalrfou.github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kalrfou.github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validator.w3.org/#validate_by_upload+with_options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/>
          <a:lstStyle/>
          <a:p>
            <a:pPr algn="ctr"/>
            <a:r>
              <a:rPr lang="en-US" sz="4000" dirty="0"/>
              <a:t>HTML5</a:t>
            </a:r>
          </a:p>
        </p:txBody>
      </p:sp>
    </p:spTree>
    <p:extLst>
      <p:ext uri="{BB962C8B-B14F-4D97-AF65-F5344CB8AC3E}">
        <p14:creationId xmlns:p14="http://schemas.microsoft.com/office/powerpoint/2010/main" val="16930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25"/>
    </mc:Choice>
    <mc:Fallback xmlns="">
      <p:transition spd="slow" advTm="532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Bad style example: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&lt;html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lang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=“en”&gt;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&lt;head&gt;&lt;title&gt;This is the title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&lt;/title&gt;&lt;/head&gt;&lt;body&gt;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&lt;p&gt;This is my webpage&lt;/p&gt;&lt;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=“pic.jpg” alt=“picture” /&gt;&lt;a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=“www.google.com”&gt; Link 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=“link.jpg” alt=“Link to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google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” /&gt;&lt;/a&gt;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&lt;h1&gt;Section1&lt;/h1&gt;&lt;p&gt;This is the first section&lt;/p&gt;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/&gt;&lt;/body&gt;&lt;/html&gt;</a:t>
            </a:r>
          </a:p>
          <a:p>
            <a:endParaRPr lang="en-US" dirty="0"/>
          </a:p>
        </p:txBody>
      </p:sp>
      <p:pic>
        <p:nvPicPr>
          <p:cNvPr id="6" name="Picture 5" descr="A computer screen with text&#10;&#10;AI-generated content may be incorrect.">
            <a:extLst>
              <a:ext uri="{FF2B5EF4-FFF2-40B4-BE49-F238E27FC236}">
                <a16:creationId xmlns:a16="http://schemas.microsoft.com/office/drawing/2014/main" id="{ECCAE458-990B-E8D1-6A8D-A999216A2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4267200"/>
            <a:ext cx="7144747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0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11"/>
    </mc:Choice>
    <mc:Fallback xmlns="">
      <p:transition spd="slow" advTm="1011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566" y="1265429"/>
            <a:ext cx="7772400" cy="4953000"/>
          </a:xfrm>
        </p:spPr>
        <p:txBody>
          <a:bodyPr>
            <a:normAutofit fontScale="55000" lnSpcReduction="20000"/>
          </a:bodyPr>
          <a:lstStyle/>
          <a:p>
            <a:r>
              <a:rPr lang="en-US" sz="3600" dirty="0"/>
              <a:t>Good style example: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marL="457200" lvl="1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&lt;!--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This is my personal webpage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Modified: 09/06/2012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--&gt;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&lt;html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lang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=“en”&gt;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&lt;head&gt;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&lt;title&gt;This is the title&lt;/title&gt;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&lt;/head&gt;</a:t>
            </a:r>
          </a:p>
          <a:p>
            <a:pPr marL="457200" lvl="1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&lt;body&gt;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&lt;-- Initial information --&gt;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&lt;p&gt;This is my webpage&lt;/p&gt;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=“pic.jpg” alt=“picture” /&gt;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&lt;-- Link with an image to favorite website --&gt;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&lt;a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=“www.google.com”&gt;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Link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=“link.jpg” alt=“Link to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google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” /&gt;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&lt;/a&gt;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&lt;-- Beginning of the first section --&gt;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&lt;h1&gt;Section1&lt;/h1&gt;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&lt;p&gt;This is the first section&lt;/p&gt;&lt;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 marL="457200" lvl="1" indent="0"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&lt;/body&gt;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&lt;/html&gt;</a:t>
            </a:r>
          </a:p>
          <a:p>
            <a:endParaRPr lang="en-US" dirty="0"/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2A76F2C-0B65-E1DE-2A42-6F2FEFA25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120" y="1066749"/>
            <a:ext cx="4153480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7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35"/>
    </mc:Choice>
    <mc:Fallback xmlns="">
      <p:transition spd="slow" advTm="3253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sz="2000" dirty="0"/>
              <a:t>HTML5 Style Guide and Coding Conventions </a:t>
            </a:r>
            <a:r>
              <a:rPr lang="en-US" sz="2000" dirty="0">
                <a:hlinkClick r:id="rId2"/>
              </a:rPr>
              <a:t>[link]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383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918"/>
    </mc:Choice>
    <mc:Fallback xmlns="">
      <p:transition spd="slow" advTm="4891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HTML Document Structure and Basic Tags</a:t>
            </a:r>
          </a:p>
        </p:txBody>
      </p:sp>
    </p:spTree>
    <p:extLst>
      <p:ext uri="{BB962C8B-B14F-4D97-AF65-F5344CB8AC3E}">
        <p14:creationId xmlns:p14="http://schemas.microsoft.com/office/powerpoint/2010/main" val="283474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41"/>
    </mc:Choice>
    <mc:Fallback xmlns="">
      <p:transition spd="slow" advTm="494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Document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397500"/>
          </a:xfrm>
        </p:spPr>
        <p:txBody>
          <a:bodyPr>
            <a:noAutofit/>
          </a:bodyPr>
          <a:lstStyle/>
          <a:p>
            <a:r>
              <a:rPr lang="en-US" sz="2000" dirty="0"/>
              <a:t>Every HTML5 document should begin with: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&lt;!DOCTYPE html&gt;</a:t>
            </a:r>
          </a:p>
          <a:p>
            <a:pPr lvl="1"/>
            <a:endParaRPr lang="en-US" dirty="0"/>
          </a:p>
          <a:p>
            <a:r>
              <a:rPr lang="en-US" sz="2000" dirty="0"/>
              <a:t>&lt;html&gt;, &lt;head&gt;, &lt;title&gt;, &lt;body&gt; are required elements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&lt;html&gt; </a:t>
            </a:r>
            <a:r>
              <a:rPr lang="en-US" sz="2000" dirty="0"/>
              <a:t>is the root of the whole document</a:t>
            </a:r>
          </a:p>
          <a:p>
            <a:pPr lvl="1"/>
            <a:r>
              <a:rPr lang="en-US" dirty="0"/>
              <a:t>Should include </a:t>
            </a:r>
            <a:r>
              <a:rPr lang="en-US" i="1" dirty="0" err="1"/>
              <a:t>lang</a:t>
            </a:r>
            <a:r>
              <a:rPr lang="en-US" dirty="0"/>
              <a:t> attribute: &lt;html </a:t>
            </a:r>
            <a:r>
              <a:rPr lang="en-US" dirty="0" err="1"/>
              <a:t>lang</a:t>
            </a:r>
            <a:r>
              <a:rPr lang="en-US" dirty="0"/>
              <a:t>=“en”&gt;</a:t>
            </a:r>
          </a:p>
          <a:p>
            <a:pPr lvl="1"/>
            <a:r>
              <a:rPr lang="en-US" dirty="0"/>
              <a:t>Inside of &lt;html&gt; should be the document head and the body: &lt;head&gt;, &lt;body&gt; tags</a:t>
            </a:r>
          </a:p>
          <a:p>
            <a:pPr lvl="1"/>
            <a:endParaRPr lang="en-US" dirty="0"/>
          </a:p>
          <a:p>
            <a:r>
              <a:rPr lang="en-US" sz="2000" dirty="0"/>
              <a:t>Head of the document (inside </a:t>
            </a:r>
            <a:r>
              <a:rPr lang="en-US" sz="2000" b="1" dirty="0">
                <a:solidFill>
                  <a:srgbClr val="FF0000"/>
                </a:solidFill>
              </a:rPr>
              <a:t>&lt;head&gt; </a:t>
            </a:r>
            <a:r>
              <a:rPr lang="en-US" sz="2000" dirty="0"/>
              <a:t>tag):</a:t>
            </a:r>
          </a:p>
          <a:p>
            <a:pPr lvl="1"/>
            <a:r>
              <a:rPr lang="en-US" dirty="0"/>
              <a:t>Include </a:t>
            </a:r>
            <a:r>
              <a:rPr lang="en-US" b="1" dirty="0">
                <a:solidFill>
                  <a:srgbClr val="FF0000"/>
                </a:solidFill>
              </a:rPr>
              <a:t>&lt;title&gt; </a:t>
            </a:r>
            <a:r>
              <a:rPr lang="en-US" dirty="0"/>
              <a:t>tag (usually displayed in title bar)</a:t>
            </a:r>
          </a:p>
          <a:p>
            <a:pPr lvl="1"/>
            <a:r>
              <a:rPr lang="en-US" dirty="0"/>
              <a:t>Include </a:t>
            </a:r>
            <a:r>
              <a:rPr lang="en-US" b="1" dirty="0">
                <a:solidFill>
                  <a:srgbClr val="FF0000"/>
                </a:solidFill>
              </a:rPr>
              <a:t>&lt;meta charset=“utf-8” /&gt; </a:t>
            </a:r>
            <a:r>
              <a:rPr lang="en-US" dirty="0"/>
              <a:t>to provide character set information (UTF=Unicode Transformation Format - 8 bit)</a:t>
            </a:r>
          </a:p>
          <a:p>
            <a:pPr lvl="1"/>
            <a:r>
              <a:rPr lang="en-US" dirty="0"/>
              <a:t>Can also contain scripts and CSS style sheets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895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142"/>
    </mc:Choice>
    <mc:Fallback xmlns="">
      <p:transition spd="slow" advTm="2171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Layout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Text that will be displayed in the browser should normally be placed in </a:t>
            </a:r>
            <a:r>
              <a:rPr lang="en-US" b="1" i="1" dirty="0"/>
              <a:t>paragraph elements</a:t>
            </a:r>
            <a:r>
              <a:rPr lang="en-US" dirty="0"/>
              <a:t>: </a:t>
            </a:r>
            <a:r>
              <a:rPr lang="en-US" b="1" dirty="0">
                <a:solidFill>
                  <a:srgbClr val="FF0000"/>
                </a:solidFill>
              </a:rPr>
              <a:t>&lt;p&gt; </a:t>
            </a:r>
            <a:r>
              <a:rPr lang="en-US" dirty="0"/>
              <a:t>tag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&lt;p&gt; breaks the current line and inserts a blank line, where the beginning of the content of the paragraph is placed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Should be closed by &lt;/p&gt; tag</a:t>
            </a:r>
          </a:p>
          <a:p>
            <a:pPr lvl="1"/>
            <a:endParaRPr lang="en-US" dirty="0"/>
          </a:p>
          <a:p>
            <a:r>
              <a:rPr lang="en-US" dirty="0"/>
              <a:t>Paragraph example: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&lt;p&gt;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Welcome to my webpage!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&lt;/p&gt;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&lt;/body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lvl="1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877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33"/>
    </mc:Choice>
    <mc:Fallback xmlns="">
      <p:transition spd="slow" advTm="187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Layout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9600" dirty="0"/>
              <a:t>Line breaks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6400" dirty="0"/>
              <a:t>The effect of the </a:t>
            </a:r>
            <a:r>
              <a:rPr lang="en-US" sz="6400" dirty="0">
                <a:latin typeface="Courier New" pitchFamily="49" charset="0"/>
              </a:rPr>
              <a:t>&lt;</a:t>
            </a:r>
            <a:r>
              <a:rPr lang="en-US" sz="6400" dirty="0" err="1">
                <a:latin typeface="Courier New" pitchFamily="49" charset="0"/>
              </a:rPr>
              <a:t>br</a:t>
            </a:r>
            <a:r>
              <a:rPr lang="en-US" sz="6400" dirty="0">
                <a:latin typeface="Courier New" pitchFamily="49" charset="0"/>
              </a:rPr>
              <a:t>&gt;</a:t>
            </a:r>
            <a:r>
              <a:rPr lang="en-US" sz="6400" dirty="0"/>
              <a:t> tag is mostly the same as that  of </a:t>
            </a:r>
            <a:r>
              <a:rPr lang="en-US" sz="6400" dirty="0">
                <a:latin typeface="Courier New" pitchFamily="49" charset="0"/>
              </a:rPr>
              <a:t>&lt;p&gt;</a:t>
            </a:r>
            <a:r>
              <a:rPr lang="en-US" sz="6400" dirty="0"/>
              <a:t>, except for the blank line</a:t>
            </a:r>
          </a:p>
          <a:p>
            <a:pPr>
              <a:lnSpc>
                <a:spcPct val="100000"/>
              </a:lnSpc>
            </a:pPr>
            <a:r>
              <a:rPr lang="en-US" sz="9600" dirty="0"/>
              <a:t>Example of paragraphs and line breaks</a:t>
            </a:r>
          </a:p>
          <a:p>
            <a:pPr marL="400050" lvl="1" indent="0">
              <a:buNone/>
            </a:pPr>
            <a:endParaRPr lang="en-US" sz="3600" dirty="0"/>
          </a:p>
          <a:p>
            <a:pPr marL="400050" lvl="1" indent="0">
              <a:buNone/>
            </a:pPr>
            <a:r>
              <a:rPr lang="en-US" sz="4800" dirty="0"/>
              <a:t>    </a:t>
            </a:r>
            <a:r>
              <a:rPr lang="en-US" sz="4800" dirty="0">
                <a:latin typeface="Courier New" pitchFamily="49" charset="0"/>
              </a:rPr>
              <a:t>On the plains of hesitation &lt;p&gt; bleach the</a:t>
            </a:r>
          </a:p>
          <a:p>
            <a:pPr marL="400050" lvl="1" indent="0">
              <a:buNone/>
            </a:pPr>
            <a:r>
              <a:rPr lang="en-US" sz="4800" dirty="0">
                <a:latin typeface="Courier New" pitchFamily="49" charset="0"/>
              </a:rPr>
              <a:t>  bones of countless millions &lt;/p&gt; &lt;</a:t>
            </a:r>
            <a:r>
              <a:rPr lang="en-US" sz="4800" dirty="0" err="1">
                <a:latin typeface="Courier New" pitchFamily="49" charset="0"/>
              </a:rPr>
              <a:t>br</a:t>
            </a:r>
            <a:r>
              <a:rPr lang="en-US" sz="4800" dirty="0">
                <a:latin typeface="Courier New" pitchFamily="49" charset="0"/>
              </a:rPr>
              <a:t> /&gt;</a:t>
            </a:r>
          </a:p>
          <a:p>
            <a:pPr marL="400050" lvl="1" indent="0">
              <a:buNone/>
            </a:pPr>
            <a:r>
              <a:rPr lang="en-US" sz="4800" dirty="0">
                <a:latin typeface="Courier New" pitchFamily="49" charset="0"/>
              </a:rPr>
              <a:t>  who, at the dawn of victory &lt;</a:t>
            </a:r>
            <a:r>
              <a:rPr lang="en-US" sz="4800" dirty="0" err="1">
                <a:latin typeface="Courier New" pitchFamily="49" charset="0"/>
              </a:rPr>
              <a:t>br</a:t>
            </a:r>
            <a:r>
              <a:rPr lang="en-US" sz="4800" dirty="0">
                <a:latin typeface="Courier New" pitchFamily="49" charset="0"/>
              </a:rPr>
              <a:t> /&gt; sat down</a:t>
            </a:r>
          </a:p>
          <a:p>
            <a:pPr marL="400050" lvl="1" indent="0">
              <a:buNone/>
            </a:pPr>
            <a:r>
              <a:rPr lang="en-US" sz="4800" dirty="0">
                <a:latin typeface="Courier New" pitchFamily="49" charset="0"/>
              </a:rPr>
              <a:t>  to wait, and waiting, died.</a:t>
            </a:r>
          </a:p>
          <a:p>
            <a:pPr>
              <a:lnSpc>
                <a:spcPct val="100000"/>
              </a:lnSpc>
            </a:pPr>
            <a:endParaRPr lang="en-US" sz="4000" dirty="0"/>
          </a:p>
          <a:p>
            <a:pPr>
              <a:lnSpc>
                <a:spcPct val="100000"/>
              </a:lnSpc>
            </a:pPr>
            <a:r>
              <a:rPr lang="en-US" sz="9600" dirty="0"/>
              <a:t>Typical display of this text:</a:t>
            </a:r>
          </a:p>
          <a:p>
            <a:pPr marL="400050" lvl="1" indent="0">
              <a:buNone/>
            </a:pPr>
            <a:endParaRPr lang="en-US" sz="3600" dirty="0"/>
          </a:p>
          <a:p>
            <a:pPr marL="400050" lvl="1" indent="0">
              <a:buNone/>
            </a:pPr>
            <a:r>
              <a:rPr lang="en-US" sz="4800" dirty="0"/>
              <a:t>    </a:t>
            </a:r>
            <a:r>
              <a:rPr lang="en-US" sz="4800" dirty="0">
                <a:latin typeface="Courier New" pitchFamily="49" charset="0"/>
              </a:rPr>
              <a:t>On the plains of hesitation</a:t>
            </a:r>
          </a:p>
          <a:p>
            <a:pPr marL="400050" lvl="1" indent="0">
              <a:buNone/>
            </a:pPr>
            <a:endParaRPr lang="en-US" sz="4800" dirty="0">
              <a:latin typeface="Courier New" pitchFamily="49" charset="0"/>
            </a:endParaRPr>
          </a:p>
          <a:p>
            <a:pPr marL="400050" lvl="1" indent="0">
              <a:buNone/>
            </a:pPr>
            <a:r>
              <a:rPr lang="en-US" sz="4800" dirty="0">
                <a:latin typeface="Courier New" pitchFamily="49" charset="0"/>
              </a:rPr>
              <a:t>  bleach the bones of countless millions</a:t>
            </a:r>
          </a:p>
          <a:p>
            <a:pPr marL="400050" lvl="1" indent="0">
              <a:buNone/>
            </a:pPr>
            <a:r>
              <a:rPr lang="en-US" sz="4800" dirty="0">
                <a:latin typeface="Courier New" pitchFamily="49" charset="0"/>
              </a:rPr>
              <a:t>  who, at the dawn of victory</a:t>
            </a:r>
          </a:p>
          <a:p>
            <a:pPr marL="400050" lvl="1" indent="0">
              <a:buNone/>
            </a:pPr>
            <a:r>
              <a:rPr lang="en-US" sz="4800" dirty="0">
                <a:latin typeface="Courier New" pitchFamily="49" charset="0"/>
              </a:rPr>
              <a:t>  sat down to wait, and waiting, died.</a:t>
            </a:r>
          </a:p>
          <a:p>
            <a:pPr>
              <a:lnSpc>
                <a:spcPct val="100000"/>
              </a:lnSpc>
            </a:pPr>
            <a:endParaRPr lang="en-US" sz="40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endParaRPr lang="en-US" sz="40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9600" i="1" dirty="0"/>
              <a:t>Preserving whitespace</a:t>
            </a:r>
          </a:p>
          <a:p>
            <a:pPr lvl="1"/>
            <a:r>
              <a:rPr lang="en-US" sz="8000" dirty="0"/>
              <a:t>The text content of a </a:t>
            </a:r>
            <a:r>
              <a:rPr lang="en-US" sz="8000" b="1" dirty="0">
                <a:latin typeface="Courier New" pitchFamily="49" charset="0"/>
                <a:cs typeface="Courier New" pitchFamily="49" charset="0"/>
              </a:rPr>
              <a:t>&lt;pre&gt;</a:t>
            </a:r>
            <a:r>
              <a:rPr lang="en-US" sz="8000" b="1" dirty="0"/>
              <a:t> </a:t>
            </a:r>
            <a:r>
              <a:rPr lang="en-US" sz="8000" dirty="0"/>
              <a:t>element is displayed as it is entered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017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467"/>
    </mc:Choice>
    <mc:Fallback xmlns="">
      <p:transition spd="slow" advTm="1774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Layout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Heading tags</a:t>
            </a:r>
            <a:r>
              <a:rPr lang="en-US" dirty="0"/>
              <a:t>: &lt;h1&gt;, &lt;h2&gt;, …, &lt;h6&gt;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cs typeface="Courier New" pitchFamily="49" charset="0"/>
              </a:rPr>
              <a:t>6 sizes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cs typeface="Courier New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cs typeface="Courier New" pitchFamily="49" charset="0"/>
              </a:rPr>
              <a:t>2,</a:t>
            </a:r>
            <a:r>
              <a:rPr lang="en-US" dirty="0"/>
              <a:t> and </a:t>
            </a:r>
            <a:r>
              <a:rPr lang="en-US" dirty="0">
                <a:cs typeface="Courier New" pitchFamily="49" charset="0"/>
              </a:rPr>
              <a:t>3 </a:t>
            </a:r>
            <a:r>
              <a:rPr lang="en-US" dirty="0"/>
              <a:t>use font sizes that are larger than the default font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cs typeface="Courier New" pitchFamily="49" charset="0"/>
              </a:rPr>
              <a:t>4 </a:t>
            </a:r>
            <a:r>
              <a:rPr lang="en-US" dirty="0"/>
              <a:t>uses the default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cs typeface="Courier New" pitchFamily="49" charset="0"/>
              </a:rPr>
              <a:t>5</a:t>
            </a:r>
            <a:r>
              <a:rPr lang="en-US" dirty="0"/>
              <a:t> and </a:t>
            </a:r>
            <a:r>
              <a:rPr lang="en-US" dirty="0">
                <a:cs typeface="Courier New" pitchFamily="49" charset="0"/>
              </a:rPr>
              <a:t>6</a:t>
            </a:r>
            <a:r>
              <a:rPr lang="en-US" dirty="0"/>
              <a:t> use smaller font sizes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120556"/>
              </p:ext>
            </p:extLst>
          </p:nvPr>
        </p:nvGraphicFramePr>
        <p:xfrm>
          <a:off x="1905000" y="3505200"/>
          <a:ext cx="5638800" cy="2587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477256" imgH="2514600" progId="Word.Document.8">
                  <p:embed/>
                </p:oleObj>
              </mc:Choice>
              <mc:Fallback>
                <p:oleObj name="Document" r:id="rId3" imgW="5477256" imgH="25146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505200"/>
                        <a:ext cx="5638800" cy="2587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0064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521"/>
    </mc:Choice>
    <mc:Fallback xmlns="">
      <p:transition spd="slow" advTm="265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Formatting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Deprecated</a:t>
            </a:r>
            <a:r>
              <a:rPr lang="en-US" b="1" dirty="0">
                <a:solidFill>
                  <a:srgbClr val="FF0000"/>
                </a:solidFill>
              </a:rPr>
              <a:t> 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Tags that are still supported, but should not be used because they are not guaranteed to be supported in the future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Examples: &lt;</a:t>
            </a:r>
            <a:r>
              <a:rPr lang="en-US" dirty="0" err="1"/>
              <a:t>i</a:t>
            </a:r>
            <a:r>
              <a:rPr lang="en-US" dirty="0"/>
              <a:t>&gt; (for italics), &lt;b&gt; (for bold)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&gt;,&lt;b&gt; were used to style the text, but now </a:t>
            </a:r>
            <a:r>
              <a:rPr lang="en-US" b="1" i="1" dirty="0"/>
              <a:t>style sheets </a:t>
            </a:r>
            <a:r>
              <a:rPr lang="en-US" dirty="0"/>
              <a:t>are used instead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Content-based style 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Tags that define the type of text that is to follow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Browsers may render such text in a special way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914400" lvl="2" indent="0">
              <a:buNone/>
            </a:pPr>
            <a:r>
              <a:rPr lang="en-US" b="1" dirty="0"/>
              <a:t>&lt;</a:t>
            </a:r>
            <a:r>
              <a:rPr lang="en-US" b="1" dirty="0" err="1"/>
              <a:t>em</a:t>
            </a:r>
            <a:r>
              <a:rPr lang="en-US" b="1" dirty="0"/>
              <a:t>&gt; </a:t>
            </a:r>
            <a:r>
              <a:rPr lang="en-US" dirty="0"/>
              <a:t>(emphasize, usually italics)</a:t>
            </a:r>
          </a:p>
          <a:p>
            <a:pPr marL="914400" lvl="2" indent="0">
              <a:buNone/>
            </a:pPr>
            <a:r>
              <a:rPr lang="en-US" b="1" dirty="0"/>
              <a:t>&lt;strong&gt; </a:t>
            </a:r>
            <a:r>
              <a:rPr lang="en-US" dirty="0"/>
              <a:t>(usually bold)</a:t>
            </a:r>
          </a:p>
          <a:p>
            <a:pPr marL="914400" lvl="2" indent="0">
              <a:buNone/>
            </a:pPr>
            <a:r>
              <a:rPr lang="en-US" b="1" dirty="0"/>
              <a:t>&lt;code&gt; </a:t>
            </a:r>
            <a:r>
              <a:rPr lang="en-US" dirty="0"/>
              <a:t>(</a:t>
            </a:r>
            <a:r>
              <a:rPr lang="en-US" dirty="0" err="1"/>
              <a:t>monospaced</a:t>
            </a:r>
            <a:r>
              <a:rPr lang="en-US" dirty="0"/>
              <a:t> font; used for program listings)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222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749"/>
    </mc:Choice>
    <mc:Fallback xmlns="">
      <p:transition spd="slow" advTm="757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Supscripts</a:t>
            </a:r>
            <a:r>
              <a:rPr lang="en-US" dirty="0"/>
              <a:t> and superscripts: </a:t>
            </a:r>
            <a:r>
              <a:rPr lang="en-US" b="1" dirty="0">
                <a:solidFill>
                  <a:srgbClr val="FF0000"/>
                </a:solidFill>
              </a:rPr>
              <a:t>&lt;sub&gt;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&lt;sup&gt;</a:t>
            </a:r>
          </a:p>
          <a:p>
            <a:pPr lvl="1"/>
            <a:r>
              <a:rPr lang="en-US" dirty="0"/>
              <a:t>Example:  </a:t>
            </a:r>
            <a:r>
              <a:rPr lang="en-US" dirty="0">
                <a:latin typeface="Courier New" pitchFamily="49" charset="0"/>
              </a:rPr>
              <a:t>x&lt;sub&gt;2&lt;/sub&gt;&lt;sup&gt;3&lt;/sup&gt;</a:t>
            </a:r>
            <a:br>
              <a:rPr lang="en-US" dirty="0">
                <a:latin typeface="Courier New" pitchFamily="49" charset="0"/>
              </a:rPr>
            </a:br>
            <a:r>
              <a:rPr lang="en-US" dirty="0"/>
              <a:t>Displays: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baseline="30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blockquote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  <a:r>
              <a:rPr lang="en-US" b="1" dirty="0"/>
              <a:t> </a:t>
            </a:r>
            <a:r>
              <a:rPr lang="en-US" dirty="0"/>
              <a:t>tag</a:t>
            </a:r>
          </a:p>
          <a:p>
            <a:pPr lvl="1"/>
            <a:r>
              <a:rPr lang="en-US" dirty="0"/>
              <a:t>Used for separating pieces of text from the normal flow of text</a:t>
            </a:r>
          </a:p>
          <a:p>
            <a:pPr lvl="1"/>
            <a:r>
              <a:rPr lang="en-US" dirty="0"/>
              <a:t>Browsers usually indent, sometimes italicize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block element</a:t>
            </a:r>
            <a:r>
              <a:rPr lang="en-US" dirty="0"/>
              <a:t>: should not be nested inside of </a:t>
            </a:r>
            <a:r>
              <a:rPr lang="en-US" i="1" dirty="0"/>
              <a:t>inline elements</a:t>
            </a:r>
          </a:p>
          <a:p>
            <a:endParaRPr lang="en-US" dirty="0"/>
          </a:p>
          <a:p>
            <a:r>
              <a:rPr lang="en-US" dirty="0"/>
              <a:t>Formatting done by content-based style tags can be done by using style sheets, but tags are not yet deprecated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700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68"/>
    </mc:Choice>
    <mc:Fallback xmlns="">
      <p:transition spd="slow" advTm="558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how markup languages like HTML process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HTML syntax and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basic tags and how to use them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Know the differences between HTML5 and earlier versions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11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10"/>
    </mc:Choice>
    <mc:Fallback xmlns="">
      <p:transition spd="slow" advTm="264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Character entities </a:t>
            </a:r>
            <a:r>
              <a:rPr lang="en-US" dirty="0"/>
              <a:t>are used to insert special symbols that cannot be normally typed (“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¼”)</a:t>
            </a:r>
            <a:r>
              <a:rPr lang="en-US" dirty="0"/>
              <a:t>or have special meaning in HTML (“&lt;“)</a:t>
            </a:r>
          </a:p>
          <a:p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1718672"/>
              </p:ext>
            </p:extLst>
          </p:nvPr>
        </p:nvGraphicFramePr>
        <p:xfrm>
          <a:off x="990600" y="2590800"/>
          <a:ext cx="7315200" cy="3831022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2416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9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8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9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Char.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Entity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Meaning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&amp;amp;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Ampersand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&lt;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</a:t>
                      </a:r>
                      <a:r>
                        <a:rPr lang="en-US" sz="2000" dirty="0" err="1"/>
                        <a:t>lt</a:t>
                      </a:r>
                      <a:r>
                        <a:rPr lang="en-US" sz="2000" dirty="0"/>
                        <a:t>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Less than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&gt;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</a:t>
                      </a:r>
                      <a:r>
                        <a:rPr lang="en-US" sz="2000" dirty="0" err="1"/>
                        <a:t>gt</a:t>
                      </a:r>
                      <a:r>
                        <a:rPr lang="en-US" sz="2000" dirty="0"/>
                        <a:t>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Greater than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"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</a:t>
                      </a:r>
                      <a:r>
                        <a:rPr lang="en-US" sz="2000" dirty="0" err="1"/>
                        <a:t>quot</a:t>
                      </a:r>
                      <a:r>
                        <a:rPr lang="en-US" sz="2000" dirty="0"/>
                        <a:t>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Double quote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'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</a:t>
                      </a:r>
                      <a:r>
                        <a:rPr lang="en-US" sz="2000" dirty="0" err="1"/>
                        <a:t>apos</a:t>
                      </a:r>
                      <a:r>
                        <a:rPr lang="en-US" sz="2000" dirty="0"/>
                        <a:t>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Single quote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¼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&amp;frac14;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 One quarter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½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&amp;frac12;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 One half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¾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&amp;frac34;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 Three quarters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ym typeface="Symbol"/>
                        </a:rPr>
                        <a:t>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&amp;deg;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/>
                        <a:t>Degree</a:t>
                      </a:r>
                      <a:endParaRPr lang="en-US" sz="20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(space)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&amp;</a:t>
                      </a:r>
                      <a:r>
                        <a:rPr lang="en-US" sz="2000" dirty="0" err="1"/>
                        <a:t>nbsp</a:t>
                      </a:r>
                      <a:r>
                        <a:rPr lang="en-US" sz="2000" dirty="0"/>
                        <a:t>;</a:t>
                      </a:r>
                      <a:endParaRPr lang="en-US" sz="20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Non-breaking space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18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20"/>
    </mc:Choice>
    <mc:Fallback xmlns="">
      <p:transition spd="slow" advTm="7092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hr</a:t>
            </a:r>
            <a:r>
              <a:rPr lang="en-US" b="1" dirty="0">
                <a:solidFill>
                  <a:srgbClr val="FF0000"/>
                </a:solidFill>
              </a:rPr>
              <a:t> /&gt; </a:t>
            </a:r>
            <a:r>
              <a:rPr lang="en-US" dirty="0"/>
              <a:t>draws a line across the display, after a line break</a:t>
            </a:r>
          </a:p>
          <a:p>
            <a:r>
              <a:rPr lang="en-US" dirty="0"/>
              <a:t>Same thing can be done with style sheets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6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94"/>
    </mc:Choice>
    <mc:Fallback xmlns="">
      <p:transition spd="slow" advTm="759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Element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i="1" dirty="0">
                <a:solidFill>
                  <a:srgbClr val="FF0000"/>
                </a:solidFill>
              </a:rPr>
              <a:t>Meta elements </a:t>
            </a:r>
            <a:r>
              <a:rPr lang="en-US" dirty="0"/>
              <a:t>can be used to specify information for search engines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Provide additional information about a document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e.g.: keywords, description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/>
              <a:t> and content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attribute</a:t>
            </a:r>
            <a:r>
              <a:rPr lang="en-US" dirty="0"/>
              <a:t> pair</a:t>
            </a:r>
          </a:p>
          <a:p>
            <a:pPr lvl="1"/>
            <a:endParaRPr lang="en-US" dirty="0"/>
          </a:p>
          <a:p>
            <a:r>
              <a:rPr lang="en-US" dirty="0"/>
              <a:t>Examples:</a:t>
            </a:r>
            <a:br>
              <a:rPr lang="en-US" dirty="0"/>
            </a:br>
            <a:r>
              <a:rPr lang="en-US" sz="1900" dirty="0">
                <a:latin typeface="Courier New" pitchFamily="49" charset="0"/>
                <a:cs typeface="Courier New" pitchFamily="49" charset="0"/>
              </a:rPr>
              <a:t>&lt;meta name="keywords" content=“java, c, programming language, computers"&gt;</a:t>
            </a:r>
          </a:p>
          <a:p>
            <a:r>
              <a:rPr lang="en-US" sz="1900" dirty="0">
                <a:latin typeface="Courier New" pitchFamily="49" charset="0"/>
                <a:cs typeface="Courier New" pitchFamily="49" charset="0"/>
              </a:rPr>
              <a:t>&lt;meta name=“description” content=“This is the personal website of...”&gt;</a:t>
            </a:r>
            <a:endParaRPr lang="en-US" sz="1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6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499"/>
    </mc:Choice>
    <mc:Fallback xmlns="">
      <p:transition spd="slow" advTm="84499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Using Images</a:t>
            </a:r>
          </a:p>
        </p:txBody>
      </p:sp>
    </p:spTree>
    <p:extLst>
      <p:ext uri="{BB962C8B-B14F-4D97-AF65-F5344CB8AC3E}">
        <p14:creationId xmlns:p14="http://schemas.microsoft.com/office/powerpoint/2010/main" val="166014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7"/>
    </mc:Choice>
    <mc:Fallback xmlns="">
      <p:transition spd="slow" advTm="977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GIF (Graphic Interchange Format)</a:t>
            </a:r>
          </a:p>
          <a:p>
            <a:pPr lvl="1"/>
            <a:r>
              <a:rPr lang="en-US" dirty="0"/>
              <a:t>8-bit color (256 different colors)</a:t>
            </a:r>
          </a:p>
          <a:p>
            <a:endParaRPr lang="en-US" dirty="0"/>
          </a:p>
          <a:p>
            <a:r>
              <a:rPr lang="en-US" b="1" dirty="0"/>
              <a:t>JPEG (Joint Photographic Experts Group)</a:t>
            </a:r>
          </a:p>
          <a:p>
            <a:pPr lvl="1"/>
            <a:r>
              <a:rPr lang="en-US" dirty="0"/>
              <a:t>24-bit color (16 million different colors)</a:t>
            </a:r>
          </a:p>
          <a:p>
            <a:endParaRPr lang="en-US" dirty="0"/>
          </a:p>
          <a:p>
            <a:r>
              <a:rPr lang="en-US" dirty="0"/>
              <a:t>Both use compression, but JPEG compression is better</a:t>
            </a:r>
          </a:p>
          <a:p>
            <a:endParaRPr lang="en-US" dirty="0"/>
          </a:p>
          <a:p>
            <a:r>
              <a:rPr lang="en-US" b="1" dirty="0"/>
              <a:t>Portable Network Graphics (PNG)</a:t>
            </a:r>
          </a:p>
          <a:p>
            <a:pPr lvl="1"/>
            <a:r>
              <a:rPr lang="en-US" dirty="0"/>
              <a:t>Newer</a:t>
            </a:r>
          </a:p>
          <a:p>
            <a:pPr lvl="1"/>
            <a:r>
              <a:rPr lang="en-US" dirty="0"/>
              <a:t>Files are bigger than jpeg – no lost data!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6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213"/>
    </mc:Choice>
    <mc:Fallback xmlns="">
      <p:transition spd="slow" advTm="30213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Images are inserted into a document with the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2800" b="1" dirty="0" err="1">
                <a:solidFill>
                  <a:srgbClr val="FF0000"/>
                </a:solidFill>
                <a:latin typeface="Courier New" pitchFamily="49" charset="0"/>
              </a:rPr>
              <a:t>img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/&gt;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tag along with the </a:t>
            </a:r>
            <a:r>
              <a:rPr lang="en-US" sz="2800" dirty="0" err="1">
                <a:latin typeface="Courier New" pitchFamily="49" charset="0"/>
              </a:rPr>
              <a:t>src</a:t>
            </a:r>
            <a:r>
              <a:rPr lang="en-US" dirty="0"/>
              <a:t> attribute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2800" dirty="0">
                <a:latin typeface="Courier New" pitchFamily="49" charset="0"/>
              </a:rPr>
              <a:t>alt</a:t>
            </a:r>
            <a:r>
              <a:rPr lang="en-US" dirty="0"/>
              <a:t> attribute is used for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Non-graphical browsers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Browsers with images turned off</a:t>
            </a:r>
          </a:p>
          <a:p>
            <a:endParaRPr lang="en-US" dirty="0"/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800" dirty="0">
                <a:latin typeface="Courier New" pitchFamily="49" charset="0"/>
              </a:rPr>
              <a:t>&lt;</a:t>
            </a:r>
            <a:r>
              <a:rPr lang="en-US" sz="2800" dirty="0" err="1">
                <a:latin typeface="Courier New" pitchFamily="49" charset="0"/>
              </a:rPr>
              <a:t>img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</a:rPr>
              <a:t>src</a:t>
            </a:r>
            <a:r>
              <a:rPr lang="en-US" sz="2800" dirty="0">
                <a:latin typeface="Courier New" pitchFamily="49" charset="0"/>
              </a:rPr>
              <a:t> = "comets.jpg" </a:t>
            </a:r>
          </a:p>
          <a:p>
            <a:pPr>
              <a:buNone/>
            </a:pPr>
            <a:r>
              <a:rPr lang="en-US" sz="2800" dirty="0">
                <a:latin typeface="Courier New" pitchFamily="49" charset="0"/>
              </a:rPr>
              <a:t>        alt = "Picture of comets" /&gt;</a:t>
            </a:r>
            <a:endParaRPr lang="en-US" dirty="0"/>
          </a:p>
          <a:p>
            <a:pPr>
              <a:buNone/>
            </a:pPr>
            <a:r>
              <a:rPr lang="en-US" dirty="0"/>
              <a:t>   </a:t>
            </a:r>
          </a:p>
          <a:p>
            <a:r>
              <a:rPr lang="en-US" dirty="0"/>
              <a:t>The </a:t>
            </a:r>
            <a:r>
              <a:rPr lang="en-US" sz="2800" dirty="0">
                <a:latin typeface="Courier New" pitchFamily="49" charset="0"/>
              </a:rPr>
              <a:t>&lt;</a:t>
            </a:r>
            <a:r>
              <a:rPr lang="en-US" sz="2800" dirty="0" err="1">
                <a:latin typeface="Courier New" pitchFamily="49" charset="0"/>
              </a:rPr>
              <a:t>img</a:t>
            </a:r>
            <a:r>
              <a:rPr lang="en-US" sz="2800" dirty="0">
                <a:latin typeface="Courier New" pitchFamily="49" charset="0"/>
              </a:rPr>
              <a:t>&gt;</a:t>
            </a:r>
            <a:r>
              <a:rPr lang="en-US" dirty="0"/>
              <a:t> tag has 30 different attributes, including  </a:t>
            </a:r>
            <a:r>
              <a:rPr lang="en-US" sz="2800" dirty="0">
                <a:latin typeface="Courier New" pitchFamily="49" charset="0"/>
              </a:rPr>
              <a:t>width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height</a:t>
            </a:r>
            <a:r>
              <a:rPr lang="en-US" dirty="0"/>
              <a:t> (in pixels)</a:t>
            </a:r>
          </a:p>
          <a:p>
            <a:pPr marL="457200" lvl="1" indent="0">
              <a:buNone/>
            </a:pPr>
            <a:r>
              <a:rPr lang="en-US" dirty="0"/>
              <a:t>(width and height should always be specified to speed up page loading!)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398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251"/>
    </mc:Choice>
    <mc:Fallback xmlns="">
      <p:transition spd="slow" advTm="842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sure to specify the </a:t>
            </a:r>
            <a:r>
              <a:rPr lang="en-US" i="1" dirty="0"/>
              <a:t>relative path </a:t>
            </a:r>
            <a:r>
              <a:rPr lang="en-US" dirty="0"/>
              <a:t>with the filename inside of the </a:t>
            </a:r>
            <a:r>
              <a:rPr lang="en-US" i="1" dirty="0" err="1"/>
              <a:t>src</a:t>
            </a:r>
            <a:r>
              <a:rPr lang="en-US" dirty="0"/>
              <a:t> attribute:</a:t>
            </a:r>
          </a:p>
          <a:p>
            <a:endParaRPr lang="en-US" dirty="0"/>
          </a:p>
          <a:p>
            <a:pPr algn="ctr"/>
            <a:r>
              <a:rPr lang="en-US" dirty="0" err="1"/>
              <a:t>src</a:t>
            </a:r>
            <a:r>
              <a:rPr lang="en-US" dirty="0"/>
              <a:t>=“pictures/dog.jpg”</a:t>
            </a:r>
          </a:p>
          <a:p>
            <a:endParaRPr lang="en-US" b="1" i="1" dirty="0">
              <a:solidFill>
                <a:srgbClr val="FF0000"/>
              </a:solidFill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Relative path</a:t>
            </a:r>
            <a:r>
              <a:rPr lang="en-US" dirty="0"/>
              <a:t>: assumes that the current path is the document root (e.g. </a:t>
            </a:r>
            <a:r>
              <a:rPr lang="en-US" dirty="0" err="1"/>
              <a:t>public_html</a:t>
            </a:r>
            <a:r>
              <a:rPr lang="en-US" dirty="0"/>
              <a:t> or www directories) and looks in the specified path for the given file</a:t>
            </a:r>
          </a:p>
          <a:p>
            <a:r>
              <a:rPr lang="en-US" dirty="0"/>
              <a:t>e.g. </a:t>
            </a:r>
            <a:r>
              <a:rPr lang="en-US" b="1" dirty="0"/>
              <a:t>/</a:t>
            </a:r>
            <a:r>
              <a:rPr lang="en-US" b="1" dirty="0" err="1"/>
              <a:t>public_html</a:t>
            </a:r>
            <a:r>
              <a:rPr lang="en-US" b="1" dirty="0"/>
              <a:t>/pictures/dog.jpg</a:t>
            </a:r>
          </a:p>
          <a:p>
            <a:endParaRPr lang="en-US" dirty="0"/>
          </a:p>
          <a:p>
            <a:r>
              <a:rPr lang="en-US" dirty="0"/>
              <a:t>Make sure you have permission to use the picture in your own website!</a:t>
            </a:r>
          </a:p>
          <a:p>
            <a:pPr lvl="1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764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152"/>
    </mc:Choice>
    <mc:Fallback xmlns="">
      <p:transition spd="slow" advTm="641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Hypertext</a:t>
            </a:r>
          </a:p>
        </p:txBody>
      </p:sp>
    </p:spTree>
    <p:extLst>
      <p:ext uri="{BB962C8B-B14F-4D97-AF65-F5344CB8AC3E}">
        <p14:creationId xmlns:p14="http://schemas.microsoft.com/office/powerpoint/2010/main" val="326836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8"/>
    </mc:Choice>
    <mc:Fallback xmlns="">
      <p:transition spd="slow" advTm="1148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Hypertext is the essence of the Web!</a:t>
            </a:r>
          </a:p>
          <a:p>
            <a:endParaRPr lang="en-US" dirty="0"/>
          </a:p>
          <a:p>
            <a:r>
              <a:rPr lang="en-US" dirty="0"/>
              <a:t>Links are specified with 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/>
              <a:t> (hypertext reference) attribute of the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&lt;a&gt;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(anchor) tag</a:t>
            </a:r>
          </a:p>
          <a:p>
            <a:endParaRPr lang="en-US" dirty="0"/>
          </a:p>
          <a:p>
            <a:r>
              <a:rPr lang="en-US" dirty="0"/>
              <a:t>Content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&lt;a&gt;</a:t>
            </a:r>
            <a:r>
              <a:rPr lang="en-US" dirty="0"/>
              <a:t> is the visual link in the document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607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47"/>
    </mc:Choice>
    <mc:Fallback xmlns="">
      <p:transition spd="slow" advTm="543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 note: </a:t>
            </a:r>
            <a:r>
              <a:rPr lang="en-US" b="1" dirty="0"/>
              <a:t>a link should blend in with the surrounding text</a:t>
            </a:r>
            <a:r>
              <a:rPr lang="en-US" dirty="0"/>
              <a:t>, so reading it without taking the link should not be made less pleasant</a:t>
            </a:r>
          </a:p>
          <a:p>
            <a:endParaRPr lang="en-US" dirty="0"/>
          </a:p>
          <a:p>
            <a:r>
              <a:rPr lang="en-US" dirty="0"/>
              <a:t>Links can have images: </a:t>
            </a:r>
            <a:br>
              <a:rPr lang="en-US" dirty="0"/>
            </a:br>
            <a:r>
              <a:rPr lang="en-US" dirty="0"/>
              <a:t>   </a:t>
            </a:r>
            <a:r>
              <a:rPr lang="en-US" sz="2200" dirty="0">
                <a:latin typeface="Courier New" pitchFamily="49" charset="0"/>
              </a:rPr>
              <a:t>&lt;a </a:t>
            </a:r>
            <a:r>
              <a:rPr lang="en-US" sz="2200" dirty="0" err="1">
                <a:latin typeface="Courier New" pitchFamily="49" charset="0"/>
              </a:rPr>
              <a:t>href</a:t>
            </a:r>
            <a:r>
              <a:rPr lang="en-US" sz="2200" dirty="0">
                <a:latin typeface="Courier New" pitchFamily="49" charset="0"/>
              </a:rPr>
              <a:t> = "c210data.html"&gt; 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   &lt;</a:t>
            </a:r>
            <a:r>
              <a:rPr lang="en-US" sz="2200" dirty="0" err="1">
                <a:latin typeface="Courier New" pitchFamily="49" charset="0"/>
              </a:rPr>
              <a:t>img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</a:rPr>
              <a:t>src</a:t>
            </a:r>
            <a:r>
              <a:rPr lang="en-US" sz="2200" dirty="0">
                <a:latin typeface="Courier New" pitchFamily="49" charset="0"/>
              </a:rPr>
              <a:t> = "smallplane.jpg" 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    alt = "Small picture of an airplane" /&gt; </a:t>
            </a:r>
            <a:br>
              <a:rPr lang="en-US" sz="2200" dirty="0">
                <a:latin typeface="Courier New" pitchFamily="49" charset="0"/>
              </a:rPr>
            </a:br>
            <a:r>
              <a:rPr lang="en-US" sz="2200" dirty="0">
                <a:latin typeface="Courier New" pitchFamily="49" charset="0"/>
              </a:rPr>
              <a:t>     Info on C210 &lt;/a&gt;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1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28"/>
    </mc:Choice>
    <mc:Fallback xmlns="">
      <p:transition spd="slow" advTm="2402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HTML History and Basic Syntax</a:t>
            </a:r>
          </a:p>
        </p:txBody>
      </p:sp>
    </p:spTree>
    <p:extLst>
      <p:ext uri="{BB962C8B-B14F-4D97-AF65-F5344CB8AC3E}">
        <p14:creationId xmlns:p14="http://schemas.microsoft.com/office/powerpoint/2010/main" val="283474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05"/>
    </mc:Choice>
    <mc:Fallback xmlns="">
      <p:transition spd="slow" advTm="4605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Links within a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If the </a:t>
            </a:r>
            <a:r>
              <a:rPr lang="en-US" i="1" dirty="0"/>
              <a:t>target</a:t>
            </a:r>
            <a:r>
              <a:rPr lang="en-US" dirty="0"/>
              <a:t> is not at the beginning of the document, the target spot must be marked 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Target labels </a:t>
            </a:r>
            <a:r>
              <a:rPr lang="en-US" dirty="0"/>
              <a:t>can be defined in many different tags with the </a:t>
            </a:r>
            <a:r>
              <a:rPr lang="en-US" b="1" i="1" dirty="0"/>
              <a:t>id</a:t>
            </a:r>
            <a:r>
              <a:rPr lang="en-US" b="1" dirty="0"/>
              <a:t> </a:t>
            </a:r>
            <a:r>
              <a:rPr lang="en-US" dirty="0"/>
              <a:t>attribute, as in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&lt;h1 id = "baskets"&gt; Baskets &lt;/h1&gt;</a:t>
            </a:r>
          </a:p>
          <a:p>
            <a:endParaRPr lang="en-US" dirty="0"/>
          </a:p>
          <a:p>
            <a:r>
              <a:rPr lang="en-US" dirty="0"/>
              <a:t>The link to an </a:t>
            </a:r>
            <a:r>
              <a:rPr lang="en-US" i="1" dirty="0"/>
              <a:t>id</a:t>
            </a:r>
            <a:r>
              <a:rPr lang="en-US" dirty="0"/>
              <a:t> must be preceded by a pound sign (#)</a:t>
            </a:r>
          </a:p>
          <a:p>
            <a:pPr marL="457200" lvl="1" indent="0">
              <a:buNone/>
            </a:pPr>
            <a:endParaRPr lang="en-US" dirty="0"/>
          </a:p>
          <a:p>
            <a:pPr indent="-285750"/>
            <a:r>
              <a:rPr lang="en-US" dirty="0"/>
              <a:t>If the id is in the same document,   this target could be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"#baskets"&gt; What about baskets? &lt;/a&gt;</a:t>
            </a:r>
          </a:p>
          <a:p>
            <a:pPr marL="457200" lvl="1" indent="0">
              <a:buNone/>
            </a:pPr>
            <a:endParaRPr lang="en-US" dirty="0"/>
          </a:p>
          <a:p>
            <a:pPr indent="-285750"/>
            <a:r>
              <a:rPr lang="en-US" dirty="0"/>
              <a:t>If the target is in a different document, the document reference must be included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&lt;a </a:t>
            </a:r>
            <a:r>
              <a:rPr lang="en-US" dirty="0" err="1">
                <a:latin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</a:rPr>
              <a:t> = "</a:t>
            </a:r>
            <a:r>
              <a:rPr lang="en-US" dirty="0" err="1">
                <a:latin typeface="Courier New" pitchFamily="49" charset="0"/>
              </a:rPr>
              <a:t>myAd.html#baskets</a:t>
            </a:r>
            <a:r>
              <a:rPr lang="en-US" dirty="0">
                <a:latin typeface="Courier New" pitchFamily="49" charset="0"/>
              </a:rPr>
              <a:t>”&gt; Baskets &lt;/a&gt;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457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50"/>
    </mc:Choice>
    <mc:Fallback xmlns="">
      <p:transition spd="slow" advTm="347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Lists and Tables</a:t>
            </a:r>
          </a:p>
        </p:txBody>
      </p:sp>
    </p:spTree>
    <p:extLst>
      <p:ext uri="{BB962C8B-B14F-4D97-AF65-F5344CB8AC3E}">
        <p14:creationId xmlns:p14="http://schemas.microsoft.com/office/powerpoint/2010/main" val="283474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14"/>
    </mc:Choice>
    <mc:Fallback xmlns="">
      <p:transition spd="slow" advTm="8614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/>
          </a:bodyPr>
          <a:lstStyle/>
          <a:p>
            <a:r>
              <a:rPr lang="en-US" dirty="0"/>
              <a:t>Three types of lists: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Unordered (starts with </a:t>
            </a: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ul</a:t>
            </a:r>
            <a:r>
              <a:rPr lang="en-US" b="1" dirty="0">
                <a:solidFill>
                  <a:srgbClr val="FF0000"/>
                </a:solidFill>
              </a:rPr>
              <a:t>&gt; </a:t>
            </a:r>
            <a:r>
              <a:rPr lang="en-US" dirty="0"/>
              <a:t>tag)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Ordered (starts with </a:t>
            </a: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ol</a:t>
            </a:r>
            <a:r>
              <a:rPr lang="en-US" b="1" dirty="0">
                <a:solidFill>
                  <a:srgbClr val="FF0000"/>
                </a:solidFill>
              </a:rPr>
              <a:t>&gt; </a:t>
            </a:r>
            <a:r>
              <a:rPr lang="en-US" dirty="0"/>
              <a:t>tag)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Definition list (starts with </a:t>
            </a:r>
            <a:r>
              <a:rPr lang="en-US" b="1" dirty="0">
                <a:solidFill>
                  <a:srgbClr val="FF0000"/>
                </a:solidFill>
              </a:rPr>
              <a:t>&lt;dl&gt; </a:t>
            </a:r>
            <a:r>
              <a:rPr lang="en-US" dirty="0"/>
              <a:t>tag)</a:t>
            </a:r>
          </a:p>
          <a:p>
            <a:endParaRPr lang="en-US" dirty="0"/>
          </a:p>
          <a:p>
            <a:r>
              <a:rPr lang="en-US" dirty="0"/>
              <a:t>For unordered and ordered lists: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&lt;li&gt; </a:t>
            </a:r>
            <a:r>
              <a:rPr lang="en-US" dirty="0"/>
              <a:t>tag defines each list element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nest lists, but must start new list with </a:t>
            </a:r>
            <a:r>
              <a:rPr lang="en-US" b="1" dirty="0"/>
              <a:t>&lt;li&gt; </a:t>
            </a:r>
            <a:r>
              <a:rPr lang="en-US" dirty="0"/>
              <a:t>tag</a:t>
            </a:r>
          </a:p>
          <a:p>
            <a:endParaRPr lang="en-US" dirty="0"/>
          </a:p>
          <a:p>
            <a:r>
              <a:rPr lang="en-US" dirty="0"/>
              <a:t>For definition lists: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dt</a:t>
            </a:r>
            <a:r>
              <a:rPr lang="en-US" b="1" dirty="0">
                <a:solidFill>
                  <a:srgbClr val="FF0000"/>
                </a:solidFill>
              </a:rPr>
              <a:t>&gt; </a:t>
            </a:r>
            <a:r>
              <a:rPr lang="en-US" dirty="0"/>
              <a:t>specifies the term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b="1" dirty="0" err="1">
                <a:solidFill>
                  <a:srgbClr val="FF0000"/>
                </a:solidFill>
              </a:rPr>
              <a:t>dd</a:t>
            </a:r>
            <a:r>
              <a:rPr lang="en-US" b="1" dirty="0">
                <a:solidFill>
                  <a:srgbClr val="FF0000"/>
                </a:solidFill>
              </a:rPr>
              <a:t>&gt; </a:t>
            </a:r>
            <a:r>
              <a:rPr lang="en-US" dirty="0"/>
              <a:t>specifies the definition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088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844"/>
    </mc:Choice>
    <mc:Fallback xmlns="">
      <p:transition spd="slow" advTm="618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Let’s see some examples </a:t>
            </a:r>
            <a:r>
              <a:rPr lang="en-US" dirty="0">
                <a:cs typeface="Consolas" panose="020B0609020204030204" pitchFamily="49" charset="0"/>
                <a:hlinkClick r:id="rId3"/>
              </a:rPr>
              <a:t>[link]</a:t>
            </a:r>
            <a:endParaRPr lang="en-US" dirty="0">
              <a:cs typeface="Consolas" panose="020B0609020204030204" pitchFamily="49" charset="0"/>
            </a:endParaRPr>
          </a:p>
          <a:p>
            <a:pPr algn="ctr"/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21"/>
    </mc:Choice>
    <mc:Fallback xmlns="">
      <p:transition spd="slow" advTm="872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table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matrix of cells, each possibly having content</a:t>
            </a:r>
          </a:p>
          <a:p>
            <a:pPr lvl="1"/>
            <a:r>
              <a:rPr lang="en-US" dirty="0"/>
              <a:t>The cells can include almost any element</a:t>
            </a:r>
          </a:p>
          <a:p>
            <a:pPr lvl="1"/>
            <a:r>
              <a:rPr lang="en-US" dirty="0"/>
              <a:t>Some cells have row or column labels and  some have data</a:t>
            </a:r>
          </a:p>
          <a:p>
            <a:endParaRPr lang="en-US" dirty="0"/>
          </a:p>
          <a:p>
            <a:r>
              <a:rPr lang="en-US" dirty="0"/>
              <a:t>A table is specified as the content of a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&lt;table&gt;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tag</a:t>
            </a:r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row of a table is specified as the content of a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</a:rPr>
              <a:t>tr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tag</a:t>
            </a:r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row headings are specified as the content of  a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</a:rPr>
              <a:t>th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tag</a:t>
            </a:r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contents of a data cell is specified as the content of a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&lt;td&gt;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tag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2824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70"/>
    </mc:Choice>
    <mc:Fallback xmlns="">
      <p:transition spd="slow" advTm="187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- Borders and Titles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sz="2800" dirty="0">
                <a:latin typeface="Courier New" pitchFamily="49" charset="0"/>
              </a:rPr>
              <a:t>border</a:t>
            </a:r>
            <a:r>
              <a:rPr lang="en-US" dirty="0"/>
              <a:t> attribute in the </a:t>
            </a:r>
            <a:r>
              <a:rPr lang="en-US" sz="2800" dirty="0">
                <a:latin typeface="Courier New" pitchFamily="49" charset="0"/>
              </a:rPr>
              <a:t>&lt;table&gt;</a:t>
            </a:r>
            <a:r>
              <a:rPr lang="en-US" dirty="0"/>
              <a:t> tag specifies a  border between the cells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sz="2400" dirty="0">
                <a:latin typeface="Courier New" pitchFamily="49" charset="0"/>
              </a:rPr>
              <a:t>border</a:t>
            </a:r>
            <a:r>
              <a:rPr lang="en-US" dirty="0"/>
              <a:t> is set to </a:t>
            </a:r>
            <a:r>
              <a:rPr lang="en-US" sz="2400" dirty="0">
                <a:latin typeface="Courier New" pitchFamily="49" charset="0"/>
              </a:rPr>
              <a:t>"border"</a:t>
            </a:r>
            <a:r>
              <a:rPr lang="en-US" dirty="0"/>
              <a:t>, the browser’s default width border is used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sz="2400" dirty="0">
                <a:latin typeface="Courier New" pitchFamily="49" charset="0"/>
              </a:rPr>
              <a:t>border</a:t>
            </a:r>
            <a:r>
              <a:rPr lang="en-US" dirty="0"/>
              <a:t> attribute can be set to a number,  which will be the border width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Without the </a:t>
            </a:r>
            <a:r>
              <a:rPr lang="en-US" sz="2400" dirty="0">
                <a:latin typeface="Courier New" pitchFamily="49" charset="0"/>
              </a:rPr>
              <a:t>border</a:t>
            </a:r>
            <a:r>
              <a:rPr lang="en-US" dirty="0"/>
              <a:t> attribute, the table will have no lines. (unless specified by a style sheet)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 HTML5, table borders should be defined using style sheets</a:t>
            </a:r>
          </a:p>
          <a:p>
            <a:endParaRPr lang="en-US" dirty="0"/>
          </a:p>
          <a:p>
            <a:r>
              <a:rPr lang="en-US" dirty="0"/>
              <a:t>Tables are given titles with the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&lt;caption&gt;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tag,  which can immediately follow </a:t>
            </a:r>
            <a:r>
              <a:rPr lang="en-US" sz="2800" dirty="0">
                <a:latin typeface="Courier New" pitchFamily="49" charset="0"/>
              </a:rPr>
              <a:t>&lt;table&gt;</a:t>
            </a:r>
            <a:r>
              <a:rPr lang="en-US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62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30"/>
    </mc:Choice>
    <mc:Fallback xmlns="">
      <p:transition spd="slow" advTm="366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- </a:t>
            </a:r>
            <a:r>
              <a:rPr lang="en-US" dirty="0" err="1"/>
              <a:t>colspan</a:t>
            </a:r>
            <a:r>
              <a:rPr lang="en-US" dirty="0"/>
              <a:t> and </a:t>
            </a:r>
            <a:r>
              <a:rPr lang="en-US" dirty="0" err="1"/>
              <a:t>rowspan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table can have two levels of column labels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latin typeface="Courier New" pitchFamily="49" charset="0"/>
              </a:rPr>
              <a:t>colspan</a:t>
            </a:r>
            <a:r>
              <a:rPr lang="en-US" dirty="0"/>
              <a:t> attribute must be set in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/>
              <a:t>tag to specify that the label must span some number of columns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</a:rPr>
              <a:t>rowspan</a:t>
            </a:r>
            <a:r>
              <a:rPr lang="en-US" dirty="0"/>
              <a:t> attribute can be set to specify that the label must span some number of rows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092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47"/>
    </mc:Choice>
    <mc:Fallback xmlns="">
      <p:transition spd="slow" advTm="175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-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Header, body, and footer, which are the elements: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itchFamily="49" charset="0"/>
              </a:rPr>
              <a:t>thead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/>
              <a:t>(column labels)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itchFamily="49" charset="0"/>
              </a:rPr>
              <a:t>tbody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/>
              <a:t>(row labels + data)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itchFamily="49" charset="0"/>
              </a:rPr>
              <a:t>tfoot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/>
              <a:t>(usually used for totals)</a:t>
            </a:r>
          </a:p>
          <a:p>
            <a:endParaRPr lang="en-US" dirty="0"/>
          </a:p>
          <a:p>
            <a:r>
              <a:rPr lang="en-US" dirty="0"/>
              <a:t> If a document has multiple </a:t>
            </a:r>
            <a:r>
              <a:rPr lang="en-US" sz="2800" dirty="0" err="1">
                <a:latin typeface="Courier New" pitchFamily="49" charset="0"/>
              </a:rPr>
              <a:t>tbody</a:t>
            </a:r>
            <a:r>
              <a:rPr lang="en-US" dirty="0"/>
              <a:t> elements, they are separated by thicker horizontal lines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072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56"/>
    </mc:Choice>
    <mc:Fallback xmlns="">
      <p:transition spd="slow" advTm="158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the past, tables were used to align elements in rows and columns - general layout</a:t>
            </a:r>
          </a:p>
          <a:p>
            <a:endParaRPr lang="en-US" dirty="0"/>
          </a:p>
          <a:p>
            <a:r>
              <a:rPr lang="en-US" dirty="0"/>
              <a:t>This is no longer done and is frowned upon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b="1" i="1" dirty="0"/>
              <a:t>Cascading Style Sheets </a:t>
            </a:r>
            <a:r>
              <a:rPr lang="en-US" dirty="0"/>
              <a:t>to place elements in rows and columns - general layout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Use tables only when the information is naturally tabular… this is different that it used to be prior to HTML5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20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866"/>
    </mc:Choice>
    <mc:Fallback xmlns="">
      <p:transition spd="slow" advTm="508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76200"/>
            <a:ext cx="7848600" cy="5842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CDA01EB9-F488-1254-C40F-C50465D36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71226"/>
            <a:ext cx="4267200" cy="5734374"/>
          </a:xfrm>
          <a:prstGeom prst="rect">
            <a:avLst/>
          </a:prstGeom>
        </p:spPr>
      </p:pic>
      <p:pic>
        <p:nvPicPr>
          <p:cNvPr id="8" name="Picture 7" descr="A screenshot of a cell spanner&#10;&#10;AI-generated content may be incorrect.">
            <a:extLst>
              <a:ext uri="{FF2B5EF4-FFF2-40B4-BE49-F238E27FC236}">
                <a16:creationId xmlns:a16="http://schemas.microsoft.com/office/drawing/2014/main" id="{6F5A0B1F-A6AD-003C-912A-D91EC72F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610" y="1215307"/>
            <a:ext cx="3886200" cy="24375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094A65C-15C5-97A3-058F-3DC2565C1939}"/>
              </a:ext>
            </a:extLst>
          </p:cNvPr>
          <p:cNvSpPr/>
          <p:nvPr/>
        </p:nvSpPr>
        <p:spPr bwMode="auto">
          <a:xfrm>
            <a:off x="1524000" y="2743200"/>
            <a:ext cx="2667000" cy="381000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DC0E6C-D1AF-01DE-2EC5-B479567B3B93}"/>
              </a:ext>
            </a:extLst>
          </p:cNvPr>
          <p:cNvSpPr txBox="1"/>
          <p:nvPr/>
        </p:nvSpPr>
        <p:spPr>
          <a:xfrm>
            <a:off x="5088610" y="409642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cs typeface="Consolas" panose="020B0609020204030204" pitchFamily="49" charset="0"/>
              </a:rPr>
              <a:t>Let’s see some examples </a:t>
            </a:r>
            <a:r>
              <a:rPr lang="en-US" dirty="0">
                <a:cs typeface="Consolas" panose="020B0609020204030204" pitchFamily="49" charset="0"/>
                <a:hlinkClick r:id="rId5"/>
              </a:rPr>
              <a:t>[link]</a:t>
            </a:r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67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0"/>
    </mc:Choice>
    <mc:Fallback xmlns="">
      <p:transition spd="slow" advTm="211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/>
          </a:bodyPr>
          <a:lstStyle/>
          <a:p>
            <a:r>
              <a:rPr lang="en-US" sz="2000" dirty="0"/>
              <a:t>HTML defined using </a:t>
            </a:r>
            <a:r>
              <a:rPr lang="en-US" sz="2000" b="1" dirty="0">
                <a:solidFill>
                  <a:srgbClr val="FF0000"/>
                </a:solidFill>
              </a:rPr>
              <a:t>SGML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Used for general layout of documents that could be displayed by a wide variety of computers</a:t>
            </a:r>
          </a:p>
          <a:p>
            <a:endParaRPr lang="en-US" sz="2000" dirty="0"/>
          </a:p>
          <a:p>
            <a:r>
              <a:rPr lang="en-US" sz="2000" dirty="0"/>
              <a:t>HTML versions: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HTML 4.0 (1997)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HTML 4.01 (1999)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XHTML 1.0 (2000): HTML 4.01 redefined using XML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XHTML 1.1 (2001): Modularized 1.0, no frames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XHTML 2.0: 2009, dropped from development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HTML5</a:t>
            </a:r>
            <a:r>
              <a:rPr lang="en-US" dirty="0"/>
              <a:t>: newest version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673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464"/>
    </mc:Choice>
    <mc:Fallback xmlns="">
      <p:transition spd="slow" advTm="1004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283474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4"/>
    </mc:Choice>
    <mc:Fallback xmlns="">
      <p:transition spd="slow" advTm="804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form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the usual way information is gotten from a browser to a server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HTML has tags to create a collection of objects that implement this information gathering</a:t>
            </a:r>
          </a:p>
          <a:p>
            <a:pPr lvl="1"/>
            <a:r>
              <a:rPr lang="en-US" dirty="0"/>
              <a:t>The objects are called </a:t>
            </a:r>
            <a:r>
              <a:rPr lang="en-US" b="1" i="1" dirty="0">
                <a:solidFill>
                  <a:srgbClr val="FF0000"/>
                </a:solidFill>
              </a:rPr>
              <a:t>widgets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</a:t>
            </a:r>
            <a:r>
              <a:rPr lang="en-US" b="1" i="1" dirty="0">
                <a:solidFill>
                  <a:srgbClr val="FF0000"/>
                </a:solidFill>
              </a:rPr>
              <a:t>controls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</a:t>
            </a:r>
            <a:r>
              <a:rPr lang="en-US" b="1" i="1" dirty="0">
                <a:solidFill>
                  <a:srgbClr val="FF0000"/>
                </a:solidFill>
              </a:rPr>
              <a:t>components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(e.g., radio buttons and checkboxes)</a:t>
            </a:r>
          </a:p>
          <a:p>
            <a:pPr lvl="1"/>
            <a:r>
              <a:rPr lang="en-US" dirty="0"/>
              <a:t>All of the controls of a form are  defined in the content of a </a:t>
            </a:r>
            <a:r>
              <a:rPr lang="en-US" sz="2400" dirty="0">
                <a:latin typeface="Courier New" pitchFamily="49" charset="0"/>
              </a:rPr>
              <a:t>&lt;form&gt;</a:t>
            </a:r>
            <a:r>
              <a:rPr lang="en-US" dirty="0"/>
              <a:t> tag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444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96"/>
    </mc:Choice>
    <mc:Fallback xmlns="">
      <p:transition spd="slow" advTm="289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When the </a:t>
            </a:r>
            <a:r>
              <a:rPr lang="en-US" b="1" i="1" dirty="0">
                <a:solidFill>
                  <a:srgbClr val="FF0000"/>
                </a:solidFill>
              </a:rPr>
              <a:t>Submit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button of a form is clicked, the form’s values are sent to the server for processing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r>
              <a:rPr lang="en-US" dirty="0"/>
              <a:t>The only required attribute of </a:t>
            </a:r>
            <a:r>
              <a:rPr lang="en-US" dirty="0">
                <a:latin typeface="Courier New" pitchFamily="49" charset="0"/>
              </a:rPr>
              <a:t>&lt;form&gt;</a:t>
            </a:r>
            <a:r>
              <a:rPr lang="en-US" dirty="0"/>
              <a:t> is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action</a:t>
            </a:r>
            <a:r>
              <a:rPr lang="en-US" dirty="0"/>
              <a:t>,  which specifies the URL of the application that is to be called when the </a:t>
            </a:r>
            <a:r>
              <a:rPr lang="en-US" i="1" dirty="0"/>
              <a:t>Submit</a:t>
            </a:r>
            <a:r>
              <a:rPr lang="en-US" dirty="0"/>
              <a:t> button is clicked</a:t>
            </a:r>
            <a:br>
              <a:rPr lang="en-US" dirty="0"/>
            </a:br>
            <a:br>
              <a:rPr lang="en-US" dirty="0"/>
            </a:br>
            <a:r>
              <a:rPr lang="en-US" sz="2400" dirty="0">
                <a:latin typeface="Courier New" pitchFamily="49" charset="0"/>
              </a:rPr>
              <a:t>action = "http://www.cs.ucp.edu/cgi-bin/survey.pl"</a:t>
            </a:r>
          </a:p>
          <a:p>
            <a:pPr lvl="1"/>
            <a:endParaRPr lang="en-US" dirty="0"/>
          </a:p>
          <a:p>
            <a:r>
              <a:rPr lang="en-US" dirty="0"/>
              <a:t>If the form has no action, the value of </a:t>
            </a:r>
            <a:r>
              <a:rPr lang="en-US" dirty="0">
                <a:latin typeface="Courier New" pitchFamily="49" charset="0"/>
              </a:rPr>
              <a:t>action</a:t>
            </a:r>
            <a:r>
              <a:rPr lang="en-US" dirty="0"/>
              <a:t> is  the empty string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method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attribute of </a:t>
            </a:r>
            <a:r>
              <a:rPr lang="en-US" sz="2800" dirty="0">
                <a:latin typeface="Courier New" pitchFamily="49" charset="0"/>
              </a:rPr>
              <a:t>&lt;form&gt;</a:t>
            </a:r>
            <a:r>
              <a:rPr lang="en-US" dirty="0"/>
              <a:t> specifies one of the two possible techniques of transferring the form data to the server, </a:t>
            </a:r>
            <a:r>
              <a:rPr lang="en-US" sz="2800" dirty="0">
                <a:latin typeface="Courier New" pitchFamily="49" charset="0"/>
              </a:rPr>
              <a:t>get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post</a:t>
            </a:r>
            <a:endParaRPr lang="en-US" dirty="0"/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get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appends form data as a query string at the end of the URL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post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appends form data to the end of the HTTP request message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372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732"/>
    </mc:Choice>
    <mc:Fallback xmlns="">
      <p:transition spd="slow" advTm="1157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Widgets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Many are created with the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&lt;input&gt;</a:t>
            </a:r>
            <a:r>
              <a:rPr lang="en-US" sz="2000" dirty="0"/>
              <a:t> tag</a:t>
            </a:r>
          </a:p>
          <a:p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dirty="0">
                <a:latin typeface="Courier New" pitchFamily="49" charset="0"/>
              </a:rPr>
              <a:t>type</a:t>
            </a:r>
            <a:r>
              <a:rPr lang="en-US" sz="2000" dirty="0"/>
              <a:t> attribute of </a:t>
            </a:r>
            <a:r>
              <a:rPr lang="en-US" sz="2000" dirty="0">
                <a:latin typeface="Courier New" pitchFamily="49" charset="0"/>
              </a:rPr>
              <a:t>&lt;input&gt;</a:t>
            </a:r>
            <a:r>
              <a:rPr lang="en-US" sz="2000" dirty="0"/>
              <a:t> specifies the kind of  widget being created: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checkbox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radio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submit</a:t>
            </a:r>
          </a:p>
          <a:p>
            <a:pPr lvl="2"/>
            <a:endParaRPr lang="en-US" sz="2000" dirty="0"/>
          </a:p>
          <a:p>
            <a:r>
              <a:rPr lang="en-US" sz="2000" dirty="0"/>
              <a:t>Other widget 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&lt;select&gt;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textarea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891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23"/>
    </mc:Choice>
    <mc:Fallback xmlns="">
      <p:transition spd="slow" advTm="235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648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Textbox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creates a horizontal box for text input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Default size is 20; it can be changed with the </a:t>
            </a:r>
            <a:r>
              <a:rPr lang="en-US" sz="2800" dirty="0">
                <a:latin typeface="Courier New" pitchFamily="49" charset="0"/>
              </a:rPr>
              <a:t>size</a:t>
            </a:r>
            <a:r>
              <a:rPr lang="en-US" dirty="0"/>
              <a:t> attribute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If more characters are entered than will fit, the box is scrolled (shifted) left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If you don’t want to allow the user to type more characters than will fit, set </a:t>
            </a:r>
            <a:r>
              <a:rPr lang="en-US" sz="2800" dirty="0" err="1">
                <a:latin typeface="Courier New" pitchFamily="49" charset="0"/>
              </a:rPr>
              <a:t>maxlength</a:t>
            </a:r>
            <a:r>
              <a:rPr lang="en-US" dirty="0"/>
              <a:t>, which causes excess input to be ignored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dirty="0"/>
              <a:t>    </a:t>
            </a:r>
            <a:r>
              <a:rPr lang="en-US" sz="2800" dirty="0">
                <a:latin typeface="Courier New" pitchFamily="49" charset="0"/>
              </a:rPr>
              <a:t>&lt;input type = "text" name = "Phone" size = "12" /&gt;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046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96"/>
    </mc:Choice>
    <mc:Fallback xmlns="">
      <p:transition spd="slow" advTm="369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001000" cy="4114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Widgets can be placed in label elements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&lt;label&gt;Phone: &lt;input type = "text" name="phone"/&gt; </a:t>
            </a:r>
          </a:p>
          <a:p>
            <a:pPr>
              <a:lnSpc>
                <a:spcPct val="100000"/>
              </a:lnSpc>
              <a:buNone/>
            </a:pPr>
            <a:r>
              <a:rPr lang="en-US" sz="2000" dirty="0">
                <a:latin typeface="Courier New" pitchFamily="49" charset="0"/>
              </a:rPr>
              <a:t>&lt;/label&gt;</a:t>
            </a:r>
          </a:p>
          <a:p>
            <a:pPr>
              <a:lnSpc>
                <a:spcPct val="100000"/>
              </a:lnSpc>
              <a:buNone/>
            </a:pPr>
            <a:endParaRPr lang="en-US" sz="2000" dirty="0">
              <a:latin typeface="Courier New" pitchFamily="49" charset="0"/>
            </a:endParaRP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Label tag makes sure that the label text is “attached” to the given widget</a:t>
            </a:r>
          </a:p>
          <a:p>
            <a:pPr>
              <a:lnSpc>
                <a:spcPct val="100000"/>
              </a:lnSpc>
              <a:buNone/>
            </a:pPr>
            <a:endParaRPr lang="en-US" sz="2000" dirty="0">
              <a:latin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461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58"/>
    </mc:Choice>
    <mc:Fallback xmlns="">
      <p:transition spd="slow" advTm="137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Widget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Just like text except asterisks are displayed, rather than the input characters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30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28"/>
    </mc:Choice>
    <mc:Fallback xmlns="">
      <p:transition spd="slow" advTm="5128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Checkboxes are used to collect multiple choice input</a:t>
            </a:r>
          </a:p>
          <a:p>
            <a:pPr>
              <a:buNone/>
            </a:pPr>
            <a:r>
              <a:rPr lang="en-US" dirty="0"/>
              <a:t>       </a:t>
            </a:r>
          </a:p>
          <a:p>
            <a:r>
              <a:rPr lang="en-US" dirty="0"/>
              <a:t>Every checkbox requires a </a:t>
            </a:r>
            <a:r>
              <a:rPr lang="en-US" sz="2800" dirty="0">
                <a:latin typeface="Courier New" pitchFamily="49" charset="0"/>
              </a:rPr>
              <a:t>value</a:t>
            </a:r>
            <a:r>
              <a:rPr lang="en-US" dirty="0"/>
              <a:t> attribute, which is the widget’s value in the form data when the checkbox is  'checked'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checkbox that is not 'checked' contributes no value to the form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By default, no checkbox is initially 'checked'</a:t>
            </a:r>
          </a:p>
          <a:p>
            <a:endParaRPr lang="en-US" dirty="0"/>
          </a:p>
          <a:p>
            <a:r>
              <a:rPr lang="en-US" dirty="0"/>
              <a:t>To initialize a checkbox to 'checked', the </a:t>
            </a:r>
            <a:r>
              <a:rPr lang="en-US" sz="2800" dirty="0">
                <a:latin typeface="Courier New" pitchFamily="49" charset="0"/>
              </a:rPr>
              <a:t>checked</a:t>
            </a:r>
            <a:r>
              <a:rPr lang="en-US" dirty="0"/>
              <a:t> attribute must be set to </a:t>
            </a:r>
            <a:r>
              <a:rPr lang="en-US" sz="2800" dirty="0">
                <a:latin typeface="Courier New" pitchFamily="49" charset="0"/>
              </a:rPr>
              <a:t>"checked"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478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11"/>
    </mc:Choice>
    <mc:Fallback xmlns="">
      <p:transition spd="slow" advTm="127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Radio buttons </a:t>
            </a:r>
            <a:r>
              <a:rPr lang="en-US" dirty="0"/>
              <a:t>are </a:t>
            </a:r>
            <a:r>
              <a:rPr lang="en-US" b="1" i="1" dirty="0"/>
              <a:t>collections of checkboxes in which only one button can be 'checked' at a time</a:t>
            </a:r>
          </a:p>
          <a:p>
            <a:endParaRPr lang="en-US" dirty="0"/>
          </a:p>
          <a:p>
            <a:r>
              <a:rPr lang="en-US" dirty="0"/>
              <a:t>Every button in a radio button group MUST have the same name</a:t>
            </a:r>
          </a:p>
          <a:p>
            <a:endParaRPr lang="en-US" dirty="0"/>
          </a:p>
          <a:p>
            <a:r>
              <a:rPr lang="en-US" dirty="0"/>
              <a:t>If no button in a radio button group is 'pressed', the browser often 'presses' the first one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288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64"/>
    </mc:Choice>
    <mc:Fallback xmlns="">
      <p:transition spd="slow" advTm="283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Uses the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&lt;select&gt; </a:t>
            </a:r>
            <a:r>
              <a:rPr lang="en-US" sz="2000" dirty="0"/>
              <a:t>tag</a:t>
            </a:r>
          </a:p>
          <a:p>
            <a:pPr marL="457200" lvl="1" indent="0">
              <a:buNone/>
            </a:pPr>
            <a:r>
              <a:rPr lang="en-US" dirty="0"/>
              <a:t>(The name attribute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&lt;select&gt; </a:t>
            </a:r>
            <a:r>
              <a:rPr lang="en-US" dirty="0"/>
              <a:t>is required)</a:t>
            </a:r>
          </a:p>
          <a:p>
            <a:endParaRPr lang="en-US" sz="2000" dirty="0"/>
          </a:p>
          <a:p>
            <a:r>
              <a:rPr lang="en-US" sz="2000" dirty="0"/>
              <a:t>Each item of a menu is specified with an 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&lt;option&gt; </a:t>
            </a:r>
            <a:r>
              <a:rPr lang="en-US" sz="2000" dirty="0"/>
              <a:t>tag,  whose pure text content  (no tags) is the value of the item</a:t>
            </a:r>
          </a:p>
          <a:p>
            <a:endParaRPr lang="en-US" sz="2000" dirty="0"/>
          </a:p>
          <a:p>
            <a:r>
              <a:rPr lang="en-US" sz="2000" dirty="0"/>
              <a:t>An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&lt;option&gt; </a:t>
            </a:r>
            <a:r>
              <a:rPr lang="en-US" sz="2000" dirty="0"/>
              <a:t>tag can include the selected attribute, which when assigned "selected“ specifies that the item is preselected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023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70"/>
    </mc:Choice>
    <mc:Fallback xmlns="">
      <p:transition spd="slow" advTm="113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HTML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/>
          </a:bodyPr>
          <a:lstStyle/>
          <a:p>
            <a:r>
              <a:rPr lang="en-US" sz="2000" dirty="0"/>
              <a:t>Elements defined by </a:t>
            </a:r>
            <a:r>
              <a:rPr lang="en-US" sz="2000" b="1" i="1" dirty="0">
                <a:solidFill>
                  <a:srgbClr val="FF0000"/>
                </a:solidFill>
              </a:rPr>
              <a:t>tags</a:t>
            </a:r>
            <a:r>
              <a:rPr lang="en-US" sz="2000" dirty="0"/>
              <a:t>:</a:t>
            </a:r>
          </a:p>
          <a:p>
            <a:pPr lvl="1"/>
            <a:r>
              <a:rPr lang="en-US" dirty="0"/>
              <a:t>Opening tag: &lt;name&gt;</a:t>
            </a:r>
          </a:p>
          <a:p>
            <a:pPr lvl="1"/>
            <a:r>
              <a:rPr lang="en-US" dirty="0"/>
              <a:t>Closing tag: &lt;/name&gt;</a:t>
            </a:r>
          </a:p>
          <a:p>
            <a:endParaRPr lang="en-US" sz="2000" b="1" i="1" dirty="0">
              <a:solidFill>
                <a:srgbClr val="FF0000"/>
              </a:solidFill>
            </a:endParaRPr>
          </a:p>
          <a:p>
            <a:r>
              <a:rPr lang="en-US" sz="2000" b="1" i="1" dirty="0">
                <a:solidFill>
                  <a:srgbClr val="FF0000"/>
                </a:solidFill>
              </a:rPr>
              <a:t>Container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:= opening tag + closing tag</a:t>
            </a:r>
            <a:endParaRPr lang="en-US" sz="2000" i="1" dirty="0"/>
          </a:p>
          <a:p>
            <a:endParaRPr lang="en-US" sz="2000" dirty="0"/>
          </a:p>
          <a:p>
            <a:r>
              <a:rPr lang="en-US" sz="2000" dirty="0"/>
              <a:t>Container encloses </a:t>
            </a:r>
            <a:r>
              <a:rPr lang="en-US" sz="2000" b="1" i="1" dirty="0">
                <a:solidFill>
                  <a:srgbClr val="FF0000"/>
                </a:solidFill>
              </a:rPr>
              <a:t>content</a:t>
            </a:r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i="1" dirty="0">
              <a:solidFill>
                <a:srgbClr val="FF0000"/>
              </a:solidFill>
            </a:endParaRPr>
          </a:p>
          <a:p>
            <a:r>
              <a:rPr lang="en-US" sz="2000" b="1" i="1" dirty="0">
                <a:solidFill>
                  <a:srgbClr val="FF0000"/>
                </a:solidFill>
              </a:rPr>
              <a:t>Element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:= container + content</a:t>
            </a:r>
          </a:p>
          <a:p>
            <a:endParaRPr lang="en-US" sz="2000" b="1" i="1" dirty="0">
              <a:solidFill>
                <a:srgbClr val="FF0000"/>
              </a:solidFill>
            </a:endParaRPr>
          </a:p>
          <a:p>
            <a:r>
              <a:rPr lang="en-US" sz="2000" b="1" i="1" dirty="0">
                <a:solidFill>
                  <a:srgbClr val="FF0000"/>
                </a:solidFill>
              </a:rPr>
              <a:t>Void element </a:t>
            </a:r>
            <a:r>
              <a:rPr lang="en-US" sz="2000" i="1" dirty="0"/>
              <a:t>:=</a:t>
            </a:r>
            <a:r>
              <a:rPr lang="en-US" sz="2000" dirty="0"/>
              <a:t> tag without content</a:t>
            </a:r>
          </a:p>
          <a:p>
            <a:pPr lvl="1"/>
            <a:r>
              <a:rPr lang="en-US" dirty="0"/>
              <a:t>Written as: &lt;name /&gt;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19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366"/>
    </mc:Choice>
    <mc:Fallback xmlns="">
      <p:transition spd="slow" advTm="1243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box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There are </a:t>
            </a:r>
            <a:r>
              <a:rPr lang="en-US" sz="2000" b="1" dirty="0"/>
              <a:t>two kinds of menus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those that behave like checkboxes 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those that behave like radio buttons (the default)</a:t>
            </a:r>
          </a:p>
          <a:p>
            <a:endParaRPr lang="en-US" sz="2000" dirty="0"/>
          </a:p>
          <a:p>
            <a:r>
              <a:rPr lang="en-US" sz="2000" dirty="0"/>
              <a:t>Menus that behave like checkboxes are specified by including 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multiple</a:t>
            </a:r>
            <a:r>
              <a:rPr lang="en-US" sz="2000" dirty="0"/>
              <a:t> attribute,  which must be set to "multiple"</a:t>
            </a:r>
          </a:p>
          <a:p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2000" dirty="0"/>
              <a:t> attribute of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&lt;select&gt; </a:t>
            </a:r>
            <a:r>
              <a:rPr lang="en-US" sz="2000" dirty="0"/>
              <a:t>can be included to specify the number of menu items to be displayed (the default is 1)</a:t>
            </a:r>
          </a:p>
          <a:p>
            <a:pPr marL="457200" lvl="1" indent="0">
              <a:buNone/>
            </a:pPr>
            <a:r>
              <a:rPr lang="en-US" dirty="0"/>
              <a:t>(If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dirty="0"/>
              <a:t> is set to &gt; 1 or if multiple is  specified, the menu is displayed as a  pop-up menu)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330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08"/>
    </mc:Choice>
    <mc:Fallback xmlns="">
      <p:transition spd="slow" advTm="239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Created with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textarea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  <a:endParaRPr lang="en-US" sz="2000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Usually include the </a:t>
            </a:r>
            <a:r>
              <a:rPr lang="en-US" sz="2000" dirty="0">
                <a:latin typeface="Courier New" pitchFamily="49" charset="0"/>
              </a:rPr>
              <a:t>rows</a:t>
            </a:r>
            <a:r>
              <a:rPr lang="en-US" sz="2000" dirty="0"/>
              <a:t> and </a:t>
            </a:r>
            <a:r>
              <a:rPr lang="en-US" sz="2000" dirty="0">
                <a:latin typeface="Courier New" pitchFamily="49" charset="0"/>
              </a:rPr>
              <a:t>cols</a:t>
            </a:r>
            <a:r>
              <a:rPr lang="en-US" sz="2000" dirty="0"/>
              <a:t> attributes to specify the size of the text area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Default text can be included as the content of  </a:t>
            </a:r>
            <a:r>
              <a:rPr lang="en-US" sz="2000" dirty="0">
                <a:latin typeface="Courier New" pitchFamily="49" charset="0"/>
              </a:rPr>
              <a:t>&lt;</a:t>
            </a:r>
            <a:r>
              <a:rPr lang="en-US" sz="2000" dirty="0" err="1">
                <a:latin typeface="Courier New" pitchFamily="49" charset="0"/>
              </a:rPr>
              <a:t>textarea</a:t>
            </a:r>
            <a:r>
              <a:rPr lang="en-US" sz="2000" dirty="0">
                <a:latin typeface="Courier New" pitchFamily="49" charset="0"/>
              </a:rPr>
              <a:t>&gt;</a:t>
            </a:r>
            <a:endParaRPr lang="en-US" sz="2000" dirty="0"/>
          </a:p>
          <a:p>
            <a:pPr>
              <a:lnSpc>
                <a:spcPct val="100000"/>
              </a:lnSpc>
              <a:buNone/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Scrolling is implicit if the area is overfilled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898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44"/>
    </mc:Choice>
    <mc:Fallback xmlns="">
      <p:transition spd="slow" advTm="111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and Submit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Both are created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&lt;input&gt;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&lt;input type = "reset"  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value = "Reset Form" /&gt;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&lt;input type = "submit”  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value = "Submit Form" /&gt;</a:t>
            </a:r>
          </a:p>
          <a:p>
            <a:endParaRPr lang="en-US" dirty="0"/>
          </a:p>
          <a:p>
            <a:r>
              <a:rPr lang="en-US" dirty="0"/>
              <a:t> Submit has two actions: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Encode the data of the form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Request that the server execute the server-resident program specified as the  value of the action attribute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&lt;form&gt;</a:t>
            </a:r>
          </a:p>
          <a:p>
            <a:endParaRPr lang="en-US" dirty="0"/>
          </a:p>
          <a:p>
            <a:r>
              <a:rPr lang="en-US" dirty="0"/>
              <a:t>A Submit button is required in every form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331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784"/>
    </mc:Choice>
    <mc:Fallback xmlns="">
      <p:transition spd="slow" advTm="1667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Let’s see some examples </a:t>
            </a:r>
            <a:r>
              <a:rPr lang="en-US" dirty="0">
                <a:cs typeface="Consolas" panose="020B0609020204030204" pitchFamily="49" charset="0"/>
                <a:hlinkClick r:id="rId3"/>
              </a:rPr>
              <a:t>[link]</a:t>
            </a:r>
            <a:endParaRPr lang="en-US" dirty="0">
              <a:cs typeface="Consolas" panose="020B0609020204030204" pitchFamily="49" charset="0"/>
            </a:endParaRPr>
          </a:p>
          <a:p>
            <a:pPr algn="ctr"/>
            <a:endParaRPr lang="en-US" dirty="0">
              <a:cs typeface="Calibri" panose="020F0502020204030204" pitchFamily="34" charset="0"/>
            </a:endParaRPr>
          </a:p>
          <a:p>
            <a:pPr algn="ctr"/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2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6"/>
    </mc:Choice>
    <mc:Fallback xmlns="">
      <p:transition spd="slow" advTm="4406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HTML5 Specifics</a:t>
            </a:r>
          </a:p>
        </p:txBody>
      </p:sp>
    </p:spTree>
    <p:extLst>
      <p:ext uri="{BB962C8B-B14F-4D97-AF65-F5344CB8AC3E}">
        <p14:creationId xmlns:p14="http://schemas.microsoft.com/office/powerpoint/2010/main" val="283474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8"/>
    </mc:Choice>
    <mc:Fallback xmlns="">
      <p:transition spd="slow" advTm="1048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HTML5 is still new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Some browsers may not support 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Some browsers support some features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Code can be included to detect HTML5 features and produce a message to the user</a:t>
            </a:r>
          </a:p>
        </p:txBody>
      </p:sp>
    </p:spTree>
    <p:extLst>
      <p:ext uri="{BB962C8B-B14F-4D97-AF65-F5344CB8AC3E}">
        <p14:creationId xmlns:p14="http://schemas.microsoft.com/office/powerpoint/2010/main" val="9734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261"/>
    </mc:Choice>
    <mc:Fallback xmlns="">
      <p:transition spd="slow" advTm="96261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 to HTML5: needed a plug-in for audio</a:t>
            </a:r>
          </a:p>
          <a:p>
            <a:endParaRPr lang="en-US" dirty="0"/>
          </a:p>
          <a:p>
            <a:r>
              <a:rPr lang="en-US" dirty="0"/>
              <a:t>Audio files use encoding algorithms (</a:t>
            </a:r>
            <a:r>
              <a:rPr lang="en-US" b="1" i="1" dirty="0">
                <a:solidFill>
                  <a:srgbClr val="FF0000"/>
                </a:solidFill>
              </a:rPr>
              <a:t>audio codecs</a:t>
            </a:r>
            <a:r>
              <a:rPr lang="en-US" dirty="0"/>
              <a:t>, e.g. MP3, </a:t>
            </a:r>
            <a:r>
              <a:rPr lang="en-US" dirty="0" err="1"/>
              <a:t>Vorbis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Coded audio data is stored in </a:t>
            </a:r>
            <a:r>
              <a:rPr lang="en-US" b="1" dirty="0"/>
              <a:t>containers</a:t>
            </a:r>
            <a:r>
              <a:rPr lang="en-US" dirty="0"/>
              <a:t> (</a:t>
            </a:r>
            <a:r>
              <a:rPr lang="en-US" dirty="0" err="1"/>
              <a:t>Ogg</a:t>
            </a:r>
            <a:r>
              <a:rPr lang="en-US" dirty="0"/>
              <a:t>, MP3, Wav)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Vorbis</a:t>
            </a:r>
            <a:r>
              <a:rPr lang="en-US" dirty="0"/>
              <a:t> is stored in </a:t>
            </a:r>
            <a:r>
              <a:rPr lang="en-US" dirty="0" err="1"/>
              <a:t>Ogg</a:t>
            </a:r>
            <a:r>
              <a:rPr lang="en-US" dirty="0"/>
              <a:t> container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MP3 in MP3 container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Wav in Wav container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139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387"/>
    </mc:Choice>
    <mc:Fallback xmlns="">
      <p:transition spd="slow" advTm="333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Audio in 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</a:t>
            </a:r>
            <a:r>
              <a:rPr lang="en-US" b="1" i="1" dirty="0">
                <a:solidFill>
                  <a:srgbClr val="FF0000"/>
                </a:solidFill>
              </a:rPr>
              <a:t>audio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element: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&lt;audio </a:t>
            </a:r>
            <a:r>
              <a:rPr lang="en-US" dirty="0">
                <a:cs typeface="Courier New" pitchFamily="49" charset="0"/>
              </a:rPr>
              <a:t>attributes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&lt;source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=“filename1”&gt;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&lt;source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=“filename2”&gt;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Your browser does not support the audio element</a:t>
            </a:r>
          </a:p>
          <a:p>
            <a:pPr marL="80010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&lt;/audio&gt;</a:t>
            </a:r>
          </a:p>
          <a:p>
            <a:endParaRPr lang="en-US" dirty="0"/>
          </a:p>
          <a:p>
            <a:r>
              <a:rPr lang="en-US" dirty="0"/>
              <a:t>Browser chooses the first audio file it can play and skips the content; if none, it displays the content</a:t>
            </a:r>
          </a:p>
          <a:p>
            <a:endParaRPr lang="en-US" dirty="0"/>
          </a:p>
          <a:p>
            <a:r>
              <a:rPr lang="en-US" dirty="0"/>
              <a:t>Different browsers have different audio capabilities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controls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attribute, which is set to “controls”, creates a start/stop button, a clock, a progress slider, total time of the file, and a volume slider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558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58"/>
    </mc:Choice>
    <mc:Fallback xmlns="">
      <p:transition spd="slow" advTm="216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 to HTML5: needed a plug-in</a:t>
            </a:r>
          </a:p>
          <a:p>
            <a:endParaRPr lang="en-US" dirty="0"/>
          </a:p>
          <a:p>
            <a:r>
              <a:rPr lang="en-US" dirty="0"/>
              <a:t>Video codecs are stored in containers (just like audio)</a:t>
            </a:r>
          </a:p>
          <a:p>
            <a:endParaRPr lang="en-US" dirty="0"/>
          </a:p>
          <a:p>
            <a:r>
              <a:rPr lang="en-US" dirty="0"/>
              <a:t>Video codecs:</a:t>
            </a:r>
          </a:p>
          <a:p>
            <a:pPr lvl="1"/>
            <a:r>
              <a:rPr lang="en-US" dirty="0"/>
              <a:t>H.264 (MPEG-4 AVC) - stored in MPEG-4 container</a:t>
            </a:r>
          </a:p>
          <a:p>
            <a:pPr lvl="1"/>
            <a:r>
              <a:rPr lang="en-US" dirty="0" err="1"/>
              <a:t>Theora</a:t>
            </a:r>
            <a:r>
              <a:rPr lang="en-US" dirty="0"/>
              <a:t> - any container</a:t>
            </a:r>
          </a:p>
          <a:p>
            <a:pPr lvl="1"/>
            <a:r>
              <a:rPr lang="en-US" dirty="0"/>
              <a:t>VP8 - any container</a:t>
            </a:r>
          </a:p>
          <a:p>
            <a:endParaRPr lang="en-US" dirty="0"/>
          </a:p>
          <a:p>
            <a:r>
              <a:rPr lang="en-US" dirty="0"/>
              <a:t>Different browsers support different codecs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841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466"/>
    </mc:Choice>
    <mc:Fallback xmlns="">
      <p:transition spd="slow" advTm="1624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Video in 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 </a:t>
            </a:r>
            <a:r>
              <a:rPr lang="en-US" b="1" dirty="0">
                <a:solidFill>
                  <a:srgbClr val="FF0000"/>
                </a:solidFill>
              </a:rPr>
              <a:t>&lt;video&gt; </a:t>
            </a:r>
            <a:r>
              <a:rPr lang="en-US" dirty="0"/>
              <a:t>tag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&lt;video </a:t>
            </a:r>
            <a:r>
              <a:rPr lang="en-US" dirty="0">
                <a:cs typeface="Courier New" pitchFamily="49" charset="0"/>
              </a:rPr>
              <a:t>attributes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&lt;source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=“filename1”&gt;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&lt;source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=“filename2”&gt;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Your browser doesn’t support video element</a:t>
            </a:r>
          </a:p>
          <a:p>
            <a:pPr marL="40005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&lt;/video&gt;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height</a:t>
            </a:r>
            <a:r>
              <a:rPr lang="en-US" dirty="0"/>
              <a:t> attributes set the screen size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autoplay</a:t>
            </a:r>
            <a:r>
              <a:rPr lang="en-US" dirty="0"/>
              <a:t> attribute, set to “</a:t>
            </a:r>
            <a:r>
              <a:rPr lang="en-US" dirty="0" err="1"/>
              <a:t>autoplay</a:t>
            </a:r>
            <a:r>
              <a:rPr lang="en-US" dirty="0"/>
              <a:t>”, specifies that the video should play as soon as it is ready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preload</a:t>
            </a:r>
            <a:r>
              <a:rPr lang="en-US" dirty="0"/>
              <a:t> attribute, set to “preload”, specifies that the video should be loaded as soon as the document is loaded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controls</a:t>
            </a:r>
            <a:r>
              <a:rPr lang="en-US" dirty="0"/>
              <a:t> attribute, set to “controls”, is like that of the audio element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051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577"/>
    </mc:Choice>
    <mc:Fallback xmlns="">
      <p:transition spd="slow" advTm="755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Syntax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dirty="0"/>
              <a:t>&lt;p&gt;This is my web page&lt;/p&gt;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&lt;</a:t>
            </a:r>
            <a:r>
              <a:rPr lang="en-US" sz="3600" dirty="0" err="1"/>
              <a:t>br</a:t>
            </a:r>
            <a:r>
              <a:rPr lang="en-US" sz="3600" dirty="0"/>
              <a:t> /&gt;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050289" y="2034862"/>
            <a:ext cx="228600" cy="5334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43000" y="2646402"/>
            <a:ext cx="1326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Opening tag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819900" y="2159481"/>
            <a:ext cx="228600" cy="48692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70933" y="2646402"/>
            <a:ext cx="120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Closing tag</a:t>
            </a:r>
          </a:p>
        </p:txBody>
      </p:sp>
      <p:sp>
        <p:nvSpPr>
          <p:cNvPr id="12" name="Left Brace 11"/>
          <p:cNvSpPr/>
          <p:nvPr/>
        </p:nvSpPr>
        <p:spPr>
          <a:xfrm rot="16200000">
            <a:off x="4229102" y="802741"/>
            <a:ext cx="533400" cy="3200400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27725" y="2684598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3200400" y="4343400"/>
            <a:ext cx="827325" cy="5715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78889" y="4819072"/>
            <a:ext cx="143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element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1AD049-1635-4843-AAFC-C7FE4B9C5DC4}"/>
              </a:ext>
            </a:extLst>
          </p:cNvPr>
          <p:cNvSpPr/>
          <p:nvPr/>
        </p:nvSpPr>
        <p:spPr>
          <a:xfrm>
            <a:off x="4114800" y="5029200"/>
            <a:ext cx="4953000" cy="1477328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u="sng" dirty="0"/>
              <a:t>XHTML vs HTML5:</a:t>
            </a:r>
          </a:p>
          <a:p>
            <a:r>
              <a:rPr lang="en-US" dirty="0"/>
              <a:t>XHTML required 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r>
              <a:rPr lang="en-US" dirty="0"/>
              <a:t>HTML5 recommends &lt;</a:t>
            </a:r>
            <a:r>
              <a:rPr lang="en-US" dirty="0" err="1"/>
              <a:t>br</a:t>
            </a:r>
            <a:r>
              <a:rPr lang="en-US" dirty="0"/>
              <a:t>&gt; but supports either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412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467"/>
    </mc:Choice>
    <mc:Fallback xmlns="">
      <p:transition spd="slow" advTm="484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 animBg="1"/>
      <p:bldP spid="13" grpId="0"/>
      <p:bldP spid="15" grpId="0"/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Organizational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elements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hgroup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/>
              <a:t>- container for header information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667000"/>
            <a:ext cx="7315200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hgroup</a:t>
            </a: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&lt;header&gt;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&lt;h1&gt; The Podunk Press &lt;/h1&gt;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&lt;h2&gt; ″All the news we can fit″ &lt;/h2&gt;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&lt;/header&gt;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-- table of contents –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hgroup</a:t>
            </a: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03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78"/>
    </mc:Choice>
    <mc:Fallback xmlns="">
      <p:transition spd="slow" advTm="144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Organizational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Footer elements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&lt;footer&gt; </a:t>
            </a:r>
            <a:r>
              <a:rPr lang="en-US" dirty="0"/>
              <a:t>- container for footer information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2743200"/>
            <a:ext cx="6858000" cy="1809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&lt;footer&gt;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&amp;copy; The Podunk Press, 2012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kern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br</a:t>
            </a: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/&gt;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Editor in Chief: Squeak Martin</a:t>
            </a:r>
          </a:p>
          <a:p>
            <a:pPr marL="285750" indent="-285750">
              <a:spcBef>
                <a:spcPct val="30000"/>
              </a:spcBef>
              <a:buSzPct val="100000"/>
              <a:defRPr/>
            </a:pPr>
            <a:r>
              <a:rPr lang="en-US" kern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&lt;/footer&gt;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198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78"/>
    </mc:Choice>
    <mc:Fallback xmlns="">
      <p:transition spd="slow" advTm="152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Organizational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&lt;section&gt; </a:t>
            </a:r>
            <a:r>
              <a:rPr lang="en-US" dirty="0"/>
              <a:t>- container for sections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&lt;article&gt; </a:t>
            </a:r>
            <a:r>
              <a:rPr lang="en-US" dirty="0"/>
              <a:t>- container for self contained parts of a document (from another source)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&lt;aside&gt; </a:t>
            </a:r>
            <a:r>
              <a:rPr lang="en-US" dirty="0"/>
              <a:t>- container for tangential info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nav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/>
              <a:t>- navigational sections (list of links)</a:t>
            </a:r>
          </a:p>
        </p:txBody>
      </p:sp>
    </p:spTree>
    <p:extLst>
      <p:ext uri="{BB962C8B-B14F-4D97-AF65-F5344CB8AC3E}">
        <p14:creationId xmlns:p14="http://schemas.microsoft.com/office/powerpoint/2010/main" val="1857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74"/>
    </mc:Choice>
    <mc:Fallback xmlns="">
      <p:transition spd="slow" advTm="7974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Let’s see some examples [</a:t>
            </a:r>
            <a:r>
              <a:rPr lang="en-US" dirty="0">
                <a:cs typeface="Consolas" panose="020B0609020204030204" pitchFamily="49" charset="0"/>
                <a:hlinkClick r:id="rId3"/>
              </a:rPr>
              <a:t>link</a:t>
            </a:r>
            <a:r>
              <a:rPr lang="en-US" dirty="0">
                <a:cs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4548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7"/>
    </mc:Choice>
    <mc:Fallback xmlns="">
      <p:transition spd="slow" advTm="3527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Syntactic Differences between HTML &amp; XHTML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Case sensitivity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Closing tags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Quoted attribute values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Explicit attribute values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800" dirty="0">
                <a:latin typeface="Courier New" pitchFamily="49" charset="0"/>
              </a:rPr>
              <a:t>id</a:t>
            </a:r>
            <a:r>
              <a:rPr lang="en-US" dirty="0"/>
              <a:t> and </a:t>
            </a:r>
            <a:r>
              <a:rPr lang="en-US" sz="2800" dirty="0">
                <a:latin typeface="Courier New" pitchFamily="49" charset="0"/>
              </a:rPr>
              <a:t>name</a:t>
            </a:r>
            <a:r>
              <a:rPr lang="en-US" dirty="0"/>
              <a:t> attributes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Element nesting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465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631"/>
    </mc:Choice>
    <mc:Fallback xmlns="">
      <p:transition spd="slow" advTm="756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/>
          <a:lstStyle/>
          <a:p>
            <a:r>
              <a:rPr lang="en-US" dirty="0"/>
              <a:t>There are tools that exist to validate whether your HTML code adheres to the HTML5 standard</a:t>
            </a:r>
          </a:p>
          <a:p>
            <a:endParaRPr lang="en-US" dirty="0"/>
          </a:p>
          <a:p>
            <a:r>
              <a:rPr lang="en-US" dirty="0"/>
              <a:t>Here is one by W3Schools:</a:t>
            </a:r>
          </a:p>
          <a:p>
            <a:r>
              <a:rPr lang="en-US" dirty="0">
                <a:hlinkClick r:id="rId3"/>
              </a:rPr>
              <a:t>http://validator.w3.org/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Make sure to select “HTML5 (experimental)” as your document type</a:t>
            </a:r>
          </a:p>
          <a:p>
            <a:endParaRPr lang="en-US" dirty="0"/>
          </a:p>
          <a:p>
            <a:r>
              <a:rPr lang="en-US" dirty="0"/>
              <a:t>NOTE: All of your HTML5 code should pass validation!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224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475"/>
    </mc:Choice>
    <mc:Fallback xmlns="">
      <p:transition spd="slow" advTm="1224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HTML5 is the newest version of a markup language used for specifying the layout of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 uses tags to markup the content of the document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Tags may have attributes that modify how the tag is interpreted by the browser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important to maintain good programming style - comment and use whitespace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Required elements of HTML are &lt;html&gt;, &lt;head&gt;, &lt;title&gt;, and &lt;body&gt;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common formatting tags are: &lt;p&gt;, &lt;</a:t>
            </a:r>
            <a:r>
              <a:rPr lang="en-US" dirty="0" err="1"/>
              <a:t>br</a:t>
            </a:r>
            <a:r>
              <a:rPr lang="en-US" dirty="0"/>
              <a:t>&gt;, &lt;h1&gt;, &lt;h2&gt;, &lt;</a:t>
            </a:r>
            <a:r>
              <a:rPr lang="en-US" dirty="0" err="1"/>
              <a:t>hr</a:t>
            </a:r>
            <a:r>
              <a:rPr lang="en-US" dirty="0"/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 tags can be used to insert: images, hypertext, lists, tables, and forms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981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252"/>
    </mc:Choice>
    <mc:Fallback xmlns="">
      <p:transition spd="slow" advTm="782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Tags may have </a:t>
            </a:r>
            <a:r>
              <a:rPr lang="en-US" b="1" i="1" dirty="0">
                <a:solidFill>
                  <a:srgbClr val="FF0000"/>
                </a:solidFill>
              </a:rPr>
              <a:t>attributes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that provide additional information to the browser on how the tag should be interpreted</a:t>
            </a:r>
          </a:p>
          <a:p>
            <a:endParaRPr lang="en-US" dirty="0"/>
          </a:p>
          <a:p>
            <a:r>
              <a:rPr lang="en-US" dirty="0"/>
              <a:t>Attributes appear between the tag name and the right bracket of the opening tag</a:t>
            </a:r>
          </a:p>
          <a:p>
            <a:endParaRPr lang="en-US" dirty="0"/>
          </a:p>
          <a:p>
            <a:r>
              <a:rPr lang="en-US" dirty="0"/>
              <a:t>Attributes are specified in </a:t>
            </a:r>
            <a:r>
              <a:rPr lang="en-US" b="1" dirty="0"/>
              <a:t>keyword form</a:t>
            </a:r>
            <a:r>
              <a:rPr lang="en-US" dirty="0"/>
              <a:t>, delimited by double quotes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attrName1=“value1” attrName2=“value2”</a:t>
            </a:r>
          </a:p>
          <a:p>
            <a:endParaRPr lang="en-US" dirty="0"/>
          </a:p>
          <a:p>
            <a:r>
              <a:rPr lang="en-US" dirty="0"/>
              <a:t>Example: 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=“picture.jpg” alt=“Picture”&gt;</a:t>
            </a:r>
          </a:p>
          <a:p>
            <a:pPr marL="457200" lvl="1" indent="0">
              <a:buNone/>
            </a:pPr>
            <a:r>
              <a:rPr lang="en-US" dirty="0"/>
              <a:t>(</a:t>
            </a:r>
            <a:r>
              <a:rPr lang="en-US" dirty="0" err="1"/>
              <a:t>src</a:t>
            </a:r>
            <a:r>
              <a:rPr lang="en-US" dirty="0"/>
              <a:t> and alt are attributes, “picture.jpg” and “Picture” are the attribute values)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687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538"/>
    </mc:Choice>
    <mc:Fallback xmlns="">
      <p:transition spd="slow" advTm="685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Coding Style</a:t>
            </a:r>
          </a:p>
        </p:txBody>
      </p:sp>
    </p:spTree>
    <p:extLst>
      <p:ext uri="{BB962C8B-B14F-4D97-AF65-F5344CB8AC3E}">
        <p14:creationId xmlns:p14="http://schemas.microsoft.com/office/powerpoint/2010/main" val="283474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91"/>
    </mc:Choice>
    <mc:Fallback xmlns="">
      <p:transition spd="slow" advTm="329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Whitespace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:= line breaks, spaces, tabs that browsers do not process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Comments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:= text that describes the code (HTML), but is not processed by the browser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Comment form: &lt;!-- … --&gt;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Example: &lt;!-- This is the first section --&gt;</a:t>
            </a:r>
          </a:p>
          <a:p>
            <a:endParaRPr lang="en-US" dirty="0"/>
          </a:p>
          <a:p>
            <a:r>
              <a:rPr lang="en-US" b="1" dirty="0"/>
              <a:t>Make use of both whitespace and comments to make your code easily readable and understandable!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Consistently indent (tab or 2 or 4 spaces) each nested element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Separate sections of code with blank lines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Insert comments with good descriptions around sections of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Insert comments whenever a line of code may need clarification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92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712"/>
    </mc:Choice>
    <mc:Fallback xmlns="">
      <p:transition spd="slow" advTm="1417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0.1|1.9|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4|26.4|8.2|10.1|1.3|9.8|2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3.2|1.9|3.1|5|2.2|37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0.4|24.6|13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5.9|2.5|16.2|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6|13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.6|21.4|1.9|3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0.3|2.8|2.7|3.6|1.4|1.8|25.9|1.1|2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9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|0.5|0.5|0.6|15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0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2.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1.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6.6|2.4|16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0.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38|42.1|3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3.2|1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3.7|8.4|10|2.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3|7.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6|7.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19.3|2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|0|0|56.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1|5.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1|0.6|15.9|2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2.5|4.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9.4|144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.5|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4.1|2.3|1.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70.5|88.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7.5|28.3|15.4|1.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2|1|3|7.1|2.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3.3|2.1|1.3|0.9|55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3.6|1|28.7|6.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28.9|4.5|7.1|8.6|3.4|7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5.1|7.5|17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0.3|17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9.8|7.3|29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39.1|4.4|54"/>
</p:tagLst>
</file>

<file path=ppt/theme/theme1.xml><?xml version="1.0" encoding="utf-8"?>
<a:theme xmlns:a="http://schemas.openxmlformats.org/drawingml/2006/main" name="MyTheme2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MyTheme2</Template>
  <TotalTime>2028</TotalTime>
  <Words>3877</Words>
  <Application>Microsoft Office PowerPoint</Application>
  <PresentationFormat>On-screen Show (4:3)</PresentationFormat>
  <Paragraphs>574</Paragraphs>
  <Slides>66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Arial</vt:lpstr>
      <vt:lpstr>Calibri</vt:lpstr>
      <vt:lpstr>Consolas</vt:lpstr>
      <vt:lpstr>Courier New</vt:lpstr>
      <vt:lpstr>Symbol</vt:lpstr>
      <vt:lpstr>Times</vt:lpstr>
      <vt:lpstr>Times New Roman</vt:lpstr>
      <vt:lpstr>MyTheme2</vt:lpstr>
      <vt:lpstr>Document</vt:lpstr>
      <vt:lpstr>HTML5</vt:lpstr>
      <vt:lpstr>Objectives</vt:lpstr>
      <vt:lpstr>HTML History and Basic Syntax</vt:lpstr>
      <vt:lpstr>HTML History</vt:lpstr>
      <vt:lpstr>Basic HTML Syntax</vt:lpstr>
      <vt:lpstr>HTML Syntax Examples</vt:lpstr>
      <vt:lpstr>Tag Attributes</vt:lpstr>
      <vt:lpstr>Coding Style</vt:lpstr>
      <vt:lpstr>Coding Style</vt:lpstr>
      <vt:lpstr>Coding Style Examples</vt:lpstr>
      <vt:lpstr>Coding Style Examples</vt:lpstr>
      <vt:lpstr>Coding Style Guidelines</vt:lpstr>
      <vt:lpstr>HTML Document Structure and Basic Tags</vt:lpstr>
      <vt:lpstr>HTML5 Document Structure</vt:lpstr>
      <vt:lpstr>HTML Layout Formatting</vt:lpstr>
      <vt:lpstr>HTML Layout Formatting</vt:lpstr>
      <vt:lpstr>HTML Layout Formatting</vt:lpstr>
      <vt:lpstr>HTML Formatting </vt:lpstr>
      <vt:lpstr>HTML Formatting</vt:lpstr>
      <vt:lpstr>Character Entities</vt:lpstr>
      <vt:lpstr>Horizontal Rules</vt:lpstr>
      <vt:lpstr>Meta Element Usage</vt:lpstr>
      <vt:lpstr>Using Images</vt:lpstr>
      <vt:lpstr>Image Formats</vt:lpstr>
      <vt:lpstr>Using Images</vt:lpstr>
      <vt:lpstr>Using Images</vt:lpstr>
      <vt:lpstr>Hypertext</vt:lpstr>
      <vt:lpstr>Hypertext Links</vt:lpstr>
      <vt:lpstr>Hypertext Links</vt:lpstr>
      <vt:lpstr>Hypertext Links within a Page</vt:lpstr>
      <vt:lpstr>Lists and Tables</vt:lpstr>
      <vt:lpstr>Lists</vt:lpstr>
      <vt:lpstr>Examples</vt:lpstr>
      <vt:lpstr>Tables</vt:lpstr>
      <vt:lpstr>Tables - Borders and Titles</vt:lpstr>
      <vt:lpstr>Tables - colspan and rowspan</vt:lpstr>
      <vt:lpstr>Tables - Sections</vt:lpstr>
      <vt:lpstr>Table Usage</vt:lpstr>
      <vt:lpstr>Examples</vt:lpstr>
      <vt:lpstr>Forms</vt:lpstr>
      <vt:lpstr>Forms</vt:lpstr>
      <vt:lpstr>Form Processing</vt:lpstr>
      <vt:lpstr>Form Widgets</vt:lpstr>
      <vt:lpstr>Text box</vt:lpstr>
      <vt:lpstr>Labels</vt:lpstr>
      <vt:lpstr>Password Widget</vt:lpstr>
      <vt:lpstr>Checkbox</vt:lpstr>
      <vt:lpstr>Radio Buttons</vt:lpstr>
      <vt:lpstr>Selection Box</vt:lpstr>
      <vt:lpstr>Selection box (continued)</vt:lpstr>
      <vt:lpstr>Text Areas</vt:lpstr>
      <vt:lpstr>Reset and Submit Buttons</vt:lpstr>
      <vt:lpstr>Examples</vt:lpstr>
      <vt:lpstr>HTML5 Specifics</vt:lpstr>
      <vt:lpstr>HTML5</vt:lpstr>
      <vt:lpstr>Audio</vt:lpstr>
      <vt:lpstr>Inserting Audio in HTML5</vt:lpstr>
      <vt:lpstr>Video</vt:lpstr>
      <vt:lpstr>Inserting Video in HTML5</vt:lpstr>
      <vt:lpstr>HTML5 Organizational Elements</vt:lpstr>
      <vt:lpstr>HTML5 Organizational Elements</vt:lpstr>
      <vt:lpstr>HTML5 Organizational Elements</vt:lpstr>
      <vt:lpstr>Examples</vt:lpstr>
      <vt:lpstr>Syntactic Differences between HTML &amp; XHTML</vt:lpstr>
      <vt:lpstr>HTML5 Validation</vt:lpstr>
      <vt:lpstr>Summary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Alrfou, Khaled</cp:lastModifiedBy>
  <cp:revision>415</cp:revision>
  <dcterms:created xsi:type="dcterms:W3CDTF">2012-08-28T17:16:18Z</dcterms:created>
  <dcterms:modified xsi:type="dcterms:W3CDTF">2025-10-11T22:13:26Z</dcterms:modified>
</cp:coreProperties>
</file>