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98" r:id="rId3"/>
    <p:sldId id="296" r:id="rId4"/>
    <p:sldId id="299" r:id="rId5"/>
    <p:sldId id="257" r:id="rId6"/>
    <p:sldId id="295" r:id="rId7"/>
    <p:sldId id="258" r:id="rId8"/>
    <p:sldId id="260" r:id="rId9"/>
    <p:sldId id="259" r:id="rId10"/>
    <p:sldId id="262" r:id="rId11"/>
    <p:sldId id="263" r:id="rId12"/>
    <p:sldId id="264" r:id="rId13"/>
    <p:sldId id="261" r:id="rId14"/>
    <p:sldId id="303" r:id="rId15"/>
    <p:sldId id="304" r:id="rId16"/>
    <p:sldId id="266" r:id="rId17"/>
    <p:sldId id="320" r:id="rId18"/>
    <p:sldId id="267" r:id="rId19"/>
    <p:sldId id="268" r:id="rId20"/>
    <p:sldId id="269" r:id="rId21"/>
    <p:sldId id="270" r:id="rId22"/>
    <p:sldId id="271" r:id="rId23"/>
    <p:sldId id="306" r:id="rId24"/>
    <p:sldId id="307" r:id="rId25"/>
    <p:sldId id="272" r:id="rId26"/>
    <p:sldId id="273" r:id="rId27"/>
    <p:sldId id="308" r:id="rId28"/>
    <p:sldId id="274" r:id="rId29"/>
    <p:sldId id="309" r:id="rId30"/>
    <p:sldId id="275" r:id="rId31"/>
    <p:sldId id="276" r:id="rId32"/>
    <p:sldId id="277" r:id="rId33"/>
    <p:sldId id="321" r:id="rId34"/>
    <p:sldId id="310" r:id="rId35"/>
    <p:sldId id="279" r:id="rId36"/>
    <p:sldId id="280" r:id="rId37"/>
    <p:sldId id="282" r:id="rId38"/>
    <p:sldId id="281" r:id="rId39"/>
    <p:sldId id="311" r:id="rId40"/>
    <p:sldId id="284" r:id="rId41"/>
    <p:sldId id="315" r:id="rId42"/>
    <p:sldId id="285" r:id="rId43"/>
    <p:sldId id="313" r:id="rId44"/>
    <p:sldId id="287" r:id="rId45"/>
    <p:sldId id="288" r:id="rId46"/>
    <p:sldId id="314" r:id="rId47"/>
    <p:sldId id="289" r:id="rId48"/>
    <p:sldId id="290" r:id="rId49"/>
    <p:sldId id="312" r:id="rId50"/>
    <p:sldId id="291" r:id="rId51"/>
    <p:sldId id="292" r:id="rId52"/>
    <p:sldId id="293" r:id="rId53"/>
    <p:sldId id="316" r:id="rId54"/>
    <p:sldId id="297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0994" autoAdjust="0"/>
  </p:normalViewPr>
  <p:slideViewPr>
    <p:cSldViewPr>
      <p:cViewPr varScale="1">
        <p:scale>
          <a:sx n="42" d="100"/>
          <a:sy n="42" d="100"/>
        </p:scale>
        <p:origin x="219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AC26F5-A2E7-4901-A403-BBD25C17198C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5A9F4-14AB-4E34-9372-28158D5523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759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/>
              <a:t>https://www.w3schools.com/cssref/</a:t>
            </a:r>
          </a:p>
          <a:p>
            <a:r>
              <a:rPr lang="en-US" dirty="0"/>
              <a:t>https://www.w3schools.com/cssref/pr_font_font.asp</a:t>
            </a:r>
          </a:p>
          <a:p>
            <a:r>
              <a:rPr lang="en-US" dirty="0"/>
              <a:t>https://www.w3schools.com/cssref/tryit.asp?filename=trycss_font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F5A9F4-14AB-4E34-9372-28158D5523B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271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 dirty="0"/>
              <a:t>Links:</a:t>
            </a:r>
          </a:p>
          <a:p>
            <a:r>
              <a:rPr lang="en-US" dirty="0">
                <a:hlinkClick r:id="rId3"/>
              </a:rPr>
              <a:t>http://jigsaw.w3.org/css-validator/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270" y="4344229"/>
            <a:ext cx="5485463" cy="41143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6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685800"/>
            <a:ext cx="1962150" cy="464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5734050" cy="464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18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33803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33806" name="Rectangle 14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AC54D71-A523-45CB-A9DD-AD63A66D3D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41FA50-C114-44B5-A063-972E3310BC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4725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638E2-5159-464C-93A6-CD16EE151FA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82318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EC19647-9229-46BC-8CE4-91787A01D8F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0778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0F69-D742-41D5-A8DE-3254F81F72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1815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E09ECE-4EE6-4AFC-9E84-1A0C495A43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18739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88C851-DA05-4B3F-B2C5-FCD72929B5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4062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9FF506-C556-4D96-8574-1AF3A2F3F2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937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  <a:ln w="50800" cmpd="dbl">
            <a:solidFill>
              <a:schemeClr val="tx1"/>
            </a:solidFill>
            <a:prstDash val="solid"/>
          </a:ln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0135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7FF6B4-5C61-4F6B-AF9C-D27F4A8E71D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8383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C7DD0E-2338-4154-806D-187F41FAF3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90228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111CAE-A237-4DD8-B6D0-3FB5155C4B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7055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48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88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0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110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3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5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0400" y="317500"/>
            <a:ext cx="7848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fld id="{FB7712AD-3B21-4FE9-B722-CF9B0200D9B9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92AD1841-A6B9-4EB0-85D3-9F71877BF64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Calibri" panose="020F0502020204030204" pitchFamily="34" charset="0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2000">
          <a:solidFill>
            <a:schemeClr val="tx2"/>
          </a:solidFill>
          <a:latin typeface="Times New Roman" pitchFamily="18" charset="0"/>
        </a:defRPr>
      </a:lvl9pPr>
    </p:titleStyle>
    <p:bodyStyle>
      <a:lvl1pPr marL="0" indent="0" algn="l" rtl="0" eaLnBrk="1" fontAlgn="base" hangingPunct="1">
        <a:spcBef>
          <a:spcPct val="20000"/>
        </a:spcBef>
        <a:spcAft>
          <a:spcPct val="0"/>
        </a:spcAft>
        <a:buNone/>
        <a:defRPr sz="28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1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4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5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eaLnBrk="1" hangingPunct="1"/>
            <a:endParaRPr kumimoji="1" lang="en-US" altLang="en-US">
              <a:latin typeface="Arial" pitchFamily="34" charset="0"/>
            </a:endParaRPr>
          </a:p>
        </p:txBody>
      </p:sp>
      <p:sp>
        <p:nvSpPr>
          <p:cNvPr id="32777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277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2779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0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32781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A36F1AFF-8B21-4CBF-A5F0-1338BBB132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css_selectors.asp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cssref/trysel.asp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ref/default.asp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ref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cssref/pr_font_font.asp" TargetMode="Externa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_colors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css/box-model.gif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gi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jigsaw.w3.org/css-validator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pPr algn="ctr"/>
            <a:r>
              <a:rPr lang="en-US" sz="3600" dirty="0"/>
              <a:t>Cascading Style Sheets (CSS)</a:t>
            </a:r>
          </a:p>
        </p:txBody>
      </p:sp>
    </p:spTree>
    <p:extLst>
      <p:ext uri="{BB962C8B-B14F-4D97-AF65-F5344CB8AC3E}">
        <p14:creationId xmlns:p14="http://schemas.microsoft.com/office/powerpoint/2010/main" val="607043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Specification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Document-level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a list of rules that are the </a:t>
            </a:r>
            <a:r>
              <a:rPr lang="en-US" b="1" dirty="0">
                <a:solidFill>
                  <a:srgbClr val="7030A0"/>
                </a:solidFill>
              </a:rPr>
              <a:t>content of a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&lt;style&gt; </a:t>
            </a:r>
            <a:r>
              <a:rPr lang="en-US" b="1" dirty="0">
                <a:solidFill>
                  <a:srgbClr val="7030A0"/>
                </a:solidFill>
              </a:rPr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&lt;style&gt; </a:t>
            </a:r>
            <a:r>
              <a:rPr lang="en-US" dirty="0"/>
              <a:t>tag must include the </a:t>
            </a:r>
            <a:r>
              <a:rPr lang="en-US" b="1" dirty="0">
                <a:solidFill>
                  <a:srgbClr val="00B050"/>
                </a:solidFill>
              </a:rPr>
              <a:t>type attribute</a:t>
            </a:r>
            <a:r>
              <a:rPr lang="en-US" dirty="0"/>
              <a:t>, set to "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/>
              <a:t>"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Comments in the rule list must have a different form </a:t>
            </a:r>
          </a:p>
          <a:p>
            <a:pPr marL="914400" lvl="2" indent="0">
              <a:buNone/>
            </a:pPr>
            <a:r>
              <a:rPr lang="en-US" b="1" dirty="0"/>
              <a:t>-&gt; use C style comments /*…*/</a:t>
            </a:r>
          </a:p>
        </p:txBody>
      </p:sp>
    </p:spTree>
    <p:extLst>
      <p:ext uri="{BB962C8B-B14F-4D97-AF65-F5344CB8AC3E}">
        <p14:creationId xmlns:p14="http://schemas.microsoft.com/office/powerpoint/2010/main" val="303671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Style Specification Formats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b="1" dirty="0"/>
              <a:t>Document-level (cont.)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form: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&lt;style type = 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"&gt;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	  </a:t>
            </a:r>
            <a:r>
              <a:rPr lang="en-US" i="1" dirty="0">
                <a:cs typeface="Courier New" pitchFamily="49" charset="0"/>
              </a:rPr>
              <a:t>rule list</a:t>
            </a:r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&lt;/style&gt;</a:t>
            </a:r>
          </a:p>
          <a:p>
            <a:pPr lvl="1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Form of the </a:t>
            </a:r>
            <a:r>
              <a:rPr lang="en-US" b="1" dirty="0">
                <a:solidFill>
                  <a:srgbClr val="7030A0"/>
                </a:solidFill>
              </a:rPr>
              <a:t>rules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i="1" dirty="0"/>
              <a:t>selector</a:t>
            </a:r>
            <a:r>
              <a:rPr lang="en-US" b="1" dirty="0"/>
              <a:t> 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i="1" dirty="0"/>
              <a:t>list of property/values</a:t>
            </a:r>
            <a:r>
              <a:rPr lang="en-US" b="1" dirty="0">
                <a:latin typeface="Courier New" pitchFamily="49" charset="0"/>
              </a:rPr>
              <a:t>}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b="1" dirty="0">
                <a:solidFill>
                  <a:srgbClr val="00B050"/>
                </a:solidFill>
              </a:rPr>
              <a:t>property/value pair </a:t>
            </a:r>
            <a:r>
              <a:rPr lang="en-US" dirty="0"/>
              <a:t>has the form:  </a:t>
            </a:r>
            <a:r>
              <a:rPr lang="en-US" b="1" i="1" dirty="0"/>
              <a:t>property: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Pairs are separated by semicolons, just as in the value of a </a:t>
            </a:r>
            <a:r>
              <a:rPr lang="en-US" sz="2000" dirty="0">
                <a:latin typeface="Courier New" pitchFamily="49" charset="0"/>
              </a:rPr>
              <a:t>&lt;style&gt;</a:t>
            </a:r>
            <a:r>
              <a:rPr lang="en-US" dirty="0"/>
              <a:t> tag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414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Including external style sheets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/>
          </a:bodyPr>
          <a:lstStyle/>
          <a:p>
            <a:r>
              <a:rPr lang="en-US" b="1" dirty="0"/>
              <a:t>External 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a list of rules that are contained in a </a:t>
            </a:r>
            <a:r>
              <a:rPr lang="en-US" b="1" dirty="0">
                <a:solidFill>
                  <a:srgbClr val="00B050"/>
                </a:solidFill>
              </a:rPr>
              <a:t>separate .</a:t>
            </a:r>
            <a:r>
              <a:rPr lang="en-US" b="1" dirty="0" err="1">
                <a:solidFill>
                  <a:srgbClr val="00B050"/>
                </a:solidFill>
              </a:rPr>
              <a:t>css</a:t>
            </a:r>
            <a:r>
              <a:rPr lang="en-US" b="1" dirty="0">
                <a:solidFill>
                  <a:srgbClr val="00B050"/>
                </a:solidFill>
              </a:rPr>
              <a:t> file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&lt;link&gt;</a:t>
            </a:r>
            <a:r>
              <a:rPr lang="en-US" b="1" i="1" dirty="0">
                <a:solidFill>
                  <a:srgbClr val="FF0000"/>
                </a:solidFill>
                <a:cs typeface="Courier New" pitchFamily="49" charset="0"/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tag </a:t>
            </a:r>
            <a:r>
              <a:rPr lang="en-US" dirty="0"/>
              <a:t>is used to specify that the browser is to fetch and use an external style sheet file, e.g.: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&lt;link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stylesheet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  type = "text/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“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"http://www.wherever.org/termpaper.css"&gt;</a:t>
            </a:r>
          </a:p>
          <a:p>
            <a:pPr marL="857250" lvl="2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&lt;/link&gt;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 alternative way to reference an external style sheet: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@import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(filename);</a:t>
            </a:r>
          </a:p>
          <a:p>
            <a:pPr marL="457200" lvl="1" indent="0">
              <a:buNone/>
            </a:pPr>
            <a:r>
              <a:rPr lang="en-US" dirty="0"/>
              <a:t>	(appears at the beginning of the content of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/>
              <a:t>element)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33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 Selectors</a:t>
            </a:r>
          </a:p>
        </p:txBody>
      </p:sp>
    </p:spTree>
    <p:extLst>
      <p:ext uri="{BB962C8B-B14F-4D97-AF65-F5344CB8AC3E}">
        <p14:creationId xmlns:p14="http://schemas.microsoft.com/office/powerpoint/2010/main" val="191563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00600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b="1" i="1" dirty="0">
                <a:solidFill>
                  <a:srgbClr val="FF0000"/>
                </a:solidFill>
              </a:rPr>
              <a:t>Selectors</a:t>
            </a:r>
            <a:r>
              <a:rPr lang="en-US" dirty="0"/>
              <a:t> are patterns used to select the element(s) you want to style.” (</a:t>
            </a:r>
            <a:r>
              <a:rPr lang="en-US" dirty="0">
                <a:hlinkClick r:id="rId2"/>
              </a:rPr>
              <a:t>w3schools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There are different selector types: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Simple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Class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Generic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id </a:t>
            </a:r>
            <a:r>
              <a:rPr lang="en-US" sz="2000" dirty="0"/>
              <a:t>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Universal selectors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Pseudo classes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5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Selector Forms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FF0000"/>
                </a:solidFill>
              </a:rPr>
              <a:t>simple selector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tag name or a list of tag names, separated by commas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h1, h3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endParaRPr lang="en-US" dirty="0"/>
          </a:p>
          <a:p>
            <a:r>
              <a:rPr lang="en-US" dirty="0"/>
              <a:t>Contextual selectors (nested elements)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>
                <a:latin typeface="Courier New" pitchFamily="49" charset="0"/>
                <a:cs typeface="Courier New" pitchFamily="49" charset="0"/>
              </a:rPr>
              <a:t>ol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li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37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Contextual Selector Example*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Authors may want selectors to match elements that appear in a certain context, such as “only those EM elements that are contained by an H1 element”</a:t>
            </a:r>
          </a:p>
          <a:p>
            <a:endParaRPr lang="en-US" dirty="0"/>
          </a:p>
          <a:p>
            <a:r>
              <a:rPr lang="en-US" dirty="0"/>
              <a:t>H1 { color: red }</a:t>
            </a:r>
          </a:p>
          <a:p>
            <a:r>
              <a:rPr lang="en-US" dirty="0"/>
              <a:t>EM { color: red }</a:t>
            </a:r>
          </a:p>
          <a:p>
            <a:r>
              <a:rPr lang="en-US" b="1" dirty="0">
                <a:solidFill>
                  <a:srgbClr val="0070C0"/>
                </a:solidFill>
              </a:rPr>
              <a:t>H1 EM { color: blue }</a:t>
            </a:r>
            <a:endParaRPr lang="en-US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119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Selectors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0292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Class selectors </a:t>
            </a:r>
            <a:r>
              <a:rPr lang="en-US" dirty="0"/>
              <a:t>are used to allow </a:t>
            </a:r>
            <a:r>
              <a:rPr lang="en-US" dirty="0">
                <a:solidFill>
                  <a:srgbClr val="00B050"/>
                </a:solidFill>
              </a:rPr>
              <a:t>different occurrences of the same tag </a:t>
            </a:r>
            <a:r>
              <a:rPr lang="en-US" dirty="0"/>
              <a:t>to </a:t>
            </a:r>
            <a:r>
              <a:rPr lang="en-US" dirty="0">
                <a:solidFill>
                  <a:srgbClr val="7030A0"/>
                </a:solidFill>
              </a:rPr>
              <a:t>use different style specifications</a:t>
            </a:r>
          </a:p>
          <a:p>
            <a:endParaRPr lang="en-US" dirty="0"/>
          </a:p>
          <a:p>
            <a:r>
              <a:rPr lang="en-US" dirty="0"/>
              <a:t>A style class has a name, which is attached to a tag name, e.g.:</a:t>
            </a:r>
          </a:p>
          <a:p>
            <a:pPr lvl="2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p.narrow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{property/value list}</a:t>
            </a:r>
          </a:p>
          <a:p>
            <a:pPr lvl="2">
              <a:buNone/>
            </a:pPr>
            <a:r>
              <a:rPr lang="en-US" sz="2900" dirty="0" err="1">
                <a:latin typeface="Courier New" pitchFamily="49" charset="0"/>
                <a:cs typeface="Courier New" pitchFamily="49" charset="0"/>
              </a:rPr>
              <a:t>p.wide</a:t>
            </a:r>
            <a:r>
              <a:rPr lang="en-US" sz="2900" dirty="0">
                <a:latin typeface="Courier New" pitchFamily="49" charset="0"/>
                <a:cs typeface="Courier New" pitchFamily="49" charset="0"/>
              </a:rPr>
              <a:t> {property/value list}</a:t>
            </a:r>
          </a:p>
          <a:p>
            <a:endParaRPr lang="en-US" dirty="0"/>
          </a:p>
          <a:p>
            <a:r>
              <a:rPr lang="en-US" dirty="0"/>
              <a:t>The class you want on a particular occurrence of a tag is specified with the </a:t>
            </a:r>
            <a:r>
              <a:rPr lang="en-US" sz="2800" dirty="0">
                <a:latin typeface="Courier New" pitchFamily="49" charset="0"/>
              </a:rPr>
              <a:t>class</a:t>
            </a:r>
            <a:r>
              <a:rPr lang="en-US" dirty="0"/>
              <a:t> attribute of the tag, e.g.:</a:t>
            </a:r>
          </a:p>
          <a:p>
            <a:pPr lvl="2">
              <a:buNone/>
            </a:pPr>
            <a:r>
              <a:rPr lang="en-US" dirty="0"/>
              <a:t>      </a:t>
            </a:r>
            <a:r>
              <a:rPr lang="en-US" sz="2000" dirty="0">
                <a:latin typeface="Courier New" pitchFamily="49" charset="0"/>
              </a:rPr>
              <a:t>&lt;p class = "narrow"&gt;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 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&lt;/p&gt;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&lt;p class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wide"&gt;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  ...</a:t>
            </a:r>
          </a:p>
          <a:p>
            <a:pPr lvl="2">
              <a:buNone/>
            </a:pPr>
            <a:r>
              <a:rPr lang="en-US" sz="2000" dirty="0">
                <a:latin typeface="Courier New" pitchFamily="49" charset="0"/>
              </a:rPr>
              <a:t>  &lt;/p&gt;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33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ChangeArrowheads="1"/>
          </p:cNvSpPr>
          <p:nvPr/>
        </p:nvSpPr>
        <p:spPr bwMode="auto">
          <a:xfrm>
            <a:off x="711200" y="914400"/>
            <a:ext cx="96245" cy="31547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</p:txBody>
      </p:sp>
      <p:sp>
        <p:nvSpPr>
          <p:cNvPr id="10243" name="Rectangle 4"/>
          <p:cNvSpPr>
            <a:spLocks noChangeArrowheads="1"/>
          </p:cNvSpPr>
          <p:nvPr/>
        </p:nvSpPr>
        <p:spPr bwMode="auto">
          <a:xfrm>
            <a:off x="740833" y="2788444"/>
            <a:ext cx="288541" cy="317779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47625" tIns="19050" rIns="47625" bIns="19050">
            <a:spAutoFit/>
          </a:bodyPr>
          <a:lstStyle/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 sz="2400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endParaRPr lang="en-US">
              <a:latin typeface="Helvetica" pitchFamily="34" charset="0"/>
            </a:endParaRPr>
          </a:p>
          <a:p>
            <a:pPr>
              <a:lnSpc>
                <a:spcPct val="100000"/>
              </a:lnSpc>
            </a:pPr>
            <a:r>
              <a:rPr lang="en-US">
                <a:latin typeface="Helvetica" pitchFamily="34" charset="0"/>
              </a:rPr>
              <a:t>  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Generic Selectors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</a:t>
            </a:r>
            <a:r>
              <a:rPr lang="en-US" b="1" i="1" dirty="0">
                <a:solidFill>
                  <a:srgbClr val="FF0000"/>
                </a:solidFill>
              </a:rPr>
              <a:t>generic class </a:t>
            </a:r>
            <a:r>
              <a:rPr lang="en-US" dirty="0"/>
              <a:t>can be defined if you want a style to apply to more than one kind of tag</a:t>
            </a:r>
          </a:p>
          <a:p>
            <a:endParaRPr lang="en-US" dirty="0"/>
          </a:p>
          <a:p>
            <a:r>
              <a:rPr lang="en-US" dirty="0"/>
              <a:t> A generic class must be named, and the name must begin with a period, e.g.: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   </a:t>
            </a:r>
            <a:r>
              <a:rPr lang="en-US" dirty="0">
                <a:latin typeface="Courier New" pitchFamily="49" charset="0"/>
              </a:rPr>
              <a:t>.sale { … 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Use it as if it were a normal style class: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&lt;h1 class = "sale"&gt; Weekend Sale &lt;/h1&gt;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  ...</a:t>
            </a:r>
          </a:p>
          <a:p>
            <a:pPr>
              <a:lnSpc>
                <a:spcPct val="100000"/>
              </a:lnSpc>
              <a:buNone/>
            </a:pPr>
            <a:r>
              <a:rPr lang="en-US" dirty="0">
                <a:latin typeface="Courier New" pitchFamily="49" charset="0"/>
              </a:rPr>
              <a:t>  &lt;p class = "sale"&gt; … &lt;/p&gt;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7252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id </a:t>
            </a:r>
            <a:r>
              <a:rPr lang="en-US" dirty="0"/>
              <a:t>Selectors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An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id </a:t>
            </a:r>
            <a:r>
              <a:rPr lang="en-US" b="1" i="1" dirty="0">
                <a:solidFill>
                  <a:srgbClr val="FF0000"/>
                </a:solidFill>
              </a:rPr>
              <a:t>selector </a:t>
            </a:r>
            <a:r>
              <a:rPr lang="en-US" dirty="0"/>
              <a:t>allows the application of a style to one specific element</a:t>
            </a:r>
          </a:p>
          <a:p>
            <a:pPr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General form: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sz="2800" dirty="0">
                <a:latin typeface="Courier New" pitchFamily="49" charset="0"/>
              </a:rPr>
              <a:t>#</a:t>
            </a:r>
            <a:r>
              <a:rPr lang="en-US" dirty="0"/>
              <a:t>specific-id </a:t>
            </a:r>
            <a:r>
              <a:rPr lang="en-US" sz="2800" dirty="0">
                <a:latin typeface="Courier New" pitchFamily="49" charset="0"/>
              </a:rPr>
              <a:t>{</a:t>
            </a:r>
            <a:r>
              <a:rPr lang="en-US" dirty="0"/>
              <a:t>property-value list</a:t>
            </a:r>
            <a:r>
              <a:rPr lang="en-US" sz="2800" dirty="0">
                <a:latin typeface="Courier New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</a:t>
            </a:r>
            <a:r>
              <a:rPr lang="en-US" sz="2800" dirty="0">
                <a:latin typeface="Courier New" pitchFamily="49" charset="0"/>
              </a:rPr>
              <a:t>#section14 {...}</a:t>
            </a:r>
          </a:p>
          <a:p>
            <a:pPr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365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include different types of Cascading Style Sheets to format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the use of CSS selectors to choose different parts of HTML to be styled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Get an idea of the types of properties and values that can be used in CSS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the Box Model of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&lt;span&gt; and &lt;div&gt; elements to define sections of HTML to be formatted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the cascading process of CSS</a:t>
            </a:r>
          </a:p>
        </p:txBody>
      </p:sp>
    </p:spTree>
    <p:extLst>
      <p:ext uri="{BB962C8B-B14F-4D97-AF65-F5344CB8AC3E}">
        <p14:creationId xmlns:p14="http://schemas.microsoft.com/office/powerpoint/2010/main" val="102951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Universal Selectors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b="1" i="1" dirty="0">
                <a:solidFill>
                  <a:srgbClr val="FF0000"/>
                </a:solidFill>
              </a:rPr>
              <a:t>Universal selectors </a:t>
            </a:r>
            <a:r>
              <a:rPr lang="en-US" dirty="0"/>
              <a:t>are denoted by the asterisk</a:t>
            </a:r>
          </a:p>
          <a:p>
            <a:r>
              <a:rPr lang="en-US" dirty="0"/>
              <a:t>They apply styling to all elements in the document</a:t>
            </a:r>
          </a:p>
          <a:p>
            <a:endParaRPr lang="en-US" dirty="0"/>
          </a:p>
          <a:p>
            <a:r>
              <a:rPr lang="en-US" dirty="0"/>
              <a:t>Example:</a:t>
            </a:r>
          </a:p>
          <a:p>
            <a:pPr>
              <a:lnSpc>
                <a:spcPct val="100000"/>
              </a:lnSpc>
              <a:buNone/>
            </a:pPr>
            <a:r>
              <a:rPr lang="en-US" dirty="0"/>
              <a:t>     </a:t>
            </a:r>
            <a:r>
              <a:rPr lang="en-US" sz="2800" dirty="0">
                <a:latin typeface="Courier New" pitchFamily="49" charset="0"/>
              </a:rPr>
              <a:t>* {color: red;}</a:t>
            </a:r>
          </a:p>
          <a:p>
            <a:pPr>
              <a:lnSpc>
                <a:spcPct val="100000"/>
              </a:lnSpc>
              <a:buNone/>
            </a:pPr>
            <a:endParaRPr lang="en-US" sz="2800" dirty="0">
              <a:latin typeface="Courier New" pitchFamily="49" charset="0"/>
            </a:endParaRPr>
          </a:p>
          <a:p>
            <a:r>
              <a:rPr lang="en-US" dirty="0"/>
              <a:t>Not often useful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1576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Pseudo Classes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Pseudo classes </a:t>
            </a:r>
            <a:r>
              <a:rPr lang="en-US" dirty="0"/>
              <a:t>are styles that apply when something happens, rather than because the target element simply exists</a:t>
            </a:r>
          </a:p>
          <a:p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hover</a:t>
            </a:r>
            <a:r>
              <a:rPr lang="en-US" dirty="0"/>
              <a:t> classes apply when the mouse cursor is over the element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focus</a:t>
            </a:r>
            <a:r>
              <a:rPr lang="en-US" dirty="0"/>
              <a:t> classes apply when an element has focus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54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20000"/>
              <a:lumOff val="80000"/>
            </a:schemeClr>
          </a:solidFill>
        </p:spPr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Selector examples can be found on the w3schools site:</a:t>
            </a:r>
          </a:p>
          <a:p>
            <a:r>
              <a:rPr lang="en-US" dirty="0">
                <a:hlinkClick r:id="rId2"/>
              </a:rPr>
              <a:t>http://www.w3schools.com/cssref/trysel.asp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7712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Style Properties</a:t>
            </a:r>
          </a:p>
        </p:txBody>
      </p:sp>
    </p:spTree>
    <p:extLst>
      <p:ext uri="{BB962C8B-B14F-4D97-AF65-F5344CB8AC3E}">
        <p14:creationId xmlns:p14="http://schemas.microsoft.com/office/powerpoint/2010/main" val="35938512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2578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There are 60 different properties in 7 categories: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Fonts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Lists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Alignment of text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Margins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Colors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Backgrounds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Borders</a:t>
            </a:r>
          </a:p>
          <a:p>
            <a:endParaRPr lang="en-US" dirty="0"/>
          </a:p>
          <a:p>
            <a:r>
              <a:rPr lang="en-US" dirty="0"/>
              <a:t>Complete list of property values :</a:t>
            </a:r>
            <a:br>
              <a:rPr lang="en-US" dirty="0"/>
            </a:br>
            <a:r>
              <a:rPr lang="en-US" dirty="0">
                <a:hlinkClick r:id="rId3"/>
              </a:rPr>
              <a:t>http://www.w3schools.com/cssref/default.asp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Property values are inherited by all nested tags, unless overridden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772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0400" y="317500"/>
            <a:ext cx="7848600" cy="584200"/>
          </a:xfrm>
        </p:spPr>
        <p:txBody>
          <a:bodyPr>
            <a:normAutofit fontScale="90000"/>
          </a:bodyPr>
          <a:lstStyle/>
          <a:p>
            <a:br>
              <a:rPr lang="en-US" i="1" dirty="0"/>
            </a:br>
            <a:r>
              <a:rPr lang="en-US" sz="2700" dirty="0"/>
              <a:t>Property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Property values can take different forms: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keywords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percentage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numbers with units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Keywords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- </a:t>
            </a:r>
            <a:r>
              <a:rPr lang="en-US" sz="2800" dirty="0">
                <a:latin typeface="Courier New" pitchFamily="49" charset="0"/>
              </a:rPr>
              <a:t>left</a:t>
            </a:r>
            <a:r>
              <a:rPr lang="en-US" dirty="0"/>
              <a:t>, </a:t>
            </a:r>
            <a:r>
              <a:rPr lang="en-US" sz="2800" dirty="0">
                <a:latin typeface="Courier New" pitchFamily="49" charset="0"/>
              </a:rPr>
              <a:t>small</a:t>
            </a:r>
            <a:r>
              <a:rPr lang="en-US" dirty="0"/>
              <a:t>, …</a:t>
            </a:r>
          </a:p>
          <a:p>
            <a:pPr marL="457200" lvl="1" indent="0">
              <a:buNone/>
            </a:pPr>
            <a:r>
              <a:rPr lang="en-US" dirty="0"/>
              <a:t>(not case sensitive)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Percentage</a:t>
            </a:r>
            <a:r>
              <a:rPr lang="en-US" dirty="0"/>
              <a:t> - number followed immediately by a percent sign</a:t>
            </a:r>
          </a:p>
          <a:p>
            <a:endParaRPr lang="en-US" dirty="0"/>
          </a:p>
          <a:p>
            <a:r>
              <a:rPr lang="en-US" b="1" dirty="0">
                <a:solidFill>
                  <a:srgbClr val="7030A0"/>
                </a:solidFill>
              </a:rPr>
              <a:t>URL values  </a:t>
            </a:r>
            <a:r>
              <a:rPr lang="en-US" dirty="0"/>
              <a:t>- </a:t>
            </a:r>
            <a:r>
              <a:rPr lang="en-US" sz="2800" dirty="0" err="1">
                <a:latin typeface="Courier New" pitchFamily="49" charset="0"/>
              </a:rPr>
              <a:t>url</a:t>
            </a:r>
            <a:r>
              <a:rPr lang="en-US" sz="2800" dirty="0">
                <a:latin typeface="Courier New" pitchFamily="49" charset="0"/>
              </a:rPr>
              <a:t>(</a:t>
            </a:r>
            <a:r>
              <a:rPr lang="en-US" dirty="0"/>
              <a:t>protocol</a:t>
            </a:r>
            <a:r>
              <a:rPr lang="en-US" sz="2800" dirty="0">
                <a:latin typeface="Courier New" pitchFamily="49" charset="0"/>
              </a:rPr>
              <a:t>://</a:t>
            </a:r>
            <a:r>
              <a:rPr lang="en-US" dirty="0"/>
              <a:t>server</a:t>
            </a:r>
            <a:r>
              <a:rPr lang="en-US" sz="2800" dirty="0">
                <a:latin typeface="Courier New" pitchFamily="49" charset="0"/>
              </a:rPr>
              <a:t>/</a:t>
            </a:r>
            <a:r>
              <a:rPr lang="en-US" dirty="0"/>
              <a:t>pathname</a:t>
            </a:r>
            <a:r>
              <a:rPr lang="en-US" sz="2800" dirty="0">
                <a:latin typeface="Courier New" pitchFamily="49" charset="0"/>
              </a:rPr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779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/>
            </a:br>
            <a:r>
              <a:rPr lang="en-US" sz="2700" dirty="0"/>
              <a:t>Property Values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length properties</a:t>
            </a:r>
            <a:r>
              <a:rPr lang="en-US" dirty="0"/>
              <a:t>: </a:t>
            </a:r>
            <a:r>
              <a:rPr lang="en-US" b="1" dirty="0">
                <a:solidFill>
                  <a:srgbClr val="7030A0"/>
                </a:solidFill>
              </a:rPr>
              <a:t>numbers</a:t>
            </a:r>
            <a:r>
              <a:rPr lang="en-US" dirty="0"/>
              <a:t>, maybe with decimal points, followed by </a:t>
            </a:r>
            <a:r>
              <a:rPr lang="en-US" b="1" dirty="0">
                <a:solidFill>
                  <a:srgbClr val="7030A0"/>
                </a:solidFill>
              </a:rPr>
              <a:t>units</a:t>
            </a:r>
          </a:p>
          <a:p>
            <a:endParaRPr lang="en-US" dirty="0"/>
          </a:p>
          <a:p>
            <a:r>
              <a:rPr lang="en-US" dirty="0"/>
              <a:t>Units: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 err="1">
                <a:latin typeface="Courier New" pitchFamily="49" charset="0"/>
              </a:rPr>
              <a:t>px</a:t>
            </a:r>
            <a:r>
              <a:rPr lang="en-US" dirty="0"/>
              <a:t> – pixels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in</a:t>
            </a:r>
            <a:r>
              <a:rPr lang="en-US" dirty="0"/>
              <a:t> – inches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cm</a:t>
            </a:r>
            <a:r>
              <a:rPr lang="en-US" dirty="0"/>
              <a:t> – centimeters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mm</a:t>
            </a:r>
            <a:r>
              <a:rPr lang="en-US" dirty="0"/>
              <a:t> – millimeters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pt</a:t>
            </a:r>
            <a:r>
              <a:rPr lang="en-US" dirty="0"/>
              <a:t> – points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>
                <a:latin typeface="Courier New" pitchFamily="49" charset="0"/>
              </a:rPr>
              <a:t>pc</a:t>
            </a:r>
            <a:r>
              <a:rPr lang="en-US" dirty="0"/>
              <a:t> - picas (12 points)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 err="1">
                <a:latin typeface="Courier New" pitchFamily="49" charset="0"/>
              </a:rPr>
              <a:t>em</a:t>
            </a:r>
            <a:r>
              <a:rPr lang="en-US" dirty="0"/>
              <a:t> - height of the letter ‘m’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200" dirty="0">
                <a:latin typeface="Courier New" pitchFamily="49" charset="0"/>
              </a:rPr>
              <a:t>ex</a:t>
            </a:r>
            <a:r>
              <a:rPr lang="en-US" dirty="0"/>
              <a:t> - height of the letter ‘x’</a:t>
            </a:r>
          </a:p>
          <a:p>
            <a:endParaRPr lang="en-US" b="1" dirty="0"/>
          </a:p>
          <a:p>
            <a:r>
              <a:rPr lang="en-US" b="1" dirty="0"/>
              <a:t>No space is allowed between the number and the unit specification. E.g.,  </a:t>
            </a:r>
            <a:r>
              <a:rPr lang="en-US" sz="2000" b="1" dirty="0">
                <a:latin typeface="Courier New" pitchFamily="49" charset="0"/>
              </a:rPr>
              <a:t>1.5 in </a:t>
            </a:r>
            <a:r>
              <a:rPr lang="en-US" b="1" dirty="0"/>
              <a:t> is illegal!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49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Property Values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Color values can be specified in 3 different ways: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Color name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err="1">
                <a:latin typeface="Courier New" pitchFamily="49" charset="0"/>
              </a:rPr>
              <a:t>rgb</a:t>
            </a:r>
            <a:r>
              <a:rPr lang="en-US" sz="2400" dirty="0">
                <a:latin typeface="Courier New" pitchFamily="49" charset="0"/>
              </a:rPr>
              <a:t>(</a:t>
            </a:r>
            <a:r>
              <a:rPr lang="en-US" dirty="0"/>
              <a:t>n1</a:t>
            </a:r>
            <a:r>
              <a:rPr lang="en-US" sz="2400" dirty="0">
                <a:latin typeface="Courier New" pitchFamily="49" charset="0"/>
              </a:rPr>
              <a:t>,</a:t>
            </a:r>
            <a:r>
              <a:rPr lang="en-US" dirty="0"/>
              <a:t> n2</a:t>
            </a:r>
            <a:r>
              <a:rPr lang="en-US" sz="2400" dirty="0">
                <a:latin typeface="Courier New" pitchFamily="49" charset="0"/>
              </a:rPr>
              <a:t>,</a:t>
            </a:r>
            <a:r>
              <a:rPr lang="en-US" dirty="0"/>
              <a:t> n3</a:t>
            </a:r>
            <a:r>
              <a:rPr lang="en-US" sz="2400" dirty="0">
                <a:latin typeface="Courier New" pitchFamily="49" charset="0"/>
              </a:rPr>
              <a:t>)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Numbers can be decimal or percentages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Hex form: </a:t>
            </a:r>
            <a:r>
              <a:rPr lang="en-US" sz="2400" dirty="0">
                <a:latin typeface="Courier New" pitchFamily="49" charset="0"/>
              </a:rPr>
              <a:t>#</a:t>
            </a:r>
            <a:r>
              <a:rPr lang="en-US" dirty="0"/>
              <a:t>XXXXXX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2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Font Properties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Some common font properties: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font-family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a list of font names - browser uses  the first in the list it has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</a:rPr>
              <a:t>	font-family: Arial, Helvetica, </a:t>
            </a:r>
            <a:r>
              <a:rPr lang="en-US" sz="2400" dirty="0" err="1">
                <a:latin typeface="Courier New" pitchFamily="49" charset="0"/>
              </a:rPr>
              <a:t>Futura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Generic fonts: </a:t>
            </a:r>
            <a:r>
              <a:rPr lang="en-US" sz="2400" dirty="0">
                <a:latin typeface="Courier New" pitchFamily="49" charset="0"/>
              </a:rPr>
              <a:t>serif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sans-serif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cursive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fantasy</a:t>
            </a:r>
            <a:r>
              <a:rPr lang="en-US" dirty="0"/>
              <a:t>, and </a:t>
            </a:r>
            <a:r>
              <a:rPr lang="en-US" sz="2400" dirty="0" err="1">
                <a:latin typeface="Courier New" pitchFamily="49" charset="0"/>
              </a:rPr>
              <a:t>monospace</a:t>
            </a:r>
            <a:r>
              <a:rPr lang="en-US" dirty="0"/>
              <a:t>  (defined in CSS) - browser has a specific font for each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If a font name has more than one word, it should be single-quoted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Possible values: a length number or a name,  such as smaller, xx-large, etc.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font-variant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Default is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normal</a:t>
            </a:r>
            <a:r>
              <a:rPr lang="en-US" dirty="0"/>
              <a:t>, but can be set to </a:t>
            </a:r>
            <a:r>
              <a:rPr lang="en-US" sz="2700" dirty="0">
                <a:latin typeface="Courier New" pitchFamily="49" charset="0"/>
                <a:cs typeface="Courier New" pitchFamily="49" charset="0"/>
              </a:rPr>
              <a:t>small-caps</a:t>
            </a:r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106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CSS Basics</a:t>
            </a:r>
          </a:p>
        </p:txBody>
      </p:sp>
    </p:spTree>
    <p:extLst>
      <p:ext uri="{BB962C8B-B14F-4D97-AF65-F5344CB8AC3E}">
        <p14:creationId xmlns:p14="http://schemas.microsoft.com/office/powerpoint/2010/main" val="10863449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Font Properties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572000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font-style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italic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oblique</a:t>
            </a:r>
            <a:r>
              <a:rPr lang="en-US" dirty="0"/>
              <a:t> (useless),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normal</a:t>
            </a:r>
          </a:p>
          <a:p>
            <a:endParaRPr lang="en-US" dirty="0"/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font-weight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degrees of boldness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bolder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lighter</a:t>
            </a:r>
            <a:r>
              <a:rPr lang="en-US" dirty="0"/>
              <a:t>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bold</a:t>
            </a:r>
            <a:r>
              <a:rPr lang="en-US" dirty="0"/>
              <a:t>,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normal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Could specify as a multiple of 0f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</a:t>
            </a:r>
            <a:r>
              <a:rPr lang="en-US" dirty="0"/>
              <a:t>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100 – 900</a:t>
            </a:r>
            <a:r>
              <a:rPr lang="en-US" dirty="0"/>
              <a:t>)</a:t>
            </a:r>
          </a:p>
          <a:p>
            <a:pPr>
              <a:buNone/>
            </a:pPr>
            <a:r>
              <a:rPr lang="en-US" dirty="0"/>
              <a:t>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font</a:t>
            </a:r>
          </a:p>
          <a:p>
            <a:pPr lvl="1"/>
            <a:r>
              <a:rPr lang="en-US" dirty="0"/>
              <a:t>For specifying a list of font properties</a:t>
            </a:r>
          </a:p>
          <a:p>
            <a:pPr>
              <a:buNone/>
            </a:pPr>
            <a:r>
              <a:rPr lang="en-US" sz="2000" dirty="0"/>
              <a:t>	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font: bolder 14pt Arial Helvetica</a:t>
            </a:r>
          </a:p>
          <a:p>
            <a:pPr lvl="1"/>
            <a:r>
              <a:rPr lang="en-US" dirty="0"/>
              <a:t>Order must be: </a:t>
            </a:r>
            <a:r>
              <a:rPr lang="en-US" b="1" dirty="0"/>
              <a:t>style, weight, size, name(s)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Font Properties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urier New" pitchFamily="49" charset="0"/>
              </a:rPr>
              <a:t>text-decoration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latin typeface="Courier New" pitchFamily="49" charset="0"/>
              </a:rPr>
              <a:t>line-through</a:t>
            </a:r>
            <a:r>
              <a:rPr lang="en-US" dirty="0"/>
              <a:t>, </a:t>
            </a:r>
            <a:r>
              <a:rPr lang="en-US" sz="2400" dirty="0" err="1">
                <a:latin typeface="Courier New" pitchFamily="49" charset="0"/>
              </a:rPr>
              <a:t>overline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underline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none</a:t>
            </a:r>
          </a:p>
          <a:p>
            <a:endParaRPr lang="en-US" dirty="0"/>
          </a:p>
          <a:p>
            <a:r>
              <a:rPr lang="en-US" sz="2800" dirty="0">
                <a:latin typeface="Courier New" pitchFamily="49" charset="0"/>
              </a:rPr>
              <a:t>letter-spacing</a:t>
            </a:r>
            <a:r>
              <a:rPr lang="en-US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value is any length property value – ex: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4px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3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HTML/CSS Properties and Property Value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379B4-70E4-4E64-9798-A08DAAC22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Properties </a:t>
            </a:r>
            <a:r>
              <a:rPr lang="en-US" dirty="0">
                <a:hlinkClick r:id="rId3"/>
              </a:rPr>
              <a:t>[link]</a:t>
            </a:r>
            <a:endParaRPr lang="en-US" dirty="0"/>
          </a:p>
          <a:p>
            <a:endParaRPr lang="en-US" dirty="0"/>
          </a:p>
          <a:p>
            <a:r>
              <a:rPr lang="en-US" dirty="0"/>
              <a:t>Font Properties </a:t>
            </a:r>
            <a:r>
              <a:rPr lang="en-US" dirty="0">
                <a:hlinkClick r:id="rId4"/>
              </a:rPr>
              <a:t>[link]</a:t>
            </a:r>
            <a:endParaRPr lang="en-US" dirty="0"/>
          </a:p>
          <a:p>
            <a:endParaRPr lang="en-US" dirty="0"/>
          </a:p>
          <a:p>
            <a:r>
              <a:rPr lang="en-US" dirty="0"/>
              <a:t>Demo of Font Properties with Class CSS Selector* </a:t>
            </a:r>
            <a:r>
              <a:rPr lang="en-US" dirty="0">
                <a:hlinkClick r:id="rId4"/>
              </a:rPr>
              <a:t>[link]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1821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List Properties and Color Values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list-style-type</a:t>
            </a:r>
          </a:p>
          <a:p>
            <a:pPr marL="457200" lvl="1" indent="0">
              <a:buNone/>
            </a:pPr>
            <a:r>
              <a:rPr lang="en-US" b="1" dirty="0"/>
              <a:t>Unordered lists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Bullet can be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disc</a:t>
            </a:r>
            <a:r>
              <a:rPr lang="en-US" dirty="0"/>
              <a:t> (default),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square</a:t>
            </a:r>
            <a:r>
              <a:rPr lang="en-US" dirty="0"/>
              <a:t>, or a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circle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Set it on either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dirty="0"/>
              <a:t>tag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 it applies to all items in the list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On </a:t>
            </a:r>
            <a:r>
              <a:rPr lang="en-US" dirty="0">
                <a:latin typeface="Courier New" pitchFamily="49" charset="0"/>
              </a:rPr>
              <a:t>&lt;li&gt;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list-style-type</a:t>
            </a:r>
            <a:r>
              <a:rPr lang="en-US" dirty="0"/>
              <a:t> applies to just that  item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dirty="0"/>
              <a:t>Could use an image for the bullets:</a:t>
            </a:r>
            <a:br>
              <a:rPr lang="en-US" dirty="0"/>
            </a:br>
            <a:endParaRPr lang="en-US" dirty="0"/>
          </a:p>
          <a:p>
            <a:pPr indent="-285750">
              <a:defRPr/>
            </a:pPr>
            <a:r>
              <a:rPr lang="en-US" sz="2000" dirty="0">
                <a:latin typeface="Courier New" pitchFamily="49" charset="0"/>
              </a:rPr>
              <a:t>&lt;li style =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dirty="0">
                <a:latin typeface="Courier New" pitchFamily="49" charset="0"/>
              </a:rPr>
              <a:t>list-style-image: </a:t>
            </a:r>
            <a:r>
              <a:rPr lang="en-US" sz="2000" dirty="0" err="1">
                <a:latin typeface="Courier New" pitchFamily="49" charset="0"/>
              </a:rPr>
              <a:t>url</a:t>
            </a:r>
            <a:r>
              <a:rPr lang="en-US" sz="2000" dirty="0">
                <a:latin typeface="Courier New" pitchFamily="49" charset="0"/>
              </a:rPr>
              <a:t>(bird.jpg)"&gt;</a:t>
            </a:r>
            <a:br>
              <a:rPr lang="en-US" sz="2800" dirty="0"/>
            </a:b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59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Properties (cont.)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list-style-type</a:t>
            </a:r>
          </a:p>
          <a:p>
            <a:pPr marL="457200" lvl="1" indent="0">
              <a:buNone/>
            </a:pPr>
            <a:r>
              <a:rPr lang="en-US" b="1" dirty="0"/>
              <a:t>Ordered lists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 list-style-type </a:t>
            </a:r>
            <a:r>
              <a:rPr lang="en-US" dirty="0"/>
              <a:t>can be used to change the sequence values</a:t>
            </a:r>
          </a:p>
          <a:p>
            <a:pPr marL="457200" lvl="1" indent="0"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15" name="Content Placeholder 14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010887320"/>
              </p:ext>
            </p:extLst>
          </p:nvPr>
        </p:nvGraphicFramePr>
        <p:xfrm>
          <a:off x="2895600" y="2581465"/>
          <a:ext cx="3581400" cy="2286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34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79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Property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</a:t>
                      </a:r>
                      <a:r>
                        <a:rPr lang="en-US" baseline="0" dirty="0"/>
                        <a:t> Four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decimal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1, 2, 3, 4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upper-alpha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lower-alpha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a, b, c, 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upper-roman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I,  II, III,</a:t>
                      </a:r>
                      <a:r>
                        <a:rPr lang="en-US" baseline="0" dirty="0"/>
                        <a:t> IV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sz="1600" dirty="0"/>
                        <a:t>lower-roman</a:t>
                      </a:r>
                      <a:endParaRPr lang="en-US" sz="1600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</a:t>
                      </a:r>
                      <a:r>
                        <a:rPr lang="en-US" dirty="0"/>
                        <a:t>, ii, iii, iv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2743200" y="4943665"/>
            <a:ext cx="3505200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1" dirty="0">
                <a:latin typeface="+mn-lt"/>
              </a:rPr>
              <a:t>CSS2 has more, like </a:t>
            </a:r>
            <a:r>
              <a:rPr lang="en-US" b="0" i="1" dirty="0">
                <a:latin typeface="+mn-lt"/>
                <a:cs typeface="Courier New" pitchFamily="49" charset="0"/>
              </a:rPr>
              <a:t>lower-</a:t>
            </a:r>
            <a:r>
              <a:rPr lang="en-US" b="0" i="1" dirty="0" err="1">
                <a:latin typeface="+mn-lt"/>
                <a:cs typeface="Courier New" pitchFamily="49" charset="0"/>
              </a:rPr>
              <a:t>greek</a:t>
            </a:r>
            <a:r>
              <a:rPr lang="en-US" b="0" i="1" dirty="0">
                <a:latin typeface="+mn-lt"/>
              </a:rPr>
              <a:t>, and </a:t>
            </a:r>
            <a:r>
              <a:rPr lang="en-US" b="0" i="1" dirty="0" err="1">
                <a:latin typeface="+mn-lt"/>
                <a:cs typeface="Courier New" pitchFamily="49" charset="0"/>
              </a:rPr>
              <a:t>hebrew</a:t>
            </a:r>
            <a:r>
              <a:rPr lang="en-US" b="0" i="1" dirty="0">
                <a:latin typeface="+mn-lt"/>
              </a:rPr>
              <a:t>, and </a:t>
            </a:r>
            <a:r>
              <a:rPr lang="en-US" b="0" i="1" dirty="0" err="1">
                <a:latin typeface="+mn-lt"/>
                <a:cs typeface="Courier New" pitchFamily="49" charset="0"/>
              </a:rPr>
              <a:t>armenian</a:t>
            </a:r>
            <a:endParaRPr lang="en-US" b="0" i="1" dirty="0">
              <a:latin typeface="+mn-lt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262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Color is a problem for the Web for two reasons: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monitors vary widely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Old browsers vary widely</a:t>
            </a:r>
          </a:p>
          <a:p>
            <a:pPr lvl="1">
              <a:buNone/>
            </a:pPr>
            <a:r>
              <a:rPr lang="en-US" dirty="0"/>
              <a:t> </a:t>
            </a:r>
          </a:p>
          <a:p>
            <a:r>
              <a:rPr lang="en-US" dirty="0"/>
              <a:t>The </a:t>
            </a:r>
            <a:r>
              <a:rPr lang="en-US" sz="2800" dirty="0">
                <a:latin typeface="Courier New" pitchFamily="49" charset="0"/>
              </a:rPr>
              <a:t>color</a:t>
            </a:r>
            <a:r>
              <a:rPr lang="en-US" dirty="0"/>
              <a:t> property specifies the foreground color of elements</a:t>
            </a:r>
          </a:p>
          <a:p>
            <a:endParaRPr lang="en-US" dirty="0"/>
          </a:p>
          <a:p>
            <a:r>
              <a:rPr lang="en-US" dirty="0"/>
              <a:t> The </a:t>
            </a:r>
            <a:r>
              <a:rPr lang="en-US" sz="2800" dirty="0">
                <a:latin typeface="Courier New" pitchFamily="49" charset="0"/>
              </a:rPr>
              <a:t>background-color</a:t>
            </a:r>
            <a:r>
              <a:rPr lang="en-US" dirty="0"/>
              <a:t> property specifies the background color of elements</a:t>
            </a:r>
          </a:p>
          <a:p>
            <a:pPr>
              <a:lnSpc>
                <a:spcPct val="100000"/>
              </a:lnSpc>
              <a:buFont typeface="Wingdings" pitchFamily="2" charset="2"/>
              <a:buChar char="à"/>
            </a:pPr>
            <a:endParaRPr lang="en-US" dirty="0"/>
          </a:p>
          <a:p>
            <a:pPr>
              <a:lnSpc>
                <a:spcPct val="100000"/>
              </a:lnSpc>
              <a:buFont typeface="Wingdings" pitchFamily="2" charset="2"/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28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81600"/>
          </a:xfrm>
        </p:spPr>
        <p:txBody>
          <a:bodyPr>
            <a:normAutofit lnSpcReduction="10000"/>
          </a:bodyPr>
          <a:lstStyle/>
          <a:p>
            <a:r>
              <a:rPr lang="en-US" sz="3100" dirty="0"/>
              <a:t>There are three color collections: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set of </a:t>
            </a:r>
            <a:r>
              <a:rPr lang="en-US" dirty="0">
                <a:solidFill>
                  <a:srgbClr val="7030A0"/>
                </a:solidFill>
              </a:rPr>
              <a:t>17 colors that are guaranteed </a:t>
            </a:r>
            <a:r>
              <a:rPr lang="en-US" dirty="0"/>
              <a:t>to be displayable by all graphical browsers on all color monitors: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black 000000 purple 800080 navy   000080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olive 808000 blue   0000FF gray   808080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green 008000 silver C0C0C0 teal   008080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red   FF0000 lime   00FF00 </a:t>
            </a:r>
            <a:r>
              <a:rPr lang="en-US" sz="1500" dirty="0" err="1">
                <a:latin typeface="Courier New" pitchFamily="49" charset="0"/>
              </a:rPr>
              <a:t>fuchia</a:t>
            </a:r>
            <a:r>
              <a:rPr lang="en-US" sz="1500" dirty="0">
                <a:latin typeface="Courier New" pitchFamily="49" charset="0"/>
              </a:rPr>
              <a:t> FF00FF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aqua  00FFFF yellow FFFF00 maroon 800000</a:t>
            </a:r>
          </a:p>
          <a:p>
            <a:pPr marL="914400" lvl="2" indent="0">
              <a:buNone/>
            </a:pPr>
            <a:r>
              <a:rPr lang="en-US" sz="1500" dirty="0">
                <a:latin typeface="Courier New" pitchFamily="49" charset="0"/>
              </a:rPr>
              <a:t> white FFFFFF orange FFA500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Web Palette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216 colors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 hex color values of </a:t>
            </a:r>
            <a:r>
              <a:rPr lang="en-US" sz="2000" dirty="0">
                <a:latin typeface="Courier New" pitchFamily="49" charset="0"/>
              </a:rPr>
              <a:t>00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33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66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99</a:t>
            </a:r>
            <a:r>
              <a:rPr lang="en-US" dirty="0"/>
              <a:t>, </a:t>
            </a:r>
            <a:r>
              <a:rPr lang="en-US" sz="2000" dirty="0">
                <a:latin typeface="Courier New" pitchFamily="49" charset="0"/>
              </a:rPr>
              <a:t>CC</a:t>
            </a:r>
            <a:r>
              <a:rPr lang="en-US" dirty="0"/>
              <a:t>, and</a:t>
            </a:r>
            <a:r>
              <a:rPr lang="en-US" sz="2000" dirty="0">
                <a:latin typeface="Courier New" pitchFamily="49" charset="0"/>
              </a:rPr>
              <a:t> FF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Any one of </a:t>
            </a:r>
            <a:r>
              <a:rPr lang="en-US" dirty="0">
                <a:solidFill>
                  <a:srgbClr val="7030A0"/>
                </a:solidFill>
              </a:rPr>
              <a:t>16 million different colors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Use 6 hexadecimal digit color values</a:t>
            </a:r>
          </a:p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http://www.w3schools.com/html/html_colors.asp</a:t>
            </a:r>
            <a:endParaRPr lang="en-US" dirty="0">
              <a:latin typeface="Courier New" pitchFamily="49" charset="0"/>
            </a:endParaRPr>
          </a:p>
          <a:p>
            <a:pPr lvl="2"/>
            <a:endParaRPr lang="en-US" sz="2000" dirty="0">
              <a:latin typeface="Courier New" pitchFamily="49" charset="0"/>
            </a:endParaRPr>
          </a:p>
          <a:p>
            <a:pPr lvl="2"/>
            <a:endParaRPr lang="en-US" sz="1200" dirty="0">
              <a:hlinkClick r:id="rId3"/>
            </a:endParaRPr>
          </a:p>
        </p:txBody>
      </p:sp>
    </p:spTree>
    <p:extLst>
      <p:ext uri="{BB962C8B-B14F-4D97-AF65-F5344CB8AC3E}">
        <p14:creationId xmlns:p14="http://schemas.microsoft.com/office/powerpoint/2010/main" val="288582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Alignment and Borders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422400" y="85725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of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There are several ways of aligning text and other elements: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text-indent</a:t>
            </a:r>
            <a:r>
              <a:rPr lang="en-US" sz="2000" dirty="0"/>
              <a:t> property allows indentation </a:t>
            </a:r>
          </a:p>
          <a:p>
            <a:pPr lvl="1"/>
            <a:r>
              <a:rPr lang="en-US" dirty="0"/>
              <a:t>Takes either a length or a % value</a:t>
            </a:r>
          </a:p>
          <a:p>
            <a:endParaRPr lang="en-US" sz="2000" dirty="0"/>
          </a:p>
          <a:p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text-align</a:t>
            </a:r>
            <a:r>
              <a:rPr lang="en-US" sz="2000" dirty="0"/>
              <a:t> property has the possible values: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(the default)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center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right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Courier New" pitchFamily="49" charset="0"/>
              </a:rPr>
              <a:t>justify</a:t>
            </a:r>
          </a:p>
        </p:txBody>
      </p:sp>
    </p:spTree>
    <p:extLst>
      <p:ext uri="{BB962C8B-B14F-4D97-AF65-F5344CB8AC3E}">
        <p14:creationId xmlns:p14="http://schemas.microsoft.com/office/powerpoint/2010/main" val="1243426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i="1" dirty="0">
                <a:solidFill>
                  <a:srgbClr val="FF0000"/>
                </a:solidFill>
              </a:rPr>
              <a:t>Cascading Style Sheets (CSSs)</a:t>
            </a:r>
            <a:r>
              <a:rPr lang="en-US" sz="2000" dirty="0"/>
              <a:t> provide the means to </a:t>
            </a:r>
            <a:r>
              <a:rPr lang="en-US" sz="2000" b="1" dirty="0">
                <a:solidFill>
                  <a:srgbClr val="7030A0"/>
                </a:solidFill>
              </a:rPr>
              <a:t>control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7030A0"/>
                </a:solidFill>
              </a:rPr>
              <a:t>change</a:t>
            </a:r>
            <a:r>
              <a:rPr lang="en-US" sz="2000" dirty="0"/>
              <a:t> presentation of HTML documents</a:t>
            </a:r>
          </a:p>
          <a:p>
            <a:endParaRPr lang="en-US" sz="2000" dirty="0"/>
          </a:p>
          <a:p>
            <a:r>
              <a:rPr lang="en-US" sz="2000" dirty="0"/>
              <a:t>CSS is not technically HTML, but can be embedded in HTML documents</a:t>
            </a:r>
          </a:p>
          <a:p>
            <a:endParaRPr lang="en-US" sz="2000" dirty="0"/>
          </a:p>
          <a:p>
            <a:r>
              <a:rPr lang="en-US" sz="2000" dirty="0"/>
              <a:t>The CSS1 specification was developed in 1996</a:t>
            </a:r>
          </a:p>
          <a:p>
            <a:endParaRPr lang="en-US" sz="2000" dirty="0"/>
          </a:p>
          <a:p>
            <a:r>
              <a:rPr lang="en-US" sz="2000" dirty="0"/>
              <a:t>CSS2 was released in 1998</a:t>
            </a:r>
          </a:p>
          <a:p>
            <a:endParaRPr lang="en-US" sz="2000" dirty="0"/>
          </a:p>
          <a:p>
            <a:r>
              <a:rPr lang="en-US" sz="2000" dirty="0"/>
              <a:t>CSS3 is the newest version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0485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422400" y="85725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of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sz="2000" dirty="0"/>
              <a:t>Sometimes we want text to flow around  another element </a:t>
            </a:r>
          </a:p>
          <a:p>
            <a:r>
              <a:rPr lang="en-US" sz="2000" dirty="0"/>
              <a:t>We can use the </a:t>
            </a:r>
            <a:r>
              <a:rPr lang="en-US" sz="2000" dirty="0">
                <a:latin typeface="Courier New" pitchFamily="49" charset="0"/>
              </a:rPr>
              <a:t>float</a:t>
            </a:r>
            <a:r>
              <a:rPr lang="en-US" sz="2000" dirty="0"/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float</a:t>
            </a:r>
            <a:r>
              <a:rPr lang="en-US" dirty="0"/>
              <a:t> property has the possible values: </a:t>
            </a:r>
            <a:r>
              <a:rPr lang="en-US" dirty="0">
                <a:latin typeface="Courier New" pitchFamily="49" charset="0"/>
              </a:rPr>
              <a:t>left, right, none</a:t>
            </a:r>
            <a:r>
              <a:rPr lang="en-US" dirty="0"/>
              <a:t> (the default)</a:t>
            </a:r>
          </a:p>
          <a:p>
            <a:endParaRPr lang="en-US" sz="2000" dirty="0"/>
          </a:p>
          <a:p>
            <a:r>
              <a:rPr lang="en-US" sz="2000" dirty="0"/>
              <a:t>Example: we want an element to be on the right and text flowing on its left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We use the default </a:t>
            </a:r>
            <a:r>
              <a:rPr lang="en-US" sz="2000" dirty="0">
                <a:latin typeface="Courier New" pitchFamily="49" charset="0"/>
              </a:rPr>
              <a:t>text-align</a:t>
            </a:r>
            <a:r>
              <a:rPr lang="en-US" sz="2000" dirty="0"/>
              <a:t> value (</a:t>
            </a:r>
            <a:r>
              <a:rPr lang="en-US" sz="2000" dirty="0">
                <a:latin typeface="Courier New" pitchFamily="49" charset="0"/>
              </a:rPr>
              <a:t>left</a:t>
            </a:r>
            <a:r>
              <a:rPr lang="en-US" sz="2000" dirty="0"/>
              <a:t>) for the text and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dirty="0">
                <a:latin typeface="Courier New" pitchFamily="49" charset="0"/>
              </a:rPr>
              <a:t>right</a:t>
            </a:r>
            <a:r>
              <a:rPr lang="en-US" sz="2000" dirty="0"/>
              <a:t> value for </a:t>
            </a:r>
            <a:r>
              <a:rPr lang="en-US" sz="2000" dirty="0">
                <a:latin typeface="Courier New" pitchFamily="49" charset="0"/>
              </a:rPr>
              <a:t>float</a:t>
            </a:r>
            <a:r>
              <a:rPr lang="en-US" sz="2000" dirty="0"/>
              <a:t> on the element we want on the right</a:t>
            </a:r>
          </a:p>
        </p:txBody>
      </p:sp>
    </p:spTree>
    <p:extLst>
      <p:ext uri="{BB962C8B-B14F-4D97-AF65-F5344CB8AC3E}">
        <p14:creationId xmlns:p14="http://schemas.microsoft.com/office/powerpoint/2010/main" val="576051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Borders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Autofit/>
          </a:bodyPr>
          <a:lstStyle/>
          <a:p>
            <a:r>
              <a:rPr lang="en-US" sz="2000" b="1" dirty="0"/>
              <a:t>Every element has a </a:t>
            </a:r>
            <a:r>
              <a:rPr lang="en-US" sz="2000" b="1" dirty="0">
                <a:latin typeface="Courier New" pitchFamily="49" charset="0"/>
              </a:rPr>
              <a:t>border-style </a:t>
            </a:r>
            <a:r>
              <a:rPr lang="en-US" sz="2000" b="1" dirty="0"/>
              <a:t>property</a:t>
            </a:r>
          </a:p>
          <a:p>
            <a:pPr lvl="1"/>
            <a:r>
              <a:rPr lang="en-US" dirty="0"/>
              <a:t>Controls whether the element has a border and if so, the style of the border</a:t>
            </a:r>
          </a:p>
          <a:p>
            <a:endParaRPr lang="en-US" sz="2000" dirty="0"/>
          </a:p>
          <a:p>
            <a:r>
              <a:rPr lang="en-US" sz="2000" dirty="0">
                <a:latin typeface="Courier New" pitchFamily="49" charset="0"/>
              </a:rPr>
              <a:t>border-style</a:t>
            </a:r>
            <a:r>
              <a:rPr lang="en-US" sz="2000" dirty="0"/>
              <a:t> values: </a:t>
            </a:r>
            <a:r>
              <a:rPr lang="en-US" sz="2000" dirty="0">
                <a:latin typeface="Courier New" pitchFamily="49" charset="0"/>
              </a:rPr>
              <a:t>none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dotted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dashed</a:t>
            </a:r>
            <a:r>
              <a:rPr lang="en-US" sz="2000" dirty="0"/>
              <a:t>, and </a:t>
            </a:r>
            <a:r>
              <a:rPr lang="en-US" sz="2000" dirty="0">
                <a:latin typeface="Courier New" pitchFamily="49" charset="0"/>
              </a:rPr>
              <a:t>double</a:t>
            </a:r>
          </a:p>
          <a:p>
            <a:endParaRPr lang="en-US" sz="2000" dirty="0">
              <a:latin typeface="Courier New" pitchFamily="49" charset="0"/>
            </a:endParaRPr>
          </a:p>
          <a:p>
            <a:r>
              <a:rPr lang="en-US" sz="2000" dirty="0"/>
              <a:t>You can control the border properties with:</a:t>
            </a:r>
          </a:p>
          <a:p>
            <a:r>
              <a:rPr lang="en-US" sz="2000" dirty="0">
                <a:latin typeface="Courier New" pitchFamily="49" charset="0"/>
              </a:rPr>
              <a:t>border-width</a:t>
            </a:r>
            <a:r>
              <a:rPr lang="en-US" sz="2000" dirty="0"/>
              <a:t> – </a:t>
            </a:r>
            <a:r>
              <a:rPr lang="en-US" sz="2000" dirty="0">
                <a:latin typeface="Courier New" pitchFamily="49" charset="0"/>
              </a:rPr>
              <a:t>thin</a:t>
            </a:r>
            <a:r>
              <a:rPr lang="en-US" sz="2000" dirty="0"/>
              <a:t>, </a:t>
            </a:r>
            <a:r>
              <a:rPr lang="en-US" sz="2000" dirty="0">
                <a:latin typeface="Courier New" pitchFamily="49" charset="0"/>
              </a:rPr>
              <a:t>medium</a:t>
            </a:r>
            <a:r>
              <a:rPr lang="en-US" sz="2000" dirty="0"/>
              <a:t> (default), </a:t>
            </a:r>
            <a:r>
              <a:rPr lang="en-US" sz="2000" dirty="0">
                <a:latin typeface="Courier New" pitchFamily="49" charset="0"/>
              </a:rPr>
              <a:t>thick</a:t>
            </a:r>
            <a:r>
              <a:rPr lang="en-US" sz="2000" dirty="0"/>
              <a:t>, or a length value in pixels</a:t>
            </a:r>
          </a:p>
          <a:p>
            <a:endParaRPr lang="en-US" sz="2000" dirty="0"/>
          </a:p>
          <a:p>
            <a:r>
              <a:rPr lang="en-US" sz="2000" dirty="0">
                <a:latin typeface="Courier New" pitchFamily="49" charset="0"/>
              </a:rPr>
              <a:t>border-color</a:t>
            </a:r>
            <a:r>
              <a:rPr lang="en-US" sz="2000" dirty="0"/>
              <a:t> – any color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06282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The Box Model and Backgrounds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791634" y="1301354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Box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5800" y="4191000"/>
            <a:ext cx="7924800" cy="2057400"/>
          </a:xfrm>
        </p:spPr>
        <p:txBody>
          <a:bodyPr>
            <a:normAutofit fontScale="85000" lnSpcReduction="20000"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Margin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space between the border of an element and its neighbor element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margins around an element can be set with </a:t>
            </a:r>
            <a:r>
              <a:rPr lang="en-US" sz="2400" dirty="0">
                <a:latin typeface="Courier New" pitchFamily="49" charset="0"/>
              </a:rPr>
              <a:t>margin-left</a:t>
            </a:r>
            <a:r>
              <a:rPr lang="en-US" dirty="0"/>
              <a:t>, etc. - just assign them a length  value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FF0000"/>
                </a:solidFill>
              </a:rPr>
              <a:t>Padding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the distance between the content of an element and its border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Controlled by </a:t>
            </a:r>
            <a:r>
              <a:rPr lang="en-US" sz="2400" dirty="0">
                <a:latin typeface="Courier New" pitchFamily="49" charset="0"/>
              </a:rPr>
              <a:t>padding</a:t>
            </a:r>
            <a:r>
              <a:rPr lang="en-US" dirty="0"/>
              <a:t>, </a:t>
            </a:r>
            <a:r>
              <a:rPr lang="en-US" sz="2400" dirty="0">
                <a:latin typeface="Courier New" pitchFamily="49" charset="0"/>
              </a:rPr>
              <a:t>padding-left</a:t>
            </a:r>
            <a:r>
              <a:rPr lang="en-US" dirty="0"/>
              <a:t>, etc.</a:t>
            </a:r>
          </a:p>
          <a:p>
            <a:endParaRPr lang="en-US" dirty="0">
              <a:hlinkClick r:id="rId3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http://www.w3schools.com/css/box-model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268372"/>
            <a:ext cx="51054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26278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Images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You can put a </a:t>
            </a:r>
            <a:r>
              <a:rPr lang="en-US" sz="2000" b="1" dirty="0"/>
              <a:t>background image </a:t>
            </a:r>
            <a:r>
              <a:rPr lang="en-US" sz="2000" dirty="0"/>
              <a:t>on your page using the </a:t>
            </a:r>
            <a:r>
              <a:rPr lang="en-US" sz="2000" dirty="0">
                <a:latin typeface="Courier New" pitchFamily="49" charset="0"/>
              </a:rPr>
              <a:t>background-image</a:t>
            </a:r>
            <a:r>
              <a:rPr lang="en-US" sz="2000" dirty="0"/>
              <a:t> property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Repetition</a:t>
            </a:r>
            <a:r>
              <a:rPr lang="en-US" sz="2000" dirty="0">
                <a:sym typeface="Wingdings" pitchFamily="2" charset="2"/>
              </a:rPr>
              <a:t> can be controlled using the </a:t>
            </a:r>
            <a:r>
              <a:rPr lang="en-US" sz="2000" dirty="0">
                <a:latin typeface="Courier New" pitchFamily="49" charset="0"/>
                <a:sym typeface="Wingdings" pitchFamily="2" charset="2"/>
              </a:rPr>
              <a:t>background-repeat</a:t>
            </a:r>
            <a:r>
              <a:rPr lang="en-US" sz="2000" dirty="0">
                <a:sym typeface="Wingdings" pitchFamily="2" charset="2"/>
              </a:rPr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Possible values: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repeat</a:t>
            </a:r>
            <a:r>
              <a:rPr lang="en-US" dirty="0">
                <a:sym typeface="Wingdings" pitchFamily="2" charset="2"/>
              </a:rPr>
              <a:t> (default),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no-repeat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repeat-x</a:t>
            </a:r>
            <a:r>
              <a:rPr lang="en-US" dirty="0">
                <a:sym typeface="Wingdings" pitchFamily="2" charset="2"/>
              </a:rPr>
              <a:t>, or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repeat-y</a:t>
            </a:r>
          </a:p>
          <a:p>
            <a:endParaRPr lang="en-US" sz="2000" dirty="0">
              <a:sym typeface="Wingdings" pitchFamily="2" charset="2"/>
            </a:endParaRPr>
          </a:p>
          <a:p>
            <a:r>
              <a:rPr lang="en-US" sz="2000" dirty="0">
                <a:sym typeface="Wingdings" pitchFamily="2" charset="2"/>
              </a:rPr>
              <a:t>You can set the </a:t>
            </a:r>
            <a:r>
              <a:rPr lang="en-US" sz="2000" dirty="0">
                <a:solidFill>
                  <a:srgbClr val="7030A0"/>
                </a:solidFill>
                <a:sym typeface="Wingdings" pitchFamily="2" charset="2"/>
              </a:rPr>
              <a:t>position of the background </a:t>
            </a:r>
            <a:r>
              <a:rPr lang="en-US" sz="2000" dirty="0">
                <a:sym typeface="Wingdings" pitchFamily="2" charset="2"/>
              </a:rPr>
              <a:t>using the </a:t>
            </a:r>
            <a:r>
              <a:rPr lang="en-US" sz="2000" dirty="0">
                <a:latin typeface="Courier New" pitchFamily="49" charset="0"/>
                <a:sym typeface="Wingdings" pitchFamily="2" charset="2"/>
              </a:rPr>
              <a:t>background-position</a:t>
            </a:r>
            <a:r>
              <a:rPr lang="en-US" sz="2000" dirty="0">
                <a:sym typeface="Wingdings" pitchFamily="2" charset="2"/>
              </a:rPr>
              <a:t> property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ym typeface="Wingdings" pitchFamily="2" charset="2"/>
              </a:rPr>
              <a:t>Possible values: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top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center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bottom</a:t>
            </a:r>
            <a:r>
              <a:rPr lang="en-US" dirty="0">
                <a:sym typeface="Wingdings" pitchFamily="2" charset="2"/>
              </a:rPr>
              <a:t>,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left</a:t>
            </a:r>
            <a:r>
              <a:rPr lang="en-US" dirty="0">
                <a:sym typeface="Wingdings" pitchFamily="2" charset="2"/>
              </a:rPr>
              <a:t>, or 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right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662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Structuring Documents with &lt;span&gt; and &lt;div&gt;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&lt;span&gt;  tag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495800"/>
          </a:xfrm>
        </p:spPr>
        <p:txBody>
          <a:bodyPr>
            <a:normAutofit/>
          </a:bodyPr>
          <a:lstStyle/>
          <a:p>
            <a:r>
              <a:rPr lang="en-US" sz="2300" dirty="0"/>
              <a:t>One problem with the font properties is that they apply to whole elements, which are often too large</a:t>
            </a:r>
          </a:p>
          <a:p>
            <a:endParaRPr lang="en-US" sz="2300" dirty="0"/>
          </a:p>
          <a:p>
            <a:r>
              <a:rPr lang="en-US" sz="2300" dirty="0"/>
              <a:t>Solution: a new tag to define an element in the content of a larger element - </a:t>
            </a:r>
            <a:r>
              <a:rPr lang="en-US" sz="2300" b="1" dirty="0">
                <a:solidFill>
                  <a:srgbClr val="FF0000"/>
                </a:solidFill>
                <a:latin typeface="Courier New" pitchFamily="49" charset="0"/>
              </a:rPr>
              <a:t>&lt;span&gt;</a:t>
            </a:r>
            <a:endParaRPr lang="en-US" sz="2300" b="1" dirty="0">
              <a:solidFill>
                <a:srgbClr val="FF0000"/>
              </a:solidFill>
            </a:endParaRPr>
          </a:p>
          <a:p>
            <a:endParaRPr lang="en-US" sz="2300" dirty="0"/>
          </a:p>
          <a:p>
            <a:r>
              <a:rPr lang="en-US" sz="2300" dirty="0"/>
              <a:t>The default meaning of </a:t>
            </a:r>
            <a:r>
              <a:rPr lang="en-US" sz="2300" dirty="0">
                <a:latin typeface="Courier New" pitchFamily="49" charset="0"/>
              </a:rPr>
              <a:t>&lt;span&gt;</a:t>
            </a:r>
            <a:r>
              <a:rPr lang="en-US" sz="2300" dirty="0"/>
              <a:t> is to leave the content as it is</a:t>
            </a:r>
          </a:p>
          <a:p>
            <a:endParaRPr lang="en-US" sz="2300" dirty="0"/>
          </a:p>
          <a:p>
            <a:r>
              <a:rPr lang="en-US" sz="2300" dirty="0"/>
              <a:t>The </a:t>
            </a:r>
            <a:r>
              <a:rPr lang="en-US" sz="2300" dirty="0">
                <a:latin typeface="Courier New" pitchFamily="49" charset="0"/>
              </a:rPr>
              <a:t>&lt;span&gt;</a:t>
            </a:r>
            <a:r>
              <a:rPr lang="en-US" sz="2300" dirty="0"/>
              <a:t> tag can be nested and have </a:t>
            </a:r>
            <a:r>
              <a:rPr lang="en-US" sz="2300" dirty="0">
                <a:latin typeface="Courier New" pitchFamily="49" charset="0"/>
              </a:rPr>
              <a:t>id</a:t>
            </a:r>
            <a:r>
              <a:rPr lang="en-US" sz="2300" dirty="0"/>
              <a:t> and </a:t>
            </a:r>
            <a:r>
              <a:rPr lang="en-US" sz="2300" dirty="0">
                <a:latin typeface="Courier New" pitchFamily="49" charset="0"/>
              </a:rPr>
              <a:t>class</a:t>
            </a:r>
            <a:r>
              <a:rPr lang="en-US" sz="2300" dirty="0"/>
              <a:t>   attributes</a:t>
            </a:r>
          </a:p>
          <a:p>
            <a:endParaRPr lang="en-US" dirty="0"/>
          </a:p>
          <a:p>
            <a:endParaRPr lang="en-US" dirty="0"/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97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3"/>
          <p:cNvSpPr txBox="1">
            <a:spLocks noChangeArrowheads="1"/>
          </p:cNvSpPr>
          <p:nvPr/>
        </p:nvSpPr>
        <p:spPr bwMode="auto">
          <a:xfrm>
            <a:off x="-1981200" y="1066800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&lt;div&gt; tag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tag that is useful for style specifications: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&lt;div&gt;</a:t>
            </a:r>
            <a:endParaRPr lang="en-US" b="1" dirty="0">
              <a:solidFill>
                <a:srgbClr val="FF0000"/>
              </a:solidFill>
            </a:endParaRPr>
          </a:p>
          <a:p>
            <a:endParaRPr lang="en-US" dirty="0"/>
          </a:p>
          <a:p>
            <a:r>
              <a:rPr lang="en-US" dirty="0"/>
              <a:t>Used to create document sections (or </a:t>
            </a:r>
            <a:r>
              <a:rPr lang="en-US" b="1" dirty="0"/>
              <a:t>divisions</a:t>
            </a:r>
            <a:r>
              <a:rPr lang="en-US" dirty="0"/>
              <a:t>) for which style can be specified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927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Conflict Resolution and the Cascade</a:t>
            </a:r>
          </a:p>
        </p:txBody>
      </p:sp>
    </p:spTree>
    <p:extLst>
      <p:ext uri="{BB962C8B-B14F-4D97-AF65-F5344CB8AC3E}">
        <p14:creationId xmlns:p14="http://schemas.microsoft.com/office/powerpoint/2010/main" val="2727587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conflict occurs when there are two or more values for the same property on the same element</a:t>
            </a:r>
          </a:p>
          <a:p>
            <a:endParaRPr lang="en-US" sz="2000" dirty="0"/>
          </a:p>
          <a:p>
            <a:r>
              <a:rPr lang="en-US" sz="2000" dirty="0"/>
              <a:t>Sources of conflict: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Conflicting values between levels of style  sheets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Within one style sheet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Inheritance can cause conflicts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Property values can come from style sheets  written by the document author, the browser user, and the browser defaults</a:t>
            </a:r>
          </a:p>
        </p:txBody>
      </p:sp>
    </p:spTree>
    <p:extLst>
      <p:ext uri="{BB962C8B-B14F-4D97-AF65-F5344CB8AC3E}">
        <p14:creationId xmlns:p14="http://schemas.microsoft.com/office/powerpoint/2010/main" val="336965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CSS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i="1" dirty="0">
                <a:solidFill>
                  <a:srgbClr val="FF0000"/>
                </a:solidFill>
              </a:rPr>
              <a:t>style sheet </a:t>
            </a:r>
            <a:r>
              <a:rPr lang="en-US" sz="2000" dirty="0"/>
              <a:t>is a syntactic mechanism for specifying style information</a:t>
            </a:r>
          </a:p>
          <a:p>
            <a:endParaRPr lang="en-US" sz="2000" dirty="0"/>
          </a:p>
          <a:p>
            <a:r>
              <a:rPr lang="en-US" sz="2000" dirty="0"/>
              <a:t>Style sheets allow you to impose a standard  style on a whole document, or even a whole collection of documents</a:t>
            </a:r>
          </a:p>
          <a:p>
            <a:endParaRPr lang="en-US" sz="2000" dirty="0"/>
          </a:p>
          <a:p>
            <a:r>
              <a:rPr lang="en-US" sz="2000" dirty="0"/>
              <a:t>Style is specified for a </a:t>
            </a:r>
            <a:r>
              <a:rPr lang="en-US" sz="2000" dirty="0">
                <a:solidFill>
                  <a:srgbClr val="7030A0"/>
                </a:solidFill>
              </a:rPr>
              <a:t>tag</a:t>
            </a:r>
            <a:r>
              <a:rPr lang="en-US" sz="2000" dirty="0"/>
              <a:t> by the </a:t>
            </a:r>
            <a:r>
              <a:rPr lang="en-US" sz="2000" dirty="0">
                <a:solidFill>
                  <a:srgbClr val="00B050"/>
                </a:solidFill>
              </a:rPr>
              <a:t>values of its properties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166344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 Resolution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Resolution mechanisms: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Precedence rules for the different levels of style sheets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Source of the property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 specificity of the selector used to set the property value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Property value specifications can be marked to indicate their weight (importance)</a:t>
            </a:r>
          </a:p>
          <a:p>
            <a:endParaRPr lang="en-US" sz="2000" dirty="0"/>
          </a:p>
          <a:p>
            <a:r>
              <a:rPr lang="en-US" sz="2000" dirty="0"/>
              <a:t>Weight is assigned to a property value by attaching </a:t>
            </a:r>
            <a:r>
              <a:rPr lang="en-US" sz="2000" dirty="0">
                <a:latin typeface="Courier New" pitchFamily="49" charset="0"/>
              </a:rPr>
              <a:t>!important</a:t>
            </a:r>
            <a:r>
              <a:rPr lang="en-US" sz="2000" dirty="0"/>
              <a:t> to the value</a:t>
            </a:r>
          </a:p>
        </p:txBody>
      </p:sp>
    </p:spTree>
    <p:extLst>
      <p:ext uri="{BB962C8B-B14F-4D97-AF65-F5344CB8AC3E}">
        <p14:creationId xmlns:p14="http://schemas.microsoft.com/office/powerpoint/2010/main" val="329740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91633" y="452437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r>
              <a:rPr lang="en-US" dirty="0"/>
              <a:t>Conflict resolution is a multistage process, called the </a:t>
            </a:r>
            <a:r>
              <a:rPr lang="en-US" b="1" i="1" dirty="0">
                <a:solidFill>
                  <a:srgbClr val="FF0000"/>
                </a:solidFill>
              </a:rPr>
              <a:t>cascade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First, all of the style specs from the different levels of style sheets are gathered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All available specs, from all sources, are then sorted by origin and weight, using the following rules, which are given in </a:t>
            </a:r>
            <a:r>
              <a:rPr lang="en-US" b="1" dirty="0">
                <a:solidFill>
                  <a:srgbClr val="7030A0"/>
                </a:solidFill>
              </a:rPr>
              <a:t>precedence order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Important declarations with user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Important declarations with author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Normal declarations with author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Normal declarations with user origin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/>
              <a:t>Any declarations with browser (or other user agent) origin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53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791633" y="452437"/>
            <a:ext cx="184731" cy="3416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Cascade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953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If any conflicts remain, sort them by </a:t>
            </a:r>
            <a:r>
              <a:rPr lang="en-US" b="1" dirty="0">
                <a:solidFill>
                  <a:srgbClr val="7030A0"/>
                </a:solidFill>
              </a:rPr>
              <a:t>specificity</a:t>
            </a:r>
            <a:r>
              <a:rPr lang="en-US" dirty="0"/>
              <a:t>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>
                <a:cs typeface="Calibri" panose="020F0502020204030204" pitchFamily="34" charset="0"/>
              </a:rPr>
              <a:t>id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Class and pseudo-class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Contextual selectors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sz="2000" dirty="0"/>
              <a:t>Universal selectors</a:t>
            </a:r>
          </a:p>
          <a:p>
            <a:endParaRPr lang="en-US" sz="2000" dirty="0"/>
          </a:p>
          <a:p>
            <a:r>
              <a:rPr lang="en-US" sz="2000" dirty="0"/>
              <a:t>If there are still conflicts, resolve them by precedence to the most recently seen specification</a:t>
            </a:r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15149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5105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Cascading Styles Sheets (CSSs) provide a means to control and change the presentation of HTML documents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CSSs can be inline, document-level, or external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CSS selectors are patterns used to select the HTML elements you want to style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are over 60 different properties in various categories that can be used for styling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Box Model places padding, a border, and a margin around the content of HTML elements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&lt;span&gt; and &lt;div&gt; tags can be used to specify parts of HTML to be styled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Styling of CSS is a multistage cascade process in which the styling is applied in order of the level of style sheet, the importance and origin of the declaration, and the specificity of the selector</a:t>
            </a:r>
          </a:p>
        </p:txBody>
      </p:sp>
    </p:spTree>
    <p:extLst>
      <p:ext uri="{BB962C8B-B14F-4D97-AF65-F5344CB8AC3E}">
        <p14:creationId xmlns:p14="http://schemas.microsoft.com/office/powerpoint/2010/main" val="22156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Style Sheets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78942" indent="-51435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Inline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style </a:t>
            </a:r>
            <a:r>
              <a:rPr lang="en-US" sz="2000" dirty="0"/>
              <a:t>- specified for a specific occurrence of a tag and apply only to that tag</a:t>
            </a:r>
          </a:p>
          <a:p>
            <a:pPr marL="1016000" lvl="1" indent="-330200"/>
            <a:r>
              <a:rPr lang="en-US" dirty="0"/>
              <a:t>This is fine-grain style, which defeats the purpose of style sheets - uniform style</a:t>
            </a:r>
          </a:p>
          <a:p>
            <a:pPr marL="678942" indent="-514350">
              <a:buFont typeface="+mj-lt"/>
              <a:buAutoNum type="arabicPeriod"/>
            </a:pPr>
            <a:endParaRPr lang="en-US" sz="2000" dirty="0"/>
          </a:p>
          <a:p>
            <a:pPr marL="678942" indent="-51435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Document-level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style sheets </a:t>
            </a:r>
            <a:r>
              <a:rPr lang="en-US" sz="2000" dirty="0"/>
              <a:t>- apply to the  whole document in which they appear</a:t>
            </a:r>
          </a:p>
          <a:p>
            <a:pPr marL="678942" indent="-514350">
              <a:buFont typeface="+mj-lt"/>
              <a:buAutoNum type="arabicPeriod"/>
            </a:pPr>
            <a:endParaRPr lang="en-US" sz="2000" dirty="0"/>
          </a:p>
          <a:p>
            <a:pPr marL="678942" indent="-514350"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</a:rPr>
              <a:t>External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style sheets </a:t>
            </a:r>
            <a:r>
              <a:rPr lang="en-US" sz="2000" dirty="0"/>
              <a:t>- can be applied to any number of documents</a:t>
            </a:r>
          </a:p>
          <a:p>
            <a:pPr marL="678942" indent="-514350">
              <a:buFont typeface="+mj-lt"/>
              <a:buAutoNum type="arabicPeriod"/>
            </a:pPr>
            <a:endParaRPr lang="en-US" sz="2000" dirty="0"/>
          </a:p>
          <a:p>
            <a:pPr marL="678942" indent="-514350">
              <a:buFont typeface="+mj-lt"/>
              <a:buAutoNum type="arabicPeriod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053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Levels of Style Sheets (cont.)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Inline style sheets appear in the tag itself</a:t>
            </a:r>
          </a:p>
          <a:p>
            <a:endParaRPr lang="en-US" sz="2000" dirty="0"/>
          </a:p>
          <a:p>
            <a:r>
              <a:rPr lang="en-US" sz="2000" dirty="0"/>
              <a:t>Document-level style sheets appear in the head of the document</a:t>
            </a:r>
          </a:p>
          <a:p>
            <a:endParaRPr lang="en-US" sz="2000" dirty="0"/>
          </a:p>
          <a:p>
            <a:r>
              <a:rPr lang="en-US" sz="2000" dirty="0"/>
              <a:t>External style sheets are in separate files,  potentially on any server on the Internet</a:t>
            </a:r>
          </a:p>
          <a:p>
            <a:pPr lvl="1"/>
            <a:r>
              <a:rPr lang="en-US" dirty="0"/>
              <a:t>Written as text files with the MIME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text/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External style sheets can be validated at w3c </a:t>
            </a:r>
            <a:r>
              <a:rPr lang="en-US" dirty="0">
                <a:hlinkClick r:id="rId3"/>
              </a:rPr>
              <a:t>[link]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2865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Style Sheets (cont.)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When </a:t>
            </a:r>
            <a:r>
              <a:rPr lang="en-US" dirty="0">
                <a:solidFill>
                  <a:srgbClr val="00B050"/>
                </a:solidFill>
              </a:rPr>
              <a:t>more than one style sheet </a:t>
            </a:r>
            <a:r>
              <a:rPr lang="en-US" dirty="0"/>
              <a:t>applies to a specific tag in a document, the </a:t>
            </a:r>
            <a:r>
              <a:rPr lang="en-US" dirty="0">
                <a:solidFill>
                  <a:srgbClr val="7030A0"/>
                </a:solidFill>
              </a:rPr>
              <a:t>lowest level style sheet has precedence</a:t>
            </a:r>
          </a:p>
          <a:p>
            <a:pPr lvl="1"/>
            <a:endParaRPr lang="en-US" dirty="0"/>
          </a:p>
          <a:p>
            <a:r>
              <a:rPr lang="en-US" dirty="0"/>
              <a:t>In a sense, the browser searches for a style property spec, starting with inline, until it finds one (or there isn’t one)</a:t>
            </a:r>
          </a:p>
          <a:p>
            <a:endParaRPr lang="en-US" dirty="0"/>
          </a:p>
          <a:p>
            <a:r>
              <a:rPr lang="en-US" dirty="0"/>
              <a:t>If no style sheet is provided, the browser default property values are used</a:t>
            </a:r>
          </a:p>
          <a:p>
            <a:pPr>
              <a:lnSpc>
                <a:spcPct val="100000"/>
              </a:lnSpc>
            </a:pPr>
            <a:endParaRPr lang="en-US" sz="4000" dirty="0">
              <a:latin typeface="Helvetica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1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Style Specification Formats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4724400"/>
          </a:xfrm>
        </p:spPr>
        <p:txBody>
          <a:bodyPr>
            <a:normAutofit/>
          </a:bodyPr>
          <a:lstStyle/>
          <a:p>
            <a:r>
              <a:rPr lang="en-US" sz="2000" b="1" dirty="0"/>
              <a:t>Inline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Style sheet appears as the </a:t>
            </a:r>
            <a:r>
              <a:rPr lang="en-US" b="1" dirty="0">
                <a:solidFill>
                  <a:srgbClr val="00B050"/>
                </a:solidFill>
              </a:rPr>
              <a:t>value</a:t>
            </a:r>
            <a:r>
              <a:rPr lang="en-US" dirty="0"/>
              <a:t> of the </a:t>
            </a:r>
            <a:r>
              <a:rPr lang="en-US" b="1" dirty="0">
                <a:solidFill>
                  <a:srgbClr val="7030A0"/>
                </a:solidFill>
              </a:rPr>
              <a:t>style attribute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General form:</a:t>
            </a:r>
          </a:p>
          <a:p>
            <a:pPr marL="457200" lvl="1" indent="0">
              <a:buNone/>
            </a:pPr>
            <a:endParaRPr lang="en-US" dirty="0"/>
          </a:p>
          <a:p>
            <a:pPr lvl="1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  style = "</a:t>
            </a:r>
            <a:r>
              <a:rPr lang="en-US" dirty="0">
                <a:cs typeface="Courier New" pitchFamily="49" charset="0"/>
              </a:rPr>
              <a:t>property_1: </a:t>
            </a:r>
            <a:r>
              <a:rPr lang="en-US" i="1" dirty="0">
                <a:cs typeface="Courier New" pitchFamily="49" charset="0"/>
              </a:rPr>
              <a:t>value_1</a:t>
            </a:r>
            <a:r>
              <a:rPr lang="en-US" dirty="0">
                <a:cs typeface="Courier New" pitchFamily="49" charset="0"/>
              </a:rPr>
              <a:t>; 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	           property_2: </a:t>
            </a:r>
            <a:r>
              <a:rPr lang="en-US" i="1" dirty="0">
                <a:cs typeface="Courier New" pitchFamily="49" charset="0"/>
              </a:rPr>
              <a:t>value_2</a:t>
            </a:r>
            <a:r>
              <a:rPr lang="en-US" dirty="0">
                <a:cs typeface="Courier New" pitchFamily="49" charset="0"/>
              </a:rPr>
              <a:t>;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            …</a:t>
            </a:r>
          </a:p>
          <a:p>
            <a:pPr lvl="1">
              <a:buNone/>
            </a:pPr>
            <a:r>
              <a:rPr lang="en-US" dirty="0">
                <a:cs typeface="Courier New" pitchFamily="49" charset="0"/>
              </a:rPr>
              <a:t>                                   </a:t>
            </a:r>
            <a:r>
              <a:rPr lang="en-US" dirty="0" err="1">
                <a:cs typeface="Courier New" pitchFamily="49" charset="0"/>
              </a:rPr>
              <a:t>property_n</a:t>
            </a:r>
            <a:r>
              <a:rPr lang="en-US" dirty="0">
                <a:cs typeface="Courier New" pitchFamily="49" charset="0"/>
              </a:rPr>
              <a:t>: </a:t>
            </a:r>
            <a:r>
              <a:rPr lang="en-US" i="1" dirty="0" err="1">
                <a:cs typeface="Courier New" pitchFamily="49" charset="0"/>
              </a:rPr>
              <a:t>value_n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"</a:t>
            </a:r>
            <a:endParaRPr lang="en-US" dirty="0">
              <a:cs typeface="Courier New" pitchFamily="49" charset="0"/>
            </a:endParaRPr>
          </a:p>
          <a:p>
            <a:pPr lvl="1">
              <a:buNone/>
            </a:pPr>
            <a:endParaRPr lang="en-US" dirty="0">
              <a:cs typeface="Courier New" pitchFamily="49" charset="0"/>
            </a:endParaRPr>
          </a:p>
          <a:p>
            <a:r>
              <a:rPr lang="en-US" sz="2000" dirty="0">
                <a:cs typeface="Courier New" pitchFamily="49" charset="0"/>
              </a:rPr>
              <a:t>EXAMPLE: </a:t>
            </a:r>
          </a:p>
          <a:p>
            <a:r>
              <a:rPr lang="en-US" sz="2000" dirty="0">
                <a:latin typeface="Courier New" pitchFamily="49" charset="0"/>
                <a:cs typeface="Courier New" pitchFamily="49" charset="0"/>
              </a:rPr>
              <a:t>style = “color: red; text-align: center”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43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3"/>
    </p:bldLst>
  </p:timing>
</p:sld>
</file>

<file path=ppt/theme/theme1.xml><?xml version="1.0" encoding="utf-8"?>
<a:theme xmlns:a="http://schemas.openxmlformats.org/drawingml/2006/main" name="MyTheme2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MyTheme2</Template>
  <TotalTime>3442</TotalTime>
  <Words>2772</Words>
  <Application>Microsoft Office PowerPoint</Application>
  <PresentationFormat>On-screen Show (4:3)</PresentationFormat>
  <Paragraphs>434</Paragraphs>
  <Slides>53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61" baseType="lpstr">
      <vt:lpstr>Arial</vt:lpstr>
      <vt:lpstr>Calibri</vt:lpstr>
      <vt:lpstr>Courier New</vt:lpstr>
      <vt:lpstr>Helvetica</vt:lpstr>
      <vt:lpstr>Times New Roman</vt:lpstr>
      <vt:lpstr>Wingdings</vt:lpstr>
      <vt:lpstr>MyTheme2</vt:lpstr>
      <vt:lpstr>Blends</vt:lpstr>
      <vt:lpstr>Cascading Style Sheets (CSS)</vt:lpstr>
      <vt:lpstr>Objectives</vt:lpstr>
      <vt:lpstr>CSS Basics</vt:lpstr>
      <vt:lpstr>Introduction to CSS</vt:lpstr>
      <vt:lpstr>Introduction to CSS</vt:lpstr>
      <vt:lpstr>Levels of Style Sheets</vt:lpstr>
      <vt:lpstr>Levels of Style Sheets (cont.)</vt:lpstr>
      <vt:lpstr>Levels of Style Sheets (cont.)</vt:lpstr>
      <vt:lpstr>Style Specification Formats</vt:lpstr>
      <vt:lpstr>Style Specification Formats (cont.)</vt:lpstr>
      <vt:lpstr>Style Specification Formats (cont.)</vt:lpstr>
      <vt:lpstr>Including external style sheets</vt:lpstr>
      <vt:lpstr>CSS Selectors</vt:lpstr>
      <vt:lpstr>CSS Selectors</vt:lpstr>
      <vt:lpstr>Simple Selector Forms</vt:lpstr>
      <vt:lpstr>Contextual Selector Example*</vt:lpstr>
      <vt:lpstr>Class Selectors</vt:lpstr>
      <vt:lpstr>Generic Selectors</vt:lpstr>
      <vt:lpstr> id Selectors</vt:lpstr>
      <vt:lpstr>Universal Selectors</vt:lpstr>
      <vt:lpstr> Pseudo Classes</vt:lpstr>
      <vt:lpstr>Examples</vt:lpstr>
      <vt:lpstr>Style Properties</vt:lpstr>
      <vt:lpstr>Properties</vt:lpstr>
      <vt:lpstr> Property Values </vt:lpstr>
      <vt:lpstr> Property Values </vt:lpstr>
      <vt:lpstr>Property Values</vt:lpstr>
      <vt:lpstr>Font Properties</vt:lpstr>
      <vt:lpstr>Font Properties</vt:lpstr>
      <vt:lpstr>Font Properties (cont.)</vt:lpstr>
      <vt:lpstr>Font Properties (cont.)</vt:lpstr>
      <vt:lpstr>HTML/CSS Properties and Property Value Example</vt:lpstr>
      <vt:lpstr>List Properties and Color Values</vt:lpstr>
      <vt:lpstr>List properties</vt:lpstr>
      <vt:lpstr>List Properties (cont.)</vt:lpstr>
      <vt:lpstr>Colors</vt:lpstr>
      <vt:lpstr>Colors (cont.)</vt:lpstr>
      <vt:lpstr>Alignment and Borders</vt:lpstr>
      <vt:lpstr>Alignment of Text</vt:lpstr>
      <vt:lpstr>Alignment of Text</vt:lpstr>
      <vt:lpstr>Borders</vt:lpstr>
      <vt:lpstr>The Box Model and Backgrounds</vt:lpstr>
      <vt:lpstr>The Box Model</vt:lpstr>
      <vt:lpstr>Background Images</vt:lpstr>
      <vt:lpstr>Structuring Documents with &lt;span&gt; and &lt;div&gt;</vt:lpstr>
      <vt:lpstr>The &lt;span&gt;  tag</vt:lpstr>
      <vt:lpstr>The &lt;div&gt; tag</vt:lpstr>
      <vt:lpstr>Conflict Resolution and the Cascade</vt:lpstr>
      <vt:lpstr>Conflict Resolution</vt:lpstr>
      <vt:lpstr>Conflict Resolution (cont.)</vt:lpstr>
      <vt:lpstr>Cascade</vt:lpstr>
      <vt:lpstr>Cascade</vt:lpstr>
      <vt:lpstr>Summary</vt:lpstr>
    </vt:vector>
  </TitlesOfParts>
  <Company>Lewis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and Distributed Programming</dc:title>
  <dc:creator>szczurpi</dc:creator>
  <cp:lastModifiedBy>Alrfou, Khaled</cp:lastModifiedBy>
  <cp:revision>450</cp:revision>
  <dcterms:created xsi:type="dcterms:W3CDTF">2012-08-28T17:16:18Z</dcterms:created>
  <dcterms:modified xsi:type="dcterms:W3CDTF">2025-10-12T11:01:56Z</dcterms:modified>
</cp:coreProperties>
</file>