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96" r:id="rId3"/>
    <p:sldId id="297" r:id="rId4"/>
    <p:sldId id="298" r:id="rId5"/>
    <p:sldId id="299" r:id="rId6"/>
    <p:sldId id="300" r:id="rId7"/>
    <p:sldId id="301" r:id="rId8"/>
    <p:sldId id="302" r:id="rId9"/>
    <p:sldId id="303" r:id="rId10"/>
    <p:sldId id="304" r:id="rId11"/>
    <p:sldId id="305" r:id="rId12"/>
    <p:sldId id="306" r:id="rId13"/>
    <p:sldId id="265"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7" r:id="rId31"/>
    <p:sldId id="284" r:id="rId32"/>
    <p:sldId id="285" r:id="rId33"/>
    <p:sldId id="288" r:id="rId34"/>
    <p:sldId id="289" r:id="rId35"/>
    <p:sldId id="290" r:id="rId36"/>
    <p:sldId id="291" r:id="rId37"/>
    <p:sldId id="292" r:id="rId38"/>
    <p:sldId id="286" r:id="rId39"/>
    <p:sldId id="29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484B40-264B-48EA-964E-FA5D3E63D1A9}" v="7" dt="2019-12-02T03:10:11.6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6" d="100"/>
          <a:sy n="66" d="100"/>
        </p:scale>
        <p:origin x="6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yani Pandit" userId="e6c5e58f32f02a7a" providerId="LiveId" clId="{59484B40-264B-48EA-964E-FA5D3E63D1A9}"/>
    <pc:docChg chg="undo addSld delSld modSld">
      <pc:chgData name="Kalyani Pandit" userId="e6c5e58f32f02a7a" providerId="LiveId" clId="{59484B40-264B-48EA-964E-FA5D3E63D1A9}" dt="2019-12-02T03:14:35.829" v="173" actId="47"/>
      <pc:docMkLst>
        <pc:docMk/>
      </pc:docMkLst>
      <pc:sldChg chg="del">
        <pc:chgData name="Kalyani Pandit" userId="e6c5e58f32f02a7a" providerId="LiveId" clId="{59484B40-264B-48EA-964E-FA5D3E63D1A9}" dt="2019-12-02T03:14:16.595" v="164" actId="47"/>
        <pc:sldMkLst>
          <pc:docMk/>
          <pc:sldMk cId="470704874" sldId="257"/>
        </pc:sldMkLst>
      </pc:sldChg>
      <pc:sldChg chg="del">
        <pc:chgData name="Kalyani Pandit" userId="e6c5e58f32f02a7a" providerId="LiveId" clId="{59484B40-264B-48EA-964E-FA5D3E63D1A9}" dt="2019-12-02T03:14:18.207" v="165" actId="47"/>
        <pc:sldMkLst>
          <pc:docMk/>
          <pc:sldMk cId="1739219982" sldId="258"/>
        </pc:sldMkLst>
      </pc:sldChg>
      <pc:sldChg chg="del">
        <pc:chgData name="Kalyani Pandit" userId="e6c5e58f32f02a7a" providerId="LiveId" clId="{59484B40-264B-48EA-964E-FA5D3E63D1A9}" dt="2019-12-02T03:14:24.304" v="166" actId="47"/>
        <pc:sldMkLst>
          <pc:docMk/>
          <pc:sldMk cId="3507874915" sldId="259"/>
        </pc:sldMkLst>
      </pc:sldChg>
      <pc:sldChg chg="del">
        <pc:chgData name="Kalyani Pandit" userId="e6c5e58f32f02a7a" providerId="LiveId" clId="{59484B40-264B-48EA-964E-FA5D3E63D1A9}" dt="2019-12-02T03:14:25.725" v="167" actId="47"/>
        <pc:sldMkLst>
          <pc:docMk/>
          <pc:sldMk cId="243905781" sldId="260"/>
        </pc:sldMkLst>
      </pc:sldChg>
      <pc:sldChg chg="del">
        <pc:chgData name="Kalyani Pandit" userId="e6c5e58f32f02a7a" providerId="LiveId" clId="{59484B40-264B-48EA-964E-FA5D3E63D1A9}" dt="2019-12-02T03:14:26.734" v="168" actId="47"/>
        <pc:sldMkLst>
          <pc:docMk/>
          <pc:sldMk cId="4009648237" sldId="261"/>
        </pc:sldMkLst>
      </pc:sldChg>
      <pc:sldChg chg="del">
        <pc:chgData name="Kalyani Pandit" userId="e6c5e58f32f02a7a" providerId="LiveId" clId="{59484B40-264B-48EA-964E-FA5D3E63D1A9}" dt="2019-12-02T03:14:28.162" v="169" actId="47"/>
        <pc:sldMkLst>
          <pc:docMk/>
          <pc:sldMk cId="177029519" sldId="262"/>
        </pc:sldMkLst>
      </pc:sldChg>
      <pc:sldChg chg="del">
        <pc:chgData name="Kalyani Pandit" userId="e6c5e58f32f02a7a" providerId="LiveId" clId="{59484B40-264B-48EA-964E-FA5D3E63D1A9}" dt="2019-12-02T03:14:34.756" v="172" actId="47"/>
        <pc:sldMkLst>
          <pc:docMk/>
          <pc:sldMk cId="390304737" sldId="263"/>
        </pc:sldMkLst>
      </pc:sldChg>
      <pc:sldChg chg="del">
        <pc:chgData name="Kalyani Pandit" userId="e6c5e58f32f02a7a" providerId="LiveId" clId="{59484B40-264B-48EA-964E-FA5D3E63D1A9}" dt="2019-12-02T03:14:35.829" v="173" actId="47"/>
        <pc:sldMkLst>
          <pc:docMk/>
          <pc:sldMk cId="3941805792" sldId="264"/>
        </pc:sldMkLst>
      </pc:sldChg>
      <pc:sldChg chg="del">
        <pc:chgData name="Kalyani Pandit" userId="e6c5e58f32f02a7a" providerId="LiveId" clId="{59484B40-264B-48EA-964E-FA5D3E63D1A9}" dt="2019-12-02T03:14:31.156" v="170" actId="47"/>
        <pc:sldMkLst>
          <pc:docMk/>
          <pc:sldMk cId="2497656321" sldId="266"/>
        </pc:sldMkLst>
      </pc:sldChg>
      <pc:sldChg chg="del">
        <pc:chgData name="Kalyani Pandit" userId="e6c5e58f32f02a7a" providerId="LiveId" clId="{59484B40-264B-48EA-964E-FA5D3E63D1A9}" dt="2019-12-02T03:14:33.780" v="171" actId="47"/>
        <pc:sldMkLst>
          <pc:docMk/>
          <pc:sldMk cId="1697105806" sldId="267"/>
        </pc:sldMkLst>
      </pc:sldChg>
      <pc:sldChg chg="add del">
        <pc:chgData name="Kalyani Pandit" userId="e6c5e58f32f02a7a" providerId="LiveId" clId="{59484B40-264B-48EA-964E-FA5D3E63D1A9}" dt="2019-12-02T02:59:14.165" v="2" actId="47"/>
        <pc:sldMkLst>
          <pc:docMk/>
          <pc:sldMk cId="1301095877" sldId="294"/>
        </pc:sldMkLst>
      </pc:sldChg>
      <pc:sldChg chg="add del">
        <pc:chgData name="Kalyani Pandit" userId="e6c5e58f32f02a7a" providerId="LiveId" clId="{59484B40-264B-48EA-964E-FA5D3E63D1A9}" dt="2019-12-02T02:59:16.043" v="3" actId="47"/>
        <pc:sldMkLst>
          <pc:docMk/>
          <pc:sldMk cId="138625260" sldId="295"/>
        </pc:sldMkLst>
      </pc:sldChg>
      <pc:sldChg chg="modSp add">
        <pc:chgData name="Kalyani Pandit" userId="e6c5e58f32f02a7a" providerId="LiveId" clId="{59484B40-264B-48EA-964E-FA5D3E63D1A9}" dt="2019-12-02T02:59:23.713" v="4" actId="6549"/>
        <pc:sldMkLst>
          <pc:docMk/>
          <pc:sldMk cId="3061157787" sldId="296"/>
        </pc:sldMkLst>
        <pc:spChg chg="mod">
          <ac:chgData name="Kalyani Pandit" userId="e6c5e58f32f02a7a" providerId="LiveId" clId="{59484B40-264B-48EA-964E-FA5D3E63D1A9}" dt="2019-12-02T02:59:23.713" v="4" actId="6549"/>
          <ac:spMkLst>
            <pc:docMk/>
            <pc:sldMk cId="3061157787" sldId="296"/>
            <ac:spMk id="3" creationId="{DE4E50C6-812D-40EA-A0C1-2921FD9EF51A}"/>
          </ac:spMkLst>
        </pc:spChg>
      </pc:sldChg>
      <pc:sldChg chg="add">
        <pc:chgData name="Kalyani Pandit" userId="e6c5e58f32f02a7a" providerId="LiveId" clId="{59484B40-264B-48EA-964E-FA5D3E63D1A9}" dt="2019-12-02T02:58:54.042" v="1"/>
        <pc:sldMkLst>
          <pc:docMk/>
          <pc:sldMk cId="97916444" sldId="297"/>
        </pc:sldMkLst>
      </pc:sldChg>
      <pc:sldChg chg="add">
        <pc:chgData name="Kalyani Pandit" userId="e6c5e58f32f02a7a" providerId="LiveId" clId="{59484B40-264B-48EA-964E-FA5D3E63D1A9}" dt="2019-12-02T02:58:54.042" v="1"/>
        <pc:sldMkLst>
          <pc:docMk/>
          <pc:sldMk cId="3052207062" sldId="298"/>
        </pc:sldMkLst>
      </pc:sldChg>
      <pc:sldChg chg="add">
        <pc:chgData name="Kalyani Pandit" userId="e6c5e58f32f02a7a" providerId="LiveId" clId="{59484B40-264B-48EA-964E-FA5D3E63D1A9}" dt="2019-12-02T02:58:54.042" v="1"/>
        <pc:sldMkLst>
          <pc:docMk/>
          <pc:sldMk cId="2927850343" sldId="299"/>
        </pc:sldMkLst>
      </pc:sldChg>
      <pc:sldChg chg="add">
        <pc:chgData name="Kalyani Pandit" userId="e6c5e58f32f02a7a" providerId="LiveId" clId="{59484B40-264B-48EA-964E-FA5D3E63D1A9}" dt="2019-12-02T02:58:54.042" v="1"/>
        <pc:sldMkLst>
          <pc:docMk/>
          <pc:sldMk cId="1264165249" sldId="300"/>
        </pc:sldMkLst>
      </pc:sldChg>
      <pc:sldChg chg="add">
        <pc:chgData name="Kalyani Pandit" userId="e6c5e58f32f02a7a" providerId="LiveId" clId="{59484B40-264B-48EA-964E-FA5D3E63D1A9}" dt="2019-12-02T02:58:54.042" v="1"/>
        <pc:sldMkLst>
          <pc:docMk/>
          <pc:sldMk cId="1876950288" sldId="301"/>
        </pc:sldMkLst>
      </pc:sldChg>
      <pc:sldChg chg="addSp modSp add">
        <pc:chgData name="Kalyani Pandit" userId="e6c5e58f32f02a7a" providerId="LiveId" clId="{59484B40-264B-48EA-964E-FA5D3E63D1A9}" dt="2019-12-02T03:06:30.642" v="29" actId="113"/>
        <pc:sldMkLst>
          <pc:docMk/>
          <pc:sldMk cId="3982434279" sldId="302"/>
        </pc:sldMkLst>
        <pc:spChg chg="add mod">
          <ac:chgData name="Kalyani Pandit" userId="e6c5e58f32f02a7a" providerId="LiveId" clId="{59484B40-264B-48EA-964E-FA5D3E63D1A9}" dt="2019-12-02T03:06:30.642" v="29" actId="113"/>
          <ac:spMkLst>
            <pc:docMk/>
            <pc:sldMk cId="3982434279" sldId="302"/>
            <ac:spMk id="3" creationId="{ECD0A0DF-B319-4817-8328-3A42D6B00AB9}"/>
          </ac:spMkLst>
        </pc:spChg>
        <pc:picChg chg="mod">
          <ac:chgData name="Kalyani Pandit" userId="e6c5e58f32f02a7a" providerId="LiveId" clId="{59484B40-264B-48EA-964E-FA5D3E63D1A9}" dt="2019-12-02T03:00:37.893" v="6" actId="14100"/>
          <ac:picMkLst>
            <pc:docMk/>
            <pc:sldMk cId="3982434279" sldId="302"/>
            <ac:picMk id="9" creationId="{8173B75B-F331-4966-81D4-EAB111F4DE75}"/>
          </ac:picMkLst>
        </pc:picChg>
      </pc:sldChg>
      <pc:sldChg chg="add">
        <pc:chgData name="Kalyani Pandit" userId="e6c5e58f32f02a7a" providerId="LiveId" clId="{59484B40-264B-48EA-964E-FA5D3E63D1A9}" dt="2019-12-02T02:58:54.042" v="1"/>
        <pc:sldMkLst>
          <pc:docMk/>
          <pc:sldMk cId="242423091" sldId="303"/>
        </pc:sldMkLst>
      </pc:sldChg>
      <pc:sldChg chg="add">
        <pc:chgData name="Kalyani Pandit" userId="e6c5e58f32f02a7a" providerId="LiveId" clId="{59484B40-264B-48EA-964E-FA5D3E63D1A9}" dt="2019-12-02T02:58:54.042" v="1"/>
        <pc:sldMkLst>
          <pc:docMk/>
          <pc:sldMk cId="3169406449" sldId="304"/>
        </pc:sldMkLst>
      </pc:sldChg>
      <pc:sldChg chg="modSp add">
        <pc:chgData name="Kalyani Pandit" userId="e6c5e58f32f02a7a" providerId="LiveId" clId="{59484B40-264B-48EA-964E-FA5D3E63D1A9}" dt="2019-12-02T03:13:09.806" v="163" actId="1036"/>
        <pc:sldMkLst>
          <pc:docMk/>
          <pc:sldMk cId="3849159786" sldId="305"/>
        </pc:sldMkLst>
        <pc:spChg chg="mod">
          <ac:chgData name="Kalyani Pandit" userId="e6c5e58f32f02a7a" providerId="LiveId" clId="{59484B40-264B-48EA-964E-FA5D3E63D1A9}" dt="2019-12-02T03:12:10.850" v="161" actId="20577"/>
          <ac:spMkLst>
            <pc:docMk/>
            <pc:sldMk cId="3849159786" sldId="305"/>
            <ac:spMk id="2" creationId="{B309F320-3B2E-491F-A899-1FB34FF461FA}"/>
          </ac:spMkLst>
        </pc:spChg>
        <pc:picChg chg="mod">
          <ac:chgData name="Kalyani Pandit" userId="e6c5e58f32f02a7a" providerId="LiveId" clId="{59484B40-264B-48EA-964E-FA5D3E63D1A9}" dt="2019-12-02T03:13:09.806" v="163" actId="1036"/>
          <ac:picMkLst>
            <pc:docMk/>
            <pc:sldMk cId="3849159786" sldId="305"/>
            <ac:picMk id="4" creationId="{A85690A5-E187-41B5-B7BB-D36C0916AD44}"/>
          </ac:picMkLst>
        </pc:picChg>
        <pc:picChg chg="mod">
          <ac:chgData name="Kalyani Pandit" userId="e6c5e58f32f02a7a" providerId="LiveId" clId="{59484B40-264B-48EA-964E-FA5D3E63D1A9}" dt="2019-12-02T03:10:27.322" v="134" actId="1076"/>
          <ac:picMkLst>
            <pc:docMk/>
            <pc:sldMk cId="3849159786" sldId="305"/>
            <ac:picMk id="6" creationId="{87BD730C-2056-4DC6-AC89-B4214CA44789}"/>
          </ac:picMkLst>
        </pc:picChg>
      </pc:sldChg>
      <pc:sldChg chg="add">
        <pc:chgData name="Kalyani Pandit" userId="e6c5e58f32f02a7a" providerId="LiveId" clId="{59484B40-264B-48EA-964E-FA5D3E63D1A9}" dt="2019-12-02T02:58:54.042" v="1"/>
        <pc:sldMkLst>
          <pc:docMk/>
          <pc:sldMk cId="1343005810" sldId="30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3EC002-A625-4AFB-9CF2-9BE9E129B79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36A52-A3A3-49A9-9E79-952FA62072C1}" type="slidenum">
              <a:rPr lang="en-US" smtClean="0"/>
              <a:t>‹#›</a:t>
            </a:fld>
            <a:endParaRPr lang="en-US"/>
          </a:p>
        </p:txBody>
      </p:sp>
    </p:spTree>
    <p:extLst>
      <p:ext uri="{BB962C8B-B14F-4D97-AF65-F5344CB8AC3E}">
        <p14:creationId xmlns:p14="http://schemas.microsoft.com/office/powerpoint/2010/main" val="95970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3EC002-A625-4AFB-9CF2-9BE9E129B79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36A52-A3A3-49A9-9E79-952FA62072C1}" type="slidenum">
              <a:rPr lang="en-US" smtClean="0"/>
              <a:t>‹#›</a:t>
            </a:fld>
            <a:endParaRPr lang="en-US"/>
          </a:p>
        </p:txBody>
      </p:sp>
    </p:spTree>
    <p:extLst>
      <p:ext uri="{BB962C8B-B14F-4D97-AF65-F5344CB8AC3E}">
        <p14:creationId xmlns:p14="http://schemas.microsoft.com/office/powerpoint/2010/main" val="2739536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3EC002-A625-4AFB-9CF2-9BE9E129B79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36A52-A3A3-49A9-9E79-952FA62072C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43044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3EC002-A625-4AFB-9CF2-9BE9E129B79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36A52-A3A3-49A9-9E79-952FA62072C1}" type="slidenum">
              <a:rPr lang="en-US" smtClean="0"/>
              <a:t>‹#›</a:t>
            </a:fld>
            <a:endParaRPr lang="en-US"/>
          </a:p>
        </p:txBody>
      </p:sp>
    </p:spTree>
    <p:extLst>
      <p:ext uri="{BB962C8B-B14F-4D97-AF65-F5344CB8AC3E}">
        <p14:creationId xmlns:p14="http://schemas.microsoft.com/office/powerpoint/2010/main" val="2256360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3EC002-A625-4AFB-9CF2-9BE9E129B79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36A52-A3A3-49A9-9E79-952FA62072C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645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3EC002-A625-4AFB-9CF2-9BE9E129B79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36A52-A3A3-49A9-9E79-952FA62072C1}" type="slidenum">
              <a:rPr lang="en-US" smtClean="0"/>
              <a:t>‹#›</a:t>
            </a:fld>
            <a:endParaRPr lang="en-US"/>
          </a:p>
        </p:txBody>
      </p:sp>
    </p:spTree>
    <p:extLst>
      <p:ext uri="{BB962C8B-B14F-4D97-AF65-F5344CB8AC3E}">
        <p14:creationId xmlns:p14="http://schemas.microsoft.com/office/powerpoint/2010/main" val="1176071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3EC002-A625-4AFB-9CF2-9BE9E129B79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36A52-A3A3-49A9-9E79-952FA62072C1}" type="slidenum">
              <a:rPr lang="en-US" smtClean="0"/>
              <a:t>‹#›</a:t>
            </a:fld>
            <a:endParaRPr lang="en-US"/>
          </a:p>
        </p:txBody>
      </p:sp>
    </p:spTree>
    <p:extLst>
      <p:ext uri="{BB962C8B-B14F-4D97-AF65-F5344CB8AC3E}">
        <p14:creationId xmlns:p14="http://schemas.microsoft.com/office/powerpoint/2010/main" val="3043256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3EC002-A625-4AFB-9CF2-9BE9E129B79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36A52-A3A3-49A9-9E79-952FA62072C1}" type="slidenum">
              <a:rPr lang="en-US" smtClean="0"/>
              <a:t>‹#›</a:t>
            </a:fld>
            <a:endParaRPr lang="en-US"/>
          </a:p>
        </p:txBody>
      </p:sp>
    </p:spTree>
    <p:extLst>
      <p:ext uri="{BB962C8B-B14F-4D97-AF65-F5344CB8AC3E}">
        <p14:creationId xmlns:p14="http://schemas.microsoft.com/office/powerpoint/2010/main" val="2435899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3EC002-A625-4AFB-9CF2-9BE9E129B79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36A52-A3A3-49A9-9E79-952FA62072C1}" type="slidenum">
              <a:rPr lang="en-US" smtClean="0"/>
              <a:t>‹#›</a:t>
            </a:fld>
            <a:endParaRPr lang="en-US"/>
          </a:p>
        </p:txBody>
      </p:sp>
    </p:spTree>
    <p:extLst>
      <p:ext uri="{BB962C8B-B14F-4D97-AF65-F5344CB8AC3E}">
        <p14:creationId xmlns:p14="http://schemas.microsoft.com/office/powerpoint/2010/main" val="96916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3EC002-A625-4AFB-9CF2-9BE9E129B791}" type="datetimeFigureOut">
              <a:rPr lang="en-US" smtClean="0"/>
              <a:t>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736A52-A3A3-49A9-9E79-952FA62072C1}" type="slidenum">
              <a:rPr lang="en-US" smtClean="0"/>
              <a:t>‹#›</a:t>
            </a:fld>
            <a:endParaRPr lang="en-US"/>
          </a:p>
        </p:txBody>
      </p:sp>
    </p:spTree>
    <p:extLst>
      <p:ext uri="{BB962C8B-B14F-4D97-AF65-F5344CB8AC3E}">
        <p14:creationId xmlns:p14="http://schemas.microsoft.com/office/powerpoint/2010/main" val="232215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3EC002-A625-4AFB-9CF2-9BE9E129B791}"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36A52-A3A3-49A9-9E79-952FA62072C1}" type="slidenum">
              <a:rPr lang="en-US" smtClean="0"/>
              <a:t>‹#›</a:t>
            </a:fld>
            <a:endParaRPr lang="en-US"/>
          </a:p>
        </p:txBody>
      </p:sp>
    </p:spTree>
    <p:extLst>
      <p:ext uri="{BB962C8B-B14F-4D97-AF65-F5344CB8AC3E}">
        <p14:creationId xmlns:p14="http://schemas.microsoft.com/office/powerpoint/2010/main" val="49949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3EC002-A625-4AFB-9CF2-9BE9E129B791}" type="datetimeFigureOut">
              <a:rPr lang="en-US" smtClean="0"/>
              <a:t>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736A52-A3A3-49A9-9E79-952FA62072C1}" type="slidenum">
              <a:rPr lang="en-US" smtClean="0"/>
              <a:t>‹#›</a:t>
            </a:fld>
            <a:endParaRPr lang="en-US"/>
          </a:p>
        </p:txBody>
      </p:sp>
    </p:spTree>
    <p:extLst>
      <p:ext uri="{BB962C8B-B14F-4D97-AF65-F5344CB8AC3E}">
        <p14:creationId xmlns:p14="http://schemas.microsoft.com/office/powerpoint/2010/main" val="1152387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3EC002-A625-4AFB-9CF2-9BE9E129B791}" type="datetimeFigureOut">
              <a:rPr lang="en-US" smtClean="0"/>
              <a:t>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736A52-A3A3-49A9-9E79-952FA62072C1}" type="slidenum">
              <a:rPr lang="en-US" smtClean="0"/>
              <a:t>‹#›</a:t>
            </a:fld>
            <a:endParaRPr lang="en-US"/>
          </a:p>
        </p:txBody>
      </p:sp>
    </p:spTree>
    <p:extLst>
      <p:ext uri="{BB962C8B-B14F-4D97-AF65-F5344CB8AC3E}">
        <p14:creationId xmlns:p14="http://schemas.microsoft.com/office/powerpoint/2010/main" val="327294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3EC002-A625-4AFB-9CF2-9BE9E129B791}" type="datetimeFigureOut">
              <a:rPr lang="en-US" smtClean="0"/>
              <a:t>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736A52-A3A3-49A9-9E79-952FA62072C1}" type="slidenum">
              <a:rPr lang="en-US" smtClean="0"/>
              <a:t>‹#›</a:t>
            </a:fld>
            <a:endParaRPr lang="en-US"/>
          </a:p>
        </p:txBody>
      </p:sp>
    </p:spTree>
    <p:extLst>
      <p:ext uri="{BB962C8B-B14F-4D97-AF65-F5344CB8AC3E}">
        <p14:creationId xmlns:p14="http://schemas.microsoft.com/office/powerpoint/2010/main" val="761439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3EC002-A625-4AFB-9CF2-9BE9E129B791}"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36A52-A3A3-49A9-9E79-952FA62072C1}" type="slidenum">
              <a:rPr lang="en-US" smtClean="0"/>
              <a:t>‹#›</a:t>
            </a:fld>
            <a:endParaRPr lang="en-US"/>
          </a:p>
        </p:txBody>
      </p:sp>
    </p:spTree>
    <p:extLst>
      <p:ext uri="{BB962C8B-B14F-4D97-AF65-F5344CB8AC3E}">
        <p14:creationId xmlns:p14="http://schemas.microsoft.com/office/powerpoint/2010/main" val="1074173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3EC002-A625-4AFB-9CF2-9BE9E129B791}" type="datetimeFigureOut">
              <a:rPr lang="en-US" smtClean="0"/>
              <a:t>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736A52-A3A3-49A9-9E79-952FA62072C1}" type="slidenum">
              <a:rPr lang="en-US" smtClean="0"/>
              <a:t>‹#›</a:t>
            </a:fld>
            <a:endParaRPr lang="en-US"/>
          </a:p>
        </p:txBody>
      </p:sp>
    </p:spTree>
    <p:extLst>
      <p:ext uri="{BB962C8B-B14F-4D97-AF65-F5344CB8AC3E}">
        <p14:creationId xmlns:p14="http://schemas.microsoft.com/office/powerpoint/2010/main" val="2380927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3EC002-A625-4AFB-9CF2-9BE9E129B791}" type="datetimeFigureOut">
              <a:rPr lang="en-US" smtClean="0"/>
              <a:t>12/1/2019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736A52-A3A3-49A9-9E79-952FA62072C1}" type="slidenum">
              <a:rPr lang="en-US" smtClean="0"/>
              <a:t>‹#›</a:t>
            </a:fld>
            <a:endParaRPr lang="en-US"/>
          </a:p>
        </p:txBody>
      </p:sp>
    </p:spTree>
    <p:extLst>
      <p:ext uri="{BB962C8B-B14F-4D97-AF65-F5344CB8AC3E}">
        <p14:creationId xmlns:p14="http://schemas.microsoft.com/office/powerpoint/2010/main" val="377685444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topics/arima-model" TargetMode="External"/><Relationship Id="rId7" Type="http://schemas.openxmlformats.org/officeDocument/2006/relationships/hyperlink" Target="https://www.datacamp.com/community/tutorials/time-series-r" TargetMode="External"/><Relationship Id="rId2" Type="http://schemas.openxmlformats.org/officeDocument/2006/relationships/hyperlink" Target="https://www.statisticshowto.datasciencecentral.com/mean-squared-error/" TargetMode="External"/><Relationship Id="rId1" Type="http://schemas.openxmlformats.org/officeDocument/2006/relationships/slideLayout" Target="../slideLayouts/slideLayout2.xml"/><Relationship Id="rId6" Type="http://schemas.openxmlformats.org/officeDocument/2006/relationships/hyperlink" Target="http://r-statistics.co/Time-Series-Analysis-With-R.html" TargetMode="External"/><Relationship Id="rId5" Type="http://schemas.openxmlformats.org/officeDocument/2006/relationships/hyperlink" Target="https://docs.infor.com/help_m3kpd_15.1.2/index.jsp?topic=%2Fcom.lawson.help.scplanhs-uwa%2Fczz0569.html" TargetMode="External"/><Relationship Id="rId4" Type="http://schemas.openxmlformats.org/officeDocument/2006/relationships/hyperlink" Target="https://finance.yahoo.com/quote/%5EGSPC?p=%5eGSPC&amp;.tsrc=fin-srch"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E45D-E03D-49B6-8D6B-6D767088B17A}"/>
              </a:ext>
            </a:extLst>
          </p:cNvPr>
          <p:cNvSpPr>
            <a:spLocks noGrp="1"/>
          </p:cNvSpPr>
          <p:nvPr>
            <p:ph type="ctrTitle"/>
          </p:nvPr>
        </p:nvSpPr>
        <p:spPr>
          <a:xfrm>
            <a:off x="477780" y="1344246"/>
            <a:ext cx="9878016" cy="828020"/>
          </a:xfrm>
        </p:spPr>
        <p:txBody>
          <a:bodyPr/>
          <a:lstStyle/>
          <a:p>
            <a:pPr algn="ctr"/>
            <a:r>
              <a:rPr lang="en-US" sz="5500" dirty="0">
                <a:solidFill>
                  <a:srgbClr val="C00000"/>
                </a:solidFill>
              </a:rPr>
              <a:t>Forecasting and Time Series</a:t>
            </a:r>
          </a:p>
        </p:txBody>
      </p:sp>
      <p:sp>
        <p:nvSpPr>
          <p:cNvPr id="3" name="Subtitle 2">
            <a:extLst>
              <a:ext uri="{FF2B5EF4-FFF2-40B4-BE49-F238E27FC236}">
                <a16:creationId xmlns:a16="http://schemas.microsoft.com/office/drawing/2014/main" id="{9A61159D-0108-46FD-90B7-3401D55A8144}"/>
              </a:ext>
            </a:extLst>
          </p:cNvPr>
          <p:cNvSpPr>
            <a:spLocks noGrp="1"/>
          </p:cNvSpPr>
          <p:nvPr>
            <p:ph type="subTitle" idx="1"/>
          </p:nvPr>
        </p:nvSpPr>
        <p:spPr>
          <a:xfrm>
            <a:off x="1309036" y="2348565"/>
            <a:ext cx="7579957" cy="3867572"/>
          </a:xfrm>
        </p:spPr>
        <p:txBody>
          <a:bodyPr>
            <a:normAutofit lnSpcReduction="10000"/>
          </a:bodyPr>
          <a:lstStyle/>
          <a:p>
            <a:r>
              <a:rPr lang="en-US" sz="4500" dirty="0">
                <a:solidFill>
                  <a:srgbClr val="002060"/>
                </a:solidFill>
                <a:latin typeface="Times New Roman" panose="02020603050405020304" pitchFamily="18" charset="0"/>
              </a:rPr>
              <a:t>DADM Project By-</a:t>
            </a:r>
          </a:p>
          <a:p>
            <a:endParaRPr lang="en-US" sz="3500" dirty="0">
              <a:solidFill>
                <a:srgbClr val="002060"/>
              </a:solidFill>
              <a:latin typeface="Times New Roman" panose="02020603050405020304" pitchFamily="18" charset="0"/>
            </a:endParaRPr>
          </a:p>
          <a:p>
            <a:r>
              <a:rPr lang="en-US" sz="3500" dirty="0">
                <a:solidFill>
                  <a:srgbClr val="002060"/>
                </a:solidFill>
                <a:latin typeface="Times New Roman" panose="02020603050405020304" pitchFamily="18" charset="0"/>
              </a:rPr>
              <a:t>Aakash Shetty, Kalyani Pandit, </a:t>
            </a:r>
          </a:p>
          <a:p>
            <a:r>
              <a:rPr lang="en-US" sz="3500" dirty="0">
                <a:solidFill>
                  <a:srgbClr val="002060"/>
                </a:solidFill>
                <a:latin typeface="Times New Roman" panose="02020603050405020304" pitchFamily="18" charset="0"/>
              </a:rPr>
              <a:t>Pratik Patil, </a:t>
            </a:r>
            <a:r>
              <a:rPr lang="en-US" sz="3500" dirty="0" err="1">
                <a:solidFill>
                  <a:srgbClr val="002060"/>
                </a:solidFill>
                <a:latin typeface="Times New Roman" panose="02020603050405020304" pitchFamily="18" charset="0"/>
              </a:rPr>
              <a:t>Saiprasad</a:t>
            </a:r>
            <a:r>
              <a:rPr lang="en-US" sz="3500" dirty="0">
                <a:solidFill>
                  <a:srgbClr val="002060"/>
                </a:solidFill>
                <a:latin typeface="Times New Roman" panose="02020603050405020304" pitchFamily="18" charset="0"/>
              </a:rPr>
              <a:t> Bahulekar, </a:t>
            </a:r>
          </a:p>
          <a:p>
            <a:r>
              <a:rPr lang="en-US" sz="3500" dirty="0">
                <a:solidFill>
                  <a:srgbClr val="002060"/>
                </a:solidFill>
                <a:latin typeface="Times New Roman" panose="02020603050405020304" pitchFamily="18" charset="0"/>
              </a:rPr>
              <a:t>Saket Tulsan, </a:t>
            </a:r>
            <a:r>
              <a:rPr lang="en-US" sz="3500" dirty="0" err="1">
                <a:solidFill>
                  <a:srgbClr val="002060"/>
                </a:solidFill>
                <a:latin typeface="Times New Roman" panose="02020603050405020304" pitchFamily="18" charset="0"/>
              </a:rPr>
              <a:t>Sonu</a:t>
            </a:r>
            <a:r>
              <a:rPr lang="en-US" sz="3500" dirty="0">
                <a:solidFill>
                  <a:srgbClr val="002060"/>
                </a:solidFill>
                <a:latin typeface="Times New Roman" panose="02020603050405020304" pitchFamily="18" charset="0"/>
              </a:rPr>
              <a:t> Kumar, </a:t>
            </a:r>
          </a:p>
          <a:p>
            <a:r>
              <a:rPr lang="en-US" sz="3500" dirty="0" err="1">
                <a:solidFill>
                  <a:srgbClr val="002060"/>
                </a:solidFill>
                <a:latin typeface="Times New Roman" panose="02020603050405020304" pitchFamily="18" charset="0"/>
              </a:rPr>
              <a:t>Vaibhavi</a:t>
            </a:r>
            <a:r>
              <a:rPr lang="en-US" sz="3500" dirty="0">
                <a:solidFill>
                  <a:srgbClr val="002060"/>
                </a:solidFill>
                <a:latin typeface="Times New Roman" panose="02020603050405020304" pitchFamily="18" charset="0"/>
              </a:rPr>
              <a:t> </a:t>
            </a:r>
            <a:r>
              <a:rPr lang="en-US" sz="3500" dirty="0" err="1">
                <a:solidFill>
                  <a:srgbClr val="002060"/>
                </a:solidFill>
                <a:latin typeface="Times New Roman" panose="02020603050405020304" pitchFamily="18" charset="0"/>
              </a:rPr>
              <a:t>Mulay</a:t>
            </a:r>
            <a:r>
              <a:rPr lang="en-US" sz="3500" dirty="0">
                <a:solidFill>
                  <a:srgbClr val="002060"/>
                </a:solidFill>
                <a:latin typeface="Times New Roman" panose="02020603050405020304" pitchFamily="18" charset="0"/>
              </a:rPr>
              <a:t>, </a:t>
            </a:r>
            <a:r>
              <a:rPr lang="en-US" sz="3500" dirty="0" err="1">
                <a:solidFill>
                  <a:srgbClr val="002060"/>
                </a:solidFill>
                <a:latin typeface="Times New Roman" panose="02020603050405020304" pitchFamily="18" charset="0"/>
              </a:rPr>
              <a:t>Vatsal</a:t>
            </a:r>
            <a:r>
              <a:rPr lang="en-US" sz="3500" dirty="0">
                <a:solidFill>
                  <a:srgbClr val="002060"/>
                </a:solidFill>
                <a:latin typeface="Times New Roman" panose="02020603050405020304" pitchFamily="18" charset="0"/>
              </a:rPr>
              <a:t> Gandhi </a:t>
            </a:r>
          </a:p>
        </p:txBody>
      </p:sp>
    </p:spTree>
    <p:extLst>
      <p:ext uri="{BB962C8B-B14F-4D97-AF65-F5344CB8AC3E}">
        <p14:creationId xmlns:p14="http://schemas.microsoft.com/office/powerpoint/2010/main" val="1334054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D70A-16DF-4C41-B0CC-5ADB59208F38}"/>
              </a:ext>
            </a:extLst>
          </p:cNvPr>
          <p:cNvSpPr>
            <a:spLocks noGrp="1"/>
          </p:cNvSpPr>
          <p:nvPr>
            <p:ph type="title"/>
          </p:nvPr>
        </p:nvSpPr>
        <p:spPr>
          <a:xfrm>
            <a:off x="677334" y="609600"/>
            <a:ext cx="8596668" cy="641684"/>
          </a:xfrm>
        </p:spPr>
        <p:txBody>
          <a:bodyPr/>
          <a:lstStyle/>
          <a:p>
            <a:r>
              <a:rPr lang="en-US" dirty="0">
                <a:solidFill>
                  <a:schemeClr val="accent5"/>
                </a:solidFill>
              </a:rPr>
              <a:t>Plotting STL for S&amp;P500 index:</a:t>
            </a:r>
          </a:p>
        </p:txBody>
      </p:sp>
      <p:pic>
        <p:nvPicPr>
          <p:cNvPr id="4" name="Content Placeholder 3">
            <a:extLst>
              <a:ext uri="{FF2B5EF4-FFF2-40B4-BE49-F238E27FC236}">
                <a16:creationId xmlns:a16="http://schemas.microsoft.com/office/drawing/2014/main" id="{06FFA75D-5C2C-47B3-9646-196675A4C47B}"/>
              </a:ext>
            </a:extLst>
          </p:cNvPr>
          <p:cNvPicPr>
            <a:picLocks noGrp="1"/>
          </p:cNvPicPr>
          <p:nvPr>
            <p:ph idx="1"/>
          </p:nvPr>
        </p:nvPicPr>
        <p:blipFill>
          <a:blip r:embed="rId2"/>
          <a:stretch>
            <a:fillRect/>
          </a:stretch>
        </p:blipFill>
        <p:spPr>
          <a:xfrm>
            <a:off x="833695" y="1174750"/>
            <a:ext cx="8284648" cy="5553075"/>
          </a:xfrm>
          <a:prstGeom prst="rect">
            <a:avLst/>
          </a:prstGeom>
        </p:spPr>
      </p:pic>
    </p:spTree>
    <p:extLst>
      <p:ext uri="{BB962C8B-B14F-4D97-AF65-F5344CB8AC3E}">
        <p14:creationId xmlns:p14="http://schemas.microsoft.com/office/powerpoint/2010/main" val="3169406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FA4BE1-4CBC-4962-BA05-B625B650E01F}"/>
              </a:ext>
            </a:extLst>
          </p:cNvPr>
          <p:cNvSpPr>
            <a:spLocks noGrp="1"/>
          </p:cNvSpPr>
          <p:nvPr>
            <p:ph idx="1"/>
          </p:nvPr>
        </p:nvSpPr>
        <p:spPr>
          <a:xfrm>
            <a:off x="677334" y="172720"/>
            <a:ext cx="8596668" cy="6410959"/>
          </a:xfrm>
        </p:spPr>
        <p:txBody>
          <a:bodyPr>
            <a:normAutofit/>
          </a:bodyPr>
          <a:lstStyle/>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                                   </a:t>
            </a:r>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p:txBody>
      </p:sp>
      <p:pic>
        <p:nvPicPr>
          <p:cNvPr id="4" name="Picture 3">
            <a:extLst>
              <a:ext uri="{FF2B5EF4-FFF2-40B4-BE49-F238E27FC236}">
                <a16:creationId xmlns:a16="http://schemas.microsoft.com/office/drawing/2014/main" id="{A85690A5-E187-41B5-B7BB-D36C0916AD44}"/>
              </a:ext>
            </a:extLst>
          </p:cNvPr>
          <p:cNvPicPr/>
          <p:nvPr/>
        </p:nvPicPr>
        <p:blipFill>
          <a:blip r:embed="rId2"/>
          <a:stretch>
            <a:fillRect/>
          </a:stretch>
        </p:blipFill>
        <p:spPr>
          <a:xfrm>
            <a:off x="469708" y="1260908"/>
            <a:ext cx="9011920" cy="2216217"/>
          </a:xfrm>
          <a:prstGeom prst="rect">
            <a:avLst/>
          </a:prstGeom>
        </p:spPr>
      </p:pic>
      <p:pic>
        <p:nvPicPr>
          <p:cNvPr id="5" name="Picture 4">
            <a:extLst>
              <a:ext uri="{FF2B5EF4-FFF2-40B4-BE49-F238E27FC236}">
                <a16:creationId xmlns:a16="http://schemas.microsoft.com/office/drawing/2014/main" id="{CC6380F9-0110-4585-973C-0CF57DAA2397}"/>
              </a:ext>
            </a:extLst>
          </p:cNvPr>
          <p:cNvPicPr>
            <a:picLocks noChangeAspect="1"/>
          </p:cNvPicPr>
          <p:nvPr/>
        </p:nvPicPr>
        <p:blipFill>
          <a:blip r:embed="rId3"/>
          <a:stretch>
            <a:fillRect/>
          </a:stretch>
        </p:blipFill>
        <p:spPr>
          <a:xfrm>
            <a:off x="469708" y="3076420"/>
            <a:ext cx="5666166" cy="3738092"/>
          </a:xfrm>
          <a:prstGeom prst="rect">
            <a:avLst/>
          </a:prstGeom>
        </p:spPr>
      </p:pic>
      <p:pic>
        <p:nvPicPr>
          <p:cNvPr id="6" name="Picture 5">
            <a:extLst>
              <a:ext uri="{FF2B5EF4-FFF2-40B4-BE49-F238E27FC236}">
                <a16:creationId xmlns:a16="http://schemas.microsoft.com/office/drawing/2014/main" id="{87BD730C-2056-4DC6-AC89-B4214CA44789}"/>
              </a:ext>
            </a:extLst>
          </p:cNvPr>
          <p:cNvPicPr>
            <a:picLocks noChangeAspect="1"/>
          </p:cNvPicPr>
          <p:nvPr/>
        </p:nvPicPr>
        <p:blipFill>
          <a:blip r:embed="rId4"/>
          <a:stretch>
            <a:fillRect/>
          </a:stretch>
        </p:blipFill>
        <p:spPr>
          <a:xfrm>
            <a:off x="5873792" y="3187286"/>
            <a:ext cx="5347863" cy="3696382"/>
          </a:xfrm>
          <a:prstGeom prst="rect">
            <a:avLst/>
          </a:prstGeom>
        </p:spPr>
      </p:pic>
      <p:sp>
        <p:nvSpPr>
          <p:cNvPr id="2" name="Rectangle 1">
            <a:extLst>
              <a:ext uri="{FF2B5EF4-FFF2-40B4-BE49-F238E27FC236}">
                <a16:creationId xmlns:a16="http://schemas.microsoft.com/office/drawing/2014/main" id="{B309F320-3B2E-491F-A899-1FB34FF461FA}"/>
              </a:ext>
            </a:extLst>
          </p:cNvPr>
          <p:cNvSpPr/>
          <p:nvPr/>
        </p:nvSpPr>
        <p:spPr>
          <a:xfrm>
            <a:off x="469708" y="172720"/>
            <a:ext cx="9973703" cy="954107"/>
          </a:xfrm>
          <a:prstGeom prst="rect">
            <a:avLst/>
          </a:prstGeom>
        </p:spPr>
        <p:txBody>
          <a:bodyPr wrap="square">
            <a:spAutoFit/>
          </a:bodyPr>
          <a:lstStyle/>
          <a:p>
            <a:pPr lvl="3">
              <a:buSzPct val="100000"/>
            </a:pPr>
            <a:r>
              <a:rPr lang="en-US" sz="2000" b="1" dirty="0"/>
              <a:t>                                   Autocorrelation:</a:t>
            </a:r>
          </a:p>
          <a:p>
            <a:r>
              <a:rPr lang="en-US" dirty="0"/>
              <a:t>Just as correlation measures the extent of relationship between two variables, autocorrelation measures the linear relationship between </a:t>
            </a:r>
            <a:r>
              <a:rPr lang="en-US" i="1" dirty="0"/>
              <a:t>lagged values</a:t>
            </a:r>
            <a:r>
              <a:rPr lang="en-US" dirty="0"/>
              <a:t> of a time series.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15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AC7D75-4CE7-4650-B571-D6C98F607474}"/>
              </a:ext>
            </a:extLst>
          </p:cNvPr>
          <p:cNvSpPr>
            <a:spLocks noGrp="1"/>
          </p:cNvSpPr>
          <p:nvPr>
            <p:ph idx="1"/>
          </p:nvPr>
        </p:nvSpPr>
        <p:spPr>
          <a:xfrm>
            <a:off x="677334" y="152400"/>
            <a:ext cx="8596668" cy="6563359"/>
          </a:xfrm>
        </p:spPr>
        <p:txBody>
          <a:bodyPr/>
          <a:lstStyle/>
          <a:p>
            <a:pPr>
              <a:buClrTx/>
              <a:buSzPct val="100000"/>
              <a:buFont typeface="Wingdings" panose="05000000000000000000" pitchFamily="2" charset="2"/>
              <a:buChar char="q"/>
            </a:pPr>
            <a:r>
              <a:rPr lang="en-US" sz="2500" b="1" dirty="0">
                <a:latin typeface="Times New Roman" panose="02020603050405020304" pitchFamily="18" charset="0"/>
              </a:rPr>
              <a:t>Stationarity:</a:t>
            </a:r>
            <a:r>
              <a:rPr lang="en-US" dirty="0"/>
              <a:t> </a:t>
            </a:r>
            <a:endParaRPr lang="en-US" sz="2500" dirty="0">
              <a:latin typeface="Times New Roman" panose="02020603050405020304" pitchFamily="18" charset="0"/>
            </a:endParaRPr>
          </a:p>
          <a:p>
            <a:pPr marL="0" indent="0">
              <a:buNone/>
            </a:pPr>
            <a:r>
              <a:rPr lang="en-US" sz="2500" b="1" dirty="0">
                <a:latin typeface="Times New Roman" panose="02020603050405020304" pitchFamily="18" charset="0"/>
              </a:rPr>
              <a:t>T</a:t>
            </a:r>
            <a:r>
              <a:rPr lang="en-US" sz="2500" dirty="0">
                <a:latin typeface="Times New Roman" panose="02020603050405020304" pitchFamily="18" charset="0"/>
              </a:rPr>
              <a:t>ime series is stationary if its statistical properties do not change over time i.e. it has </a:t>
            </a:r>
            <a:r>
              <a:rPr lang="en-US" sz="2500" b="1" dirty="0">
                <a:latin typeface="Times New Roman" panose="02020603050405020304" pitchFamily="18" charset="0"/>
              </a:rPr>
              <a:t>constant mean and variance.</a:t>
            </a:r>
            <a:endParaRPr lang="en-US" sz="2500" dirty="0">
              <a:latin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Above, process looks Stationary.</a:t>
            </a:r>
          </a:p>
          <a:p>
            <a:pPr marL="0" indent="0">
              <a:buNone/>
            </a:pPr>
            <a:endParaRPr lang="en-US" dirty="0"/>
          </a:p>
          <a:p>
            <a:pPr marL="0" indent="0">
              <a:buNone/>
            </a:pPr>
            <a:r>
              <a:rPr lang="en-US" dirty="0"/>
              <a:t>                                                           </a:t>
            </a:r>
            <a:r>
              <a:rPr lang="en-US" dirty="0">
                <a:sym typeface="Wingdings" panose="05000000000000000000" pitchFamily="2" charset="2"/>
              </a:rPr>
              <a:t> Growing Trend, Variance increases</a:t>
            </a:r>
            <a:endParaRPr lang="en-US" dirty="0"/>
          </a:p>
          <a:p>
            <a:pPr marL="0" indent="0">
              <a:buNone/>
            </a:pPr>
            <a:r>
              <a:rPr lang="en-US" dirty="0"/>
              <a:t>                                                           </a:t>
            </a:r>
            <a:r>
              <a:rPr lang="en-US" dirty="0">
                <a:sym typeface="Wingdings" panose="05000000000000000000" pitchFamily="2" charset="2"/>
              </a:rPr>
              <a:t> </a:t>
            </a:r>
            <a:r>
              <a:rPr lang="en-US" dirty="0" err="1">
                <a:sym typeface="Wingdings" panose="05000000000000000000" pitchFamily="2" charset="2"/>
              </a:rPr>
              <a:t>Volatlity</a:t>
            </a:r>
            <a:r>
              <a:rPr lang="en-US" dirty="0">
                <a:sym typeface="Wingdings" panose="05000000000000000000" pitchFamily="2" charset="2"/>
              </a:rPr>
              <a:t> increases over time</a:t>
            </a:r>
          </a:p>
          <a:p>
            <a:pPr marL="0" indent="0">
              <a:buNone/>
            </a:pPr>
            <a:r>
              <a:rPr lang="en-US" dirty="0">
                <a:sym typeface="Wingdings" panose="05000000000000000000" pitchFamily="2" charset="2"/>
              </a:rPr>
              <a:t>                                                           </a:t>
            </a:r>
            <a:r>
              <a:rPr lang="en-US" dirty="0"/>
              <a:t> Mean is not constant over time</a:t>
            </a:r>
          </a:p>
          <a:p>
            <a:pPr marL="0" indent="0">
              <a:buNone/>
            </a:pPr>
            <a:r>
              <a:rPr lang="en-US" dirty="0"/>
              <a:t>                                                           So, </a:t>
            </a:r>
            <a:r>
              <a:rPr lang="en-US" b="1" dirty="0"/>
              <a:t>S&amp;P500 is NON-Stationary</a:t>
            </a:r>
            <a:r>
              <a:rPr lang="en-US" dirty="0"/>
              <a:t> </a:t>
            </a:r>
          </a:p>
          <a:p>
            <a:pPr marL="0" indent="0">
              <a:buNone/>
            </a:pPr>
            <a:r>
              <a:rPr lang="en-US" dirty="0"/>
              <a:t>                                                           </a:t>
            </a:r>
            <a:r>
              <a:rPr lang="en-US" dirty="0">
                <a:sym typeface="Wingdings" panose="05000000000000000000" pitchFamily="2" charset="2"/>
              </a:rPr>
              <a:t> </a:t>
            </a:r>
            <a:r>
              <a:rPr lang="en-US" dirty="0"/>
              <a:t>Augmented Dickey-Fuller Test</a:t>
            </a:r>
          </a:p>
        </p:txBody>
      </p:sp>
      <p:pic>
        <p:nvPicPr>
          <p:cNvPr id="4" name="Picture 3">
            <a:extLst>
              <a:ext uri="{FF2B5EF4-FFF2-40B4-BE49-F238E27FC236}">
                <a16:creationId xmlns:a16="http://schemas.microsoft.com/office/drawing/2014/main" id="{6A8FDAE6-3DEC-44A3-8B52-CF3A44568BC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054" y="1585595"/>
            <a:ext cx="6658186" cy="1914525"/>
          </a:xfrm>
          <a:prstGeom prst="rect">
            <a:avLst/>
          </a:prstGeom>
          <a:noFill/>
          <a:ln>
            <a:noFill/>
          </a:ln>
        </p:spPr>
      </p:pic>
      <p:pic>
        <p:nvPicPr>
          <p:cNvPr id="5" name="Picture 4">
            <a:extLst>
              <a:ext uri="{FF2B5EF4-FFF2-40B4-BE49-F238E27FC236}">
                <a16:creationId xmlns:a16="http://schemas.microsoft.com/office/drawing/2014/main" id="{D84EB281-5B1F-4401-8021-37A3F8AB71D2}"/>
              </a:ext>
            </a:extLst>
          </p:cNvPr>
          <p:cNvPicPr/>
          <p:nvPr/>
        </p:nvPicPr>
        <p:blipFill>
          <a:blip r:embed="rId3"/>
          <a:stretch>
            <a:fillRect/>
          </a:stretch>
        </p:blipFill>
        <p:spPr>
          <a:xfrm>
            <a:off x="340360" y="3878580"/>
            <a:ext cx="4343400" cy="2787650"/>
          </a:xfrm>
          <a:prstGeom prst="rect">
            <a:avLst/>
          </a:prstGeom>
        </p:spPr>
      </p:pic>
    </p:spTree>
    <p:extLst>
      <p:ext uri="{BB962C8B-B14F-4D97-AF65-F5344CB8AC3E}">
        <p14:creationId xmlns:p14="http://schemas.microsoft.com/office/powerpoint/2010/main" val="134300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9D8B-3FE0-48C5-8510-BCE1B35624DD}"/>
              </a:ext>
            </a:extLst>
          </p:cNvPr>
          <p:cNvSpPr>
            <a:spLocks noGrp="1"/>
          </p:cNvSpPr>
          <p:nvPr>
            <p:ph type="title"/>
          </p:nvPr>
        </p:nvSpPr>
        <p:spPr/>
        <p:txBody>
          <a:bodyPr>
            <a:normAutofit fontScale="90000"/>
          </a:bodyPr>
          <a:lstStyle/>
          <a:p>
            <a:r>
              <a:rPr lang="en-US" b="1" dirty="0">
                <a:solidFill>
                  <a:schemeClr val="accent4">
                    <a:lumMod val="75000"/>
                  </a:schemeClr>
                </a:solidFill>
              </a:rPr>
              <a:t>TIME SERIES FORECASTING METHODS</a:t>
            </a:r>
            <a:br>
              <a:rPr lang="en-US" dirty="0">
                <a:solidFill>
                  <a:schemeClr val="accent4">
                    <a:lumMod val="75000"/>
                  </a:schemeClr>
                </a:solidFill>
              </a:rPr>
            </a:br>
            <a:r>
              <a:rPr lang="en-US" dirty="0">
                <a:solidFill>
                  <a:schemeClr val="accent4">
                    <a:lumMod val="75000"/>
                  </a:schemeClr>
                </a:solidFill>
              </a:rPr>
              <a:t> </a:t>
            </a:r>
            <a:br>
              <a:rPr lang="en-US" dirty="0">
                <a:solidFill>
                  <a:schemeClr val="accent4">
                    <a:lumMod val="75000"/>
                  </a:schemeClr>
                </a:solidFill>
              </a:rPr>
            </a:br>
            <a:endParaRPr 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00B84AE2-79B1-46A6-AC34-70A7038146B1}"/>
              </a:ext>
            </a:extLst>
          </p:cNvPr>
          <p:cNvSpPr>
            <a:spLocks noGrp="1"/>
          </p:cNvSpPr>
          <p:nvPr>
            <p:ph idx="1"/>
          </p:nvPr>
        </p:nvSpPr>
        <p:spPr/>
        <p:txBody>
          <a:bodyPr/>
          <a:lstStyle/>
          <a:p>
            <a:pPr marL="0" indent="0">
              <a:buNone/>
            </a:pPr>
            <a:r>
              <a:rPr lang="en-US" u="sng" dirty="0"/>
              <a:t>SIMPLE AVERAGE METHOD</a:t>
            </a:r>
            <a:r>
              <a:rPr lang="en-US" dirty="0"/>
              <a:t>:</a:t>
            </a:r>
          </a:p>
          <a:p>
            <a:pPr>
              <a:buFont typeface="Wingdings" panose="05000000000000000000" pitchFamily="2" charset="2"/>
              <a:buChar char="§"/>
            </a:pPr>
            <a:r>
              <a:rPr lang="en-US" dirty="0"/>
              <a:t>Uses the mean of all the relevant historical observations as the forecast of the next period.</a:t>
            </a:r>
          </a:p>
          <a:p>
            <a:pPr>
              <a:buFont typeface="Wingdings" panose="05000000000000000000" pitchFamily="2" charset="2"/>
              <a:buChar char="§"/>
            </a:pPr>
            <a:endParaRPr lang="en-US" dirty="0"/>
          </a:p>
          <a:p>
            <a:pPr>
              <a:buFont typeface="Wingdings" panose="05000000000000000000" pitchFamily="2" charset="2"/>
              <a:buChar char="§"/>
            </a:pPr>
            <a:r>
              <a:rPr lang="en-US" dirty="0"/>
              <a:t>If we let the historical data be denoted by 𝑦1, … , 𝑦𝑇, then we can write the forecasts as</a:t>
            </a:r>
          </a:p>
          <a:p>
            <a:pPr marL="0" indent="0">
              <a:buNone/>
            </a:pPr>
            <a:endParaRPr lang="en-US" dirty="0"/>
          </a:p>
          <a:p>
            <a:pPr marL="0" indent="0">
              <a:buNone/>
            </a:pPr>
            <a:endParaRPr lang="en-US" dirty="0"/>
          </a:p>
          <a:p>
            <a:pPr marL="0" indent="0">
              <a:buNone/>
            </a:pPr>
            <a:r>
              <a:rPr lang="en-US" dirty="0"/>
              <a:t>	</a:t>
            </a:r>
          </a:p>
          <a:p>
            <a:pPr marL="0" indent="0">
              <a:buNone/>
            </a:pPr>
            <a:r>
              <a:rPr lang="en-US" dirty="0"/>
              <a:t> </a:t>
            </a:r>
          </a:p>
          <a:p>
            <a:endParaRPr lang="en-US" dirty="0"/>
          </a:p>
          <a:p>
            <a:endParaRPr lang="en-US" dirty="0"/>
          </a:p>
        </p:txBody>
      </p:sp>
      <p:pic>
        <p:nvPicPr>
          <p:cNvPr id="8" name="Picture 7">
            <a:extLst>
              <a:ext uri="{FF2B5EF4-FFF2-40B4-BE49-F238E27FC236}">
                <a16:creationId xmlns:a16="http://schemas.microsoft.com/office/drawing/2014/main" id="{962E64FF-95A7-4D9F-B24B-245E5C8FDEB4}"/>
              </a:ext>
            </a:extLst>
          </p:cNvPr>
          <p:cNvPicPr>
            <a:picLocks noChangeAspect="1"/>
          </p:cNvPicPr>
          <p:nvPr/>
        </p:nvPicPr>
        <p:blipFill>
          <a:blip r:embed="rId2"/>
          <a:stretch>
            <a:fillRect/>
          </a:stretch>
        </p:blipFill>
        <p:spPr>
          <a:xfrm>
            <a:off x="2163964" y="4715056"/>
            <a:ext cx="6040846" cy="672731"/>
          </a:xfrm>
          <a:prstGeom prst="rect">
            <a:avLst/>
          </a:prstGeom>
        </p:spPr>
      </p:pic>
    </p:spTree>
    <p:extLst>
      <p:ext uri="{BB962C8B-B14F-4D97-AF65-F5344CB8AC3E}">
        <p14:creationId xmlns:p14="http://schemas.microsoft.com/office/powerpoint/2010/main" val="3986227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6FC1-75AF-4DB7-8CB8-C7951EFA8C38}"/>
              </a:ext>
            </a:extLst>
          </p:cNvPr>
          <p:cNvSpPr>
            <a:spLocks noGrp="1"/>
          </p:cNvSpPr>
          <p:nvPr>
            <p:ph type="title"/>
          </p:nvPr>
        </p:nvSpPr>
        <p:spPr/>
        <p:txBody>
          <a:bodyPr>
            <a:normAutofit fontScale="90000"/>
          </a:bodyPr>
          <a:lstStyle/>
          <a:p>
            <a:r>
              <a:rPr lang="en-US" b="1" dirty="0">
                <a:solidFill>
                  <a:schemeClr val="accent4">
                    <a:lumMod val="75000"/>
                  </a:schemeClr>
                </a:solidFill>
              </a:rPr>
              <a:t>TIME SERIES FORECASTING METHODS</a:t>
            </a:r>
            <a:br>
              <a:rPr lang="en-US" dirty="0">
                <a:solidFill>
                  <a:schemeClr val="accent4">
                    <a:lumMod val="75000"/>
                  </a:schemeClr>
                </a:solidFill>
              </a:rPr>
            </a:br>
            <a:r>
              <a:rPr lang="en-US" dirty="0">
                <a:solidFill>
                  <a:schemeClr val="accent4">
                    <a:lumMod val="75000"/>
                  </a:schemeClr>
                </a:solidFill>
              </a:rPr>
              <a:t> </a:t>
            </a:r>
            <a:br>
              <a:rPr lang="en-US" dirty="0">
                <a:solidFill>
                  <a:schemeClr val="accent4">
                    <a:lumMod val="75000"/>
                  </a:schemeClr>
                </a:solidFill>
              </a:rPr>
            </a:br>
            <a:endParaRPr lang="en-US" dirty="0"/>
          </a:p>
        </p:txBody>
      </p:sp>
      <p:sp>
        <p:nvSpPr>
          <p:cNvPr id="3" name="Content Placeholder 2">
            <a:extLst>
              <a:ext uri="{FF2B5EF4-FFF2-40B4-BE49-F238E27FC236}">
                <a16:creationId xmlns:a16="http://schemas.microsoft.com/office/drawing/2014/main" id="{E6962DF2-185D-45DD-9BB4-68ABF6EEB30F}"/>
              </a:ext>
            </a:extLst>
          </p:cNvPr>
          <p:cNvSpPr>
            <a:spLocks noGrp="1"/>
          </p:cNvSpPr>
          <p:nvPr>
            <p:ph idx="1"/>
          </p:nvPr>
        </p:nvSpPr>
        <p:spPr>
          <a:xfrm>
            <a:off x="677334" y="2241648"/>
            <a:ext cx="8596668" cy="3880773"/>
          </a:xfrm>
        </p:spPr>
        <p:txBody>
          <a:bodyPr/>
          <a:lstStyle/>
          <a:p>
            <a:pPr marL="0" indent="0">
              <a:buNone/>
            </a:pPr>
            <a:r>
              <a:rPr lang="en-US" sz="2800" dirty="0">
                <a:solidFill>
                  <a:srgbClr val="C00000"/>
                </a:solidFill>
              </a:rPr>
              <a:t>NAÏVE METHOD</a:t>
            </a:r>
          </a:p>
          <a:p>
            <a:pPr lvl="0">
              <a:buFont typeface="Arial" panose="020B0604020202020204" pitchFamily="34" charset="0"/>
              <a:buChar char="•"/>
            </a:pPr>
            <a:r>
              <a:rPr lang="en-US" dirty="0"/>
              <a:t>This method is only appropriate for time series data. </a:t>
            </a:r>
          </a:p>
          <a:p>
            <a:pPr lvl="0">
              <a:buFont typeface="Arial" panose="020B0604020202020204" pitchFamily="34" charset="0"/>
              <a:buChar char="•"/>
            </a:pPr>
            <a:r>
              <a:rPr lang="en-US" dirty="0"/>
              <a:t>All forecasts are simply set to be the value of the last observation. </a:t>
            </a:r>
          </a:p>
          <a:p>
            <a:pPr lvl="0">
              <a:buFont typeface="Arial" panose="020B0604020202020204" pitchFamily="34" charset="0"/>
              <a:buChar char="•"/>
            </a:pPr>
            <a:r>
              <a:rPr lang="en-US" dirty="0"/>
              <a:t>That is, the forecasts of all future values are set to be 𝑦𝑇, where 𝑦𝑇 is the last observed value. </a:t>
            </a:r>
          </a:p>
          <a:p>
            <a:pPr lvl="0">
              <a:buFont typeface="Arial" panose="020B0604020202020204" pitchFamily="34" charset="0"/>
              <a:buChar char="•"/>
            </a:pPr>
            <a:r>
              <a:rPr lang="en-US" dirty="0"/>
              <a:t>This method works remarkably well for many economic and financial time series.</a:t>
            </a:r>
          </a:p>
          <a:p>
            <a:pPr marL="0" indent="0">
              <a:buNone/>
            </a:pPr>
            <a:endParaRPr lang="en-US" dirty="0"/>
          </a:p>
        </p:txBody>
      </p:sp>
    </p:spTree>
    <p:extLst>
      <p:ext uri="{BB962C8B-B14F-4D97-AF65-F5344CB8AC3E}">
        <p14:creationId xmlns:p14="http://schemas.microsoft.com/office/powerpoint/2010/main" val="683398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404C-3F2D-4697-B1D4-1FF33BB14808}"/>
              </a:ext>
            </a:extLst>
          </p:cNvPr>
          <p:cNvSpPr>
            <a:spLocks noGrp="1"/>
          </p:cNvSpPr>
          <p:nvPr>
            <p:ph type="title"/>
          </p:nvPr>
        </p:nvSpPr>
        <p:spPr/>
        <p:txBody>
          <a:bodyPr/>
          <a:lstStyle/>
          <a:p>
            <a:r>
              <a:rPr lang="en-US" dirty="0">
                <a:solidFill>
                  <a:srgbClr val="C00000"/>
                </a:solidFill>
              </a:rPr>
              <a:t>Seasonal Naïve Method </a:t>
            </a:r>
          </a:p>
        </p:txBody>
      </p:sp>
      <p:sp>
        <p:nvSpPr>
          <p:cNvPr id="3" name="Content Placeholder 2">
            <a:extLst>
              <a:ext uri="{FF2B5EF4-FFF2-40B4-BE49-F238E27FC236}">
                <a16:creationId xmlns:a16="http://schemas.microsoft.com/office/drawing/2014/main" id="{2EE874DE-44E1-48AC-B0F4-6B6F37CA6547}"/>
              </a:ext>
            </a:extLst>
          </p:cNvPr>
          <p:cNvSpPr>
            <a:spLocks noGrp="1"/>
          </p:cNvSpPr>
          <p:nvPr>
            <p:ph idx="1"/>
          </p:nvPr>
        </p:nvSpPr>
        <p:spPr>
          <a:xfrm>
            <a:off x="677334" y="1464817"/>
            <a:ext cx="8596668" cy="4576546"/>
          </a:xfrm>
        </p:spPr>
        <p:txBody>
          <a:bodyPr/>
          <a:lstStyle/>
          <a:p>
            <a:r>
              <a:rPr lang="en-US" dirty="0"/>
              <a:t>A similar method is useful for highly seasonal data. </a:t>
            </a:r>
          </a:p>
          <a:p>
            <a:r>
              <a:rPr lang="en-US" dirty="0">
                <a:cs typeface="Arial" panose="020B0604020202020204" pitchFamily="34" charset="0"/>
              </a:rPr>
              <a:t> We set each forecast to be equal to the last observed value from the same season of the year (e.g., the same month of the previous year). </a:t>
            </a:r>
          </a:p>
          <a:p>
            <a:r>
              <a:rPr lang="pt-BR" dirty="0">
                <a:cs typeface="Arial" panose="020B0604020202020204" pitchFamily="34" charset="0"/>
              </a:rPr>
              <a:t> R Code snaive(y, h) - Where y- training data</a:t>
            </a:r>
          </a:p>
          <a:p>
            <a:pPr marL="0" indent="0">
              <a:buNone/>
            </a:pPr>
            <a:r>
              <a:rPr lang="pt-BR" dirty="0">
                <a:cs typeface="Arial" panose="020B0604020202020204" pitchFamily="34" charset="0"/>
              </a:rPr>
              <a:t>						 	h – forecasting count</a:t>
            </a:r>
          </a:p>
          <a:p>
            <a:pPr marL="0" indent="0">
              <a:buNone/>
            </a:pPr>
            <a:r>
              <a:rPr lang="pt-BR" dirty="0">
                <a:cs typeface="Arial" panose="020B0604020202020204" pitchFamily="34" charset="0"/>
              </a:rPr>
              <a:t>Example :</a:t>
            </a:r>
          </a:p>
          <a:p>
            <a:pPr marL="0" indent="0">
              <a:buNone/>
            </a:pPr>
            <a:r>
              <a:rPr lang="pt-BR" dirty="0"/>
              <a:t>Here the forecasting values of Q2 will be:</a:t>
            </a:r>
          </a:p>
          <a:p>
            <a:pPr marL="0" indent="0">
              <a:buNone/>
            </a:pPr>
            <a:endParaRPr lang="pt-BR" dirty="0"/>
          </a:p>
          <a:p>
            <a:endParaRPr lang="en-US" dirty="0"/>
          </a:p>
        </p:txBody>
      </p:sp>
      <p:pic>
        <p:nvPicPr>
          <p:cNvPr id="4" name="Picture 3">
            <a:extLst>
              <a:ext uri="{FF2B5EF4-FFF2-40B4-BE49-F238E27FC236}">
                <a16:creationId xmlns:a16="http://schemas.microsoft.com/office/drawing/2014/main" id="{C93B5CA8-AA14-477E-84E7-C42838B0B631}"/>
              </a:ext>
            </a:extLst>
          </p:cNvPr>
          <p:cNvPicPr/>
          <p:nvPr/>
        </p:nvPicPr>
        <p:blipFill>
          <a:blip r:embed="rId2">
            <a:extLst>
              <a:ext uri="{28A0092B-C50C-407E-A947-70E740481C1C}">
                <a14:useLocalDpi xmlns:a14="http://schemas.microsoft.com/office/drawing/2010/main" val="0"/>
              </a:ext>
            </a:extLst>
          </a:blip>
          <a:stretch>
            <a:fillRect/>
          </a:stretch>
        </p:blipFill>
        <p:spPr>
          <a:xfrm>
            <a:off x="5353715" y="3474720"/>
            <a:ext cx="4183380" cy="2773680"/>
          </a:xfrm>
          <a:prstGeom prst="rect">
            <a:avLst/>
          </a:prstGeom>
        </p:spPr>
      </p:pic>
      <p:graphicFrame>
        <p:nvGraphicFramePr>
          <p:cNvPr id="5" name="Table 4">
            <a:extLst>
              <a:ext uri="{FF2B5EF4-FFF2-40B4-BE49-F238E27FC236}">
                <a16:creationId xmlns:a16="http://schemas.microsoft.com/office/drawing/2014/main" id="{4876F766-2BB1-4B8D-9220-BD4621B7B4B5}"/>
              </a:ext>
            </a:extLst>
          </p:cNvPr>
          <p:cNvGraphicFramePr>
            <a:graphicFrameLocks noGrp="1"/>
          </p:cNvGraphicFramePr>
          <p:nvPr/>
        </p:nvGraphicFramePr>
        <p:xfrm>
          <a:off x="1633491" y="4310866"/>
          <a:ext cx="1811045" cy="1937535"/>
        </p:xfrm>
        <a:graphic>
          <a:graphicData uri="http://schemas.openxmlformats.org/drawingml/2006/table">
            <a:tbl>
              <a:tblPr firstRow="1" firstCol="1" bandRow="1">
                <a:tableStyleId>{5C22544A-7EE6-4342-B048-85BDC9FD1C3A}</a:tableStyleId>
              </a:tblPr>
              <a:tblGrid>
                <a:gridCol w="938713">
                  <a:extLst>
                    <a:ext uri="{9D8B030D-6E8A-4147-A177-3AD203B41FA5}">
                      <a16:colId xmlns:a16="http://schemas.microsoft.com/office/drawing/2014/main" val="762110787"/>
                    </a:ext>
                  </a:extLst>
                </a:gridCol>
                <a:gridCol w="872332">
                  <a:extLst>
                    <a:ext uri="{9D8B030D-6E8A-4147-A177-3AD203B41FA5}">
                      <a16:colId xmlns:a16="http://schemas.microsoft.com/office/drawing/2014/main" val="4054772420"/>
                    </a:ext>
                  </a:extLst>
                </a:gridCol>
              </a:tblGrid>
              <a:tr h="207439">
                <a:tc>
                  <a:txBody>
                    <a:bodyPr/>
                    <a:lstStyle/>
                    <a:p>
                      <a:pPr marL="0" marR="0" algn="ctr">
                        <a:spcBef>
                          <a:spcPts val="0"/>
                        </a:spcBef>
                        <a:spcAft>
                          <a:spcPts val="0"/>
                        </a:spcAft>
                      </a:pPr>
                      <a:r>
                        <a:rPr lang="en-US" sz="1200">
                          <a:effectLst/>
                        </a:rPr>
                        <a:t>Time</a:t>
                      </a:r>
                      <a:endParaRPr lang="en-US"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52400" marR="0">
                        <a:spcBef>
                          <a:spcPts val="0"/>
                        </a:spcBef>
                        <a:spcAft>
                          <a:spcPts val="0"/>
                        </a:spcAft>
                      </a:pPr>
                      <a:r>
                        <a:rPr lang="en-US" sz="1200">
                          <a:effectLst/>
                        </a:rPr>
                        <a:t>Yt</a:t>
                      </a:r>
                      <a:endParaRPr lang="en-US"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12826620"/>
                  </a:ext>
                </a:extLst>
              </a:tr>
              <a:tr h="207439">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163695195"/>
                  </a:ext>
                </a:extLst>
              </a:tr>
              <a:tr h="174306">
                <a:tc>
                  <a:txBody>
                    <a:bodyPr/>
                    <a:lstStyle/>
                    <a:p>
                      <a:pPr marL="0" marR="0" algn="ctr">
                        <a:lnSpc>
                          <a:spcPts val="1210"/>
                        </a:lnSpc>
                        <a:spcBef>
                          <a:spcPts val="0"/>
                        </a:spcBef>
                        <a:spcAft>
                          <a:spcPts val="0"/>
                        </a:spcAft>
                      </a:pPr>
                      <a:r>
                        <a:rPr lang="en-US" sz="1200">
                          <a:effectLst/>
                        </a:rPr>
                        <a:t>5</a:t>
                      </a:r>
                      <a:endParaRPr lang="en-US"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52400" marR="0">
                        <a:lnSpc>
                          <a:spcPts val="1210"/>
                        </a:lnSpc>
                        <a:spcBef>
                          <a:spcPts val="0"/>
                        </a:spcBef>
                        <a:spcAft>
                          <a:spcPts val="0"/>
                        </a:spcAft>
                      </a:pPr>
                      <a:r>
                        <a:rPr lang="en-US" sz="1200">
                          <a:effectLst/>
                        </a:rPr>
                        <a:t>58</a:t>
                      </a:r>
                      <a:endParaRPr lang="en-US"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948468962"/>
                  </a:ext>
                </a:extLst>
              </a:tr>
              <a:tr h="207439">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193874545"/>
                  </a:ext>
                </a:extLst>
              </a:tr>
              <a:tr h="172865">
                <a:tc>
                  <a:txBody>
                    <a:bodyPr/>
                    <a:lstStyle/>
                    <a:p>
                      <a:pPr marL="0" marR="0" algn="ctr">
                        <a:lnSpc>
                          <a:spcPts val="1200"/>
                        </a:lnSpc>
                        <a:spcBef>
                          <a:spcPts val="0"/>
                        </a:spcBef>
                        <a:spcAft>
                          <a:spcPts val="0"/>
                        </a:spcAft>
                      </a:pPr>
                      <a:r>
                        <a:rPr lang="en-US" sz="1200">
                          <a:effectLst/>
                        </a:rPr>
                        <a:t>6</a:t>
                      </a:r>
                      <a:endParaRPr lang="en-US"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52400" marR="0">
                        <a:lnSpc>
                          <a:spcPts val="1200"/>
                        </a:lnSpc>
                        <a:spcBef>
                          <a:spcPts val="0"/>
                        </a:spcBef>
                        <a:spcAft>
                          <a:spcPts val="0"/>
                        </a:spcAft>
                      </a:pPr>
                      <a:r>
                        <a:rPr lang="en-US" sz="1200">
                          <a:effectLst/>
                        </a:rPr>
                        <a:t>54</a:t>
                      </a:r>
                      <a:endParaRPr lang="en-US"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2597618531"/>
                  </a:ext>
                </a:extLst>
              </a:tr>
              <a:tr h="207439">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600198279"/>
                  </a:ext>
                </a:extLst>
              </a:tr>
              <a:tr h="172865">
                <a:tc>
                  <a:txBody>
                    <a:bodyPr/>
                    <a:lstStyle/>
                    <a:p>
                      <a:pPr marL="0" marR="0" algn="ctr">
                        <a:lnSpc>
                          <a:spcPts val="1200"/>
                        </a:lnSpc>
                        <a:spcBef>
                          <a:spcPts val="0"/>
                        </a:spcBef>
                        <a:spcAft>
                          <a:spcPts val="0"/>
                        </a:spcAft>
                      </a:pPr>
                      <a:r>
                        <a:rPr lang="en-US" sz="1200">
                          <a:effectLst/>
                        </a:rPr>
                        <a:t>7</a:t>
                      </a:r>
                      <a:endParaRPr lang="en-US"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52400" marR="0">
                        <a:lnSpc>
                          <a:spcPts val="1200"/>
                        </a:lnSpc>
                        <a:spcBef>
                          <a:spcPts val="0"/>
                        </a:spcBef>
                        <a:spcAft>
                          <a:spcPts val="0"/>
                        </a:spcAft>
                      </a:pPr>
                      <a:r>
                        <a:rPr lang="en-US" sz="1200">
                          <a:effectLst/>
                        </a:rPr>
                        <a:t>60</a:t>
                      </a:r>
                      <a:endParaRPr lang="en-US"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973418576"/>
                  </a:ext>
                </a:extLst>
              </a:tr>
              <a:tr h="207439">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4205354882"/>
                  </a:ext>
                </a:extLst>
              </a:tr>
              <a:tr h="172865">
                <a:tc>
                  <a:txBody>
                    <a:bodyPr/>
                    <a:lstStyle/>
                    <a:p>
                      <a:pPr marL="0" marR="0" algn="ctr">
                        <a:lnSpc>
                          <a:spcPts val="1200"/>
                        </a:lnSpc>
                        <a:spcBef>
                          <a:spcPts val="0"/>
                        </a:spcBef>
                        <a:spcAft>
                          <a:spcPts val="0"/>
                        </a:spcAft>
                      </a:pPr>
                      <a:r>
                        <a:rPr lang="en-US" sz="1200">
                          <a:effectLst/>
                        </a:rPr>
                        <a:t>8</a:t>
                      </a:r>
                      <a:endParaRPr lang="en-US"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152400" marR="0">
                        <a:lnSpc>
                          <a:spcPts val="1200"/>
                        </a:lnSpc>
                        <a:spcBef>
                          <a:spcPts val="0"/>
                        </a:spcBef>
                        <a:spcAft>
                          <a:spcPts val="0"/>
                        </a:spcAft>
                      </a:pPr>
                      <a:r>
                        <a:rPr lang="en-US" sz="1200">
                          <a:effectLst/>
                        </a:rPr>
                        <a:t>55</a:t>
                      </a:r>
                      <a:endParaRPr lang="en-US" sz="110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1529805496"/>
                  </a:ext>
                </a:extLst>
              </a:tr>
              <a:tr h="207439">
                <a:tc>
                  <a:txBody>
                    <a:bodyPr/>
                    <a:lstStyle/>
                    <a:p>
                      <a:pPr marL="0" marR="0">
                        <a:spcBef>
                          <a:spcPts val="0"/>
                        </a:spcBef>
                        <a:spcAft>
                          <a:spcPts val="0"/>
                        </a:spcAft>
                      </a:pPr>
                      <a:r>
                        <a:rPr lang="en-US" sz="1200">
                          <a:effectLst/>
                        </a:rPr>
                        <a:t> </a:t>
                      </a:r>
                      <a:endParaRPr lang="en-US" sz="1100">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dirty="0">
                          <a:effectLst/>
                        </a:rPr>
                        <a:t> </a:t>
                      </a:r>
                      <a:endParaRPr lang="en-US" sz="1100" dirty="0">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367677297"/>
                  </a:ext>
                </a:extLst>
              </a:tr>
            </a:tbl>
          </a:graphicData>
        </a:graphic>
      </p:graphicFrame>
    </p:spTree>
    <p:extLst>
      <p:ext uri="{BB962C8B-B14F-4D97-AF65-F5344CB8AC3E}">
        <p14:creationId xmlns:p14="http://schemas.microsoft.com/office/powerpoint/2010/main" val="2214967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9D8B-3FE0-48C5-8510-BCE1B35624DD}"/>
              </a:ext>
            </a:extLst>
          </p:cNvPr>
          <p:cNvSpPr>
            <a:spLocks noGrp="1"/>
          </p:cNvSpPr>
          <p:nvPr>
            <p:ph type="title"/>
          </p:nvPr>
        </p:nvSpPr>
        <p:spPr/>
        <p:txBody>
          <a:bodyPr/>
          <a:lstStyle/>
          <a:p>
            <a:r>
              <a:rPr lang="en-US" dirty="0">
                <a:solidFill>
                  <a:srgbClr val="C00000"/>
                </a:solidFill>
              </a:rPr>
              <a:t>ARIMA – Auto Regressive Integrated 									Moving Average</a:t>
            </a:r>
          </a:p>
        </p:txBody>
      </p:sp>
      <p:sp>
        <p:nvSpPr>
          <p:cNvPr id="3" name="Content Placeholder 2">
            <a:extLst>
              <a:ext uri="{FF2B5EF4-FFF2-40B4-BE49-F238E27FC236}">
                <a16:creationId xmlns:a16="http://schemas.microsoft.com/office/drawing/2014/main" id="{00B84AE2-79B1-46A6-AC34-70A7038146B1}"/>
              </a:ext>
            </a:extLst>
          </p:cNvPr>
          <p:cNvSpPr>
            <a:spLocks noGrp="1"/>
          </p:cNvSpPr>
          <p:nvPr>
            <p:ph idx="1"/>
          </p:nvPr>
        </p:nvSpPr>
        <p:spPr/>
        <p:txBody>
          <a:bodyPr/>
          <a:lstStyle/>
          <a:p>
            <a:endParaRPr lang="en-US" dirty="0"/>
          </a:p>
          <a:p>
            <a:r>
              <a:rPr lang="en-US" dirty="0"/>
              <a:t>ARIMA models provide another approach to time series forecasting.</a:t>
            </a:r>
          </a:p>
          <a:p>
            <a:r>
              <a:rPr lang="en-US" dirty="0"/>
              <a:t>ARIMA models aim to describe the autocorrelations in the data.</a:t>
            </a:r>
          </a:p>
          <a:p>
            <a:r>
              <a:rPr lang="en-US" dirty="0"/>
              <a:t> Autocorrelation measures the linear relationship between lagged values of a time series. </a:t>
            </a:r>
          </a:p>
          <a:p>
            <a:r>
              <a:rPr lang="en-US" dirty="0"/>
              <a:t> There are several autocorrelation coefficients, depending on the lag length.</a:t>
            </a:r>
          </a:p>
          <a:p>
            <a:r>
              <a:rPr lang="en-US" dirty="0"/>
              <a:t>AR or MA or ARIMA requires time series data to be stationary.</a:t>
            </a:r>
          </a:p>
        </p:txBody>
      </p:sp>
    </p:spTree>
    <p:extLst>
      <p:ext uri="{BB962C8B-B14F-4D97-AF65-F5344CB8AC3E}">
        <p14:creationId xmlns:p14="http://schemas.microsoft.com/office/powerpoint/2010/main" val="2088907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0E2241-005A-4E07-9176-A210537AF223}"/>
              </a:ext>
            </a:extLst>
          </p:cNvPr>
          <p:cNvSpPr>
            <a:spLocks noGrp="1"/>
          </p:cNvSpPr>
          <p:nvPr>
            <p:ph type="title"/>
          </p:nvPr>
        </p:nvSpPr>
        <p:spPr/>
        <p:txBody>
          <a:bodyPr/>
          <a:lstStyle/>
          <a:p>
            <a:r>
              <a:rPr lang="en-US" dirty="0">
                <a:solidFill>
                  <a:srgbClr val="C00000"/>
                </a:solidFill>
              </a:rPr>
              <a:t>ARIMA</a:t>
            </a:r>
          </a:p>
        </p:txBody>
      </p:sp>
      <p:pic>
        <p:nvPicPr>
          <p:cNvPr id="4" name="Content Placeholder 3">
            <a:extLst>
              <a:ext uri="{FF2B5EF4-FFF2-40B4-BE49-F238E27FC236}">
                <a16:creationId xmlns:a16="http://schemas.microsoft.com/office/drawing/2014/main" id="{B220EB26-32AB-410D-9947-9AA5DCEA0A73}"/>
              </a:ext>
            </a:extLst>
          </p:cNvPr>
          <p:cNvPicPr>
            <a:picLocks noGrp="1" noChangeAspect="1"/>
          </p:cNvPicPr>
          <p:nvPr>
            <p:ph sz="half" idx="1"/>
          </p:nvPr>
        </p:nvPicPr>
        <p:blipFill>
          <a:blip r:embed="rId2"/>
          <a:stretch>
            <a:fillRect/>
          </a:stretch>
        </p:blipFill>
        <p:spPr>
          <a:xfrm>
            <a:off x="538487" y="1488281"/>
            <a:ext cx="3201185" cy="3881437"/>
          </a:xfrm>
          <a:prstGeom prst="rect">
            <a:avLst/>
          </a:prstGeom>
        </p:spPr>
      </p:pic>
      <p:sp>
        <p:nvSpPr>
          <p:cNvPr id="6" name="Content Placeholder 5">
            <a:extLst>
              <a:ext uri="{FF2B5EF4-FFF2-40B4-BE49-F238E27FC236}">
                <a16:creationId xmlns:a16="http://schemas.microsoft.com/office/drawing/2014/main" id="{D95AAE1B-C9E8-4B0A-9402-8115951EB72F}"/>
              </a:ext>
            </a:extLst>
          </p:cNvPr>
          <p:cNvSpPr>
            <a:spLocks noGrp="1"/>
          </p:cNvSpPr>
          <p:nvPr>
            <p:ph sz="half" idx="2"/>
          </p:nvPr>
        </p:nvSpPr>
        <p:spPr>
          <a:xfrm>
            <a:off x="3878519" y="470518"/>
            <a:ext cx="7928781" cy="5477522"/>
          </a:xfrm>
        </p:spPr>
        <p:txBody>
          <a:bodyPr/>
          <a:lstStyle/>
          <a:p>
            <a:r>
              <a:rPr lang="en-US" sz="2000" dirty="0"/>
              <a:t>Original data : a at time t . Consider t be January data.</a:t>
            </a:r>
          </a:p>
          <a:p>
            <a:pPr lvl="1"/>
            <a:r>
              <a:rPr lang="en-US" sz="1800" dirty="0"/>
              <a:t>We cannot directly apply AR or MA because the data is </a:t>
            </a:r>
            <a:r>
              <a:rPr lang="en-US" sz="1800" dirty="0">
                <a:solidFill>
                  <a:schemeClr val="bg1"/>
                </a:solidFill>
              </a:rPr>
              <a:t>not constant </a:t>
            </a:r>
            <a:r>
              <a:rPr lang="en-US" sz="1800" dirty="0"/>
              <a:t>variance over time and has seasonality but it        </a:t>
            </a:r>
            <a:r>
              <a:rPr lang="en-US" sz="1800" dirty="0">
                <a:solidFill>
                  <a:schemeClr val="bg1"/>
                </a:solidFill>
              </a:rPr>
              <a:t>does not have </a:t>
            </a:r>
            <a:r>
              <a:rPr lang="en-US" sz="1800" dirty="0"/>
              <a:t>constant mean.</a:t>
            </a:r>
          </a:p>
          <a:p>
            <a:pPr lvl="1"/>
            <a:r>
              <a:rPr lang="en-US" sz="1800" dirty="0"/>
              <a:t>To eliminate this trend in the data, ARIMA model is used    </a:t>
            </a:r>
            <a:r>
              <a:rPr lang="en-US" sz="1800" dirty="0">
                <a:solidFill>
                  <a:schemeClr val="bg1"/>
                </a:solidFill>
              </a:rPr>
              <a:t>where </a:t>
            </a:r>
            <a:r>
              <a:rPr lang="en-US" sz="1800" dirty="0"/>
              <a:t>difference in the data.</a:t>
            </a:r>
          </a:p>
          <a:p>
            <a:pPr lvl="1"/>
            <a:r>
              <a:rPr lang="en-US" sz="1800" dirty="0"/>
              <a:t>Integrating means instead of predicting values , we predict  </a:t>
            </a:r>
            <a:r>
              <a:rPr lang="en-US" sz="1800" dirty="0">
                <a:solidFill>
                  <a:schemeClr val="tx1"/>
                </a:solidFill>
              </a:rPr>
              <a:t>the difference </a:t>
            </a:r>
            <a:r>
              <a:rPr lang="en-US" sz="1800" dirty="0"/>
              <a:t>from one time stamp to another.</a:t>
            </a:r>
          </a:p>
          <a:p>
            <a:pPr lvl="1"/>
            <a:r>
              <a:rPr lang="en-US" sz="1800" dirty="0"/>
              <a:t>Why we use differentiated data? In any linear increasing data</a:t>
            </a:r>
            <a:r>
              <a:rPr lang="en-US" sz="1800" dirty="0">
                <a:solidFill>
                  <a:schemeClr val="bg1"/>
                </a:solidFill>
              </a:rPr>
              <a:t>(given </a:t>
            </a:r>
            <a:r>
              <a:rPr lang="en-US" sz="1800" dirty="0">
                <a:solidFill>
                  <a:schemeClr val="tx1"/>
                </a:solidFill>
              </a:rPr>
              <a:t>), we </a:t>
            </a:r>
            <a:r>
              <a:rPr lang="en-US" sz="1800" dirty="0"/>
              <a:t>have some constant value with which it is increasing. To get </a:t>
            </a:r>
            <a:r>
              <a:rPr lang="en-US" sz="1800" dirty="0">
                <a:solidFill>
                  <a:schemeClr val="tx1"/>
                </a:solidFill>
              </a:rPr>
              <a:t>this constant </a:t>
            </a:r>
            <a:r>
              <a:rPr lang="en-US" sz="1800" dirty="0"/>
              <a:t>for all time stamps and get a linear constant mean data, we use differentiated data.</a:t>
            </a:r>
          </a:p>
          <a:p>
            <a:pPr marL="0" indent="0">
              <a:buNone/>
            </a:pPr>
            <a:endParaRPr lang="en-US" dirty="0"/>
          </a:p>
          <a:p>
            <a:pPr marL="0" indent="0">
              <a:buNone/>
            </a:pPr>
            <a:r>
              <a:rPr lang="en-US" sz="2000" dirty="0"/>
              <a:t>Forecasting value : Z at time t . Consider it to be January of  </a:t>
            </a:r>
            <a:r>
              <a:rPr lang="en-US" sz="2000" dirty="0">
                <a:solidFill>
                  <a:schemeClr val="tx1"/>
                </a:solidFill>
              </a:rPr>
              <a:t>next </a:t>
            </a:r>
            <a:r>
              <a:rPr lang="en-US" sz="2000" dirty="0">
                <a:solidFill>
                  <a:schemeClr val="bg1"/>
                </a:solidFill>
              </a:rPr>
              <a:t>year.</a:t>
            </a:r>
          </a:p>
          <a:p>
            <a:pPr lvl="1"/>
            <a:r>
              <a:rPr lang="en-US" sz="1800" dirty="0"/>
              <a:t>Constant mean , original constant SD and no seasonality.</a:t>
            </a:r>
          </a:p>
        </p:txBody>
      </p:sp>
    </p:spTree>
    <p:extLst>
      <p:ext uri="{BB962C8B-B14F-4D97-AF65-F5344CB8AC3E}">
        <p14:creationId xmlns:p14="http://schemas.microsoft.com/office/powerpoint/2010/main" val="52947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B2E0C1-6A7B-4633-BF27-0620918BBB16}"/>
              </a:ext>
            </a:extLst>
          </p:cNvPr>
          <p:cNvSpPr>
            <a:spLocks noGrp="1"/>
          </p:cNvSpPr>
          <p:nvPr>
            <p:ph type="title"/>
          </p:nvPr>
        </p:nvSpPr>
        <p:spPr>
          <a:xfrm>
            <a:off x="677334" y="479394"/>
            <a:ext cx="3854528" cy="799072"/>
          </a:xfrm>
        </p:spPr>
        <p:txBody>
          <a:bodyPr>
            <a:normAutofit/>
          </a:bodyPr>
          <a:lstStyle/>
          <a:p>
            <a:r>
              <a:rPr lang="en-US" sz="3600" dirty="0">
                <a:solidFill>
                  <a:srgbClr val="C00000"/>
                </a:solidFill>
              </a:rPr>
              <a:t>ARIMA</a:t>
            </a:r>
          </a:p>
        </p:txBody>
      </p:sp>
      <p:pic>
        <p:nvPicPr>
          <p:cNvPr id="7" name="Content Placeholder 6">
            <a:extLst>
              <a:ext uri="{FF2B5EF4-FFF2-40B4-BE49-F238E27FC236}">
                <a16:creationId xmlns:a16="http://schemas.microsoft.com/office/drawing/2014/main" id="{E481CAEE-D7F6-4C0E-BA72-F09B2655F2DD}"/>
              </a:ext>
            </a:extLst>
          </p:cNvPr>
          <p:cNvPicPr>
            <a:picLocks noGrp="1" noChangeAspect="1"/>
          </p:cNvPicPr>
          <p:nvPr>
            <p:ph idx="1"/>
          </p:nvPr>
        </p:nvPicPr>
        <p:blipFill>
          <a:blip r:embed="rId2"/>
          <a:stretch>
            <a:fillRect/>
          </a:stretch>
        </p:blipFill>
        <p:spPr>
          <a:xfrm>
            <a:off x="677334" y="1189608"/>
            <a:ext cx="6859808" cy="4379769"/>
          </a:xfrm>
          <a:prstGeom prst="rect">
            <a:avLst/>
          </a:prstGeom>
        </p:spPr>
      </p:pic>
      <p:sp>
        <p:nvSpPr>
          <p:cNvPr id="8" name="Text Placeholder 7">
            <a:extLst>
              <a:ext uri="{FF2B5EF4-FFF2-40B4-BE49-F238E27FC236}">
                <a16:creationId xmlns:a16="http://schemas.microsoft.com/office/drawing/2014/main" id="{0C77E18B-FD2F-4538-AB3A-12D1FF262654}"/>
              </a:ext>
            </a:extLst>
          </p:cNvPr>
          <p:cNvSpPr>
            <a:spLocks noGrp="1"/>
          </p:cNvSpPr>
          <p:nvPr>
            <p:ph type="body" sz="half" idx="2"/>
          </p:nvPr>
        </p:nvSpPr>
        <p:spPr>
          <a:xfrm>
            <a:off x="1089113" y="5681709"/>
            <a:ext cx="3854528" cy="1989121"/>
          </a:xfrm>
        </p:spPr>
        <p:txBody>
          <a:bodyPr/>
          <a:lstStyle/>
          <a:p>
            <a:r>
              <a:rPr lang="en-US" dirty="0"/>
              <a:t>R code  : </a:t>
            </a:r>
            <a:r>
              <a:rPr lang="en-US" dirty="0" err="1"/>
              <a:t>ndiffs</a:t>
            </a:r>
            <a:r>
              <a:rPr lang="en-US" dirty="0"/>
              <a:t>()</a:t>
            </a:r>
          </a:p>
        </p:txBody>
      </p:sp>
    </p:spTree>
    <p:extLst>
      <p:ext uri="{BB962C8B-B14F-4D97-AF65-F5344CB8AC3E}">
        <p14:creationId xmlns:p14="http://schemas.microsoft.com/office/powerpoint/2010/main" val="3085448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4A06-C884-49E9-B440-8075F4253119}"/>
              </a:ext>
            </a:extLst>
          </p:cNvPr>
          <p:cNvSpPr>
            <a:spLocks noGrp="1"/>
          </p:cNvSpPr>
          <p:nvPr>
            <p:ph type="title"/>
          </p:nvPr>
        </p:nvSpPr>
        <p:spPr/>
        <p:txBody>
          <a:bodyPr/>
          <a:lstStyle/>
          <a:p>
            <a:r>
              <a:rPr lang="en-US" dirty="0">
                <a:solidFill>
                  <a:srgbClr val="C00000"/>
                </a:solidFill>
              </a:rPr>
              <a:t>ARIMA</a:t>
            </a:r>
            <a:br>
              <a:rPr lang="en-US" dirty="0">
                <a:solidFill>
                  <a:srgbClr val="C00000"/>
                </a:solidFill>
              </a:rPr>
            </a:br>
            <a:r>
              <a:rPr lang="en-US" dirty="0">
                <a:solidFill>
                  <a:srgbClr val="C00000"/>
                </a:solidFill>
              </a:rPr>
              <a:t>Autoregressive Models</a:t>
            </a:r>
          </a:p>
        </p:txBody>
      </p:sp>
      <p:pic>
        <p:nvPicPr>
          <p:cNvPr id="4" name="Content Placeholder 3">
            <a:extLst>
              <a:ext uri="{FF2B5EF4-FFF2-40B4-BE49-F238E27FC236}">
                <a16:creationId xmlns:a16="http://schemas.microsoft.com/office/drawing/2014/main" id="{16D15922-30F7-46B4-A043-ECCF432B8FCE}"/>
              </a:ext>
            </a:extLst>
          </p:cNvPr>
          <p:cNvPicPr>
            <a:picLocks noGrp="1" noChangeAspect="1"/>
          </p:cNvPicPr>
          <p:nvPr>
            <p:ph idx="1"/>
          </p:nvPr>
        </p:nvPicPr>
        <p:blipFill>
          <a:blip r:embed="rId2"/>
          <a:stretch>
            <a:fillRect/>
          </a:stretch>
        </p:blipFill>
        <p:spPr>
          <a:xfrm>
            <a:off x="559293" y="1830494"/>
            <a:ext cx="8016282" cy="4211531"/>
          </a:xfrm>
          <a:prstGeom prst="rect">
            <a:avLst/>
          </a:prstGeom>
        </p:spPr>
      </p:pic>
    </p:spTree>
    <p:extLst>
      <p:ext uri="{BB962C8B-B14F-4D97-AF65-F5344CB8AC3E}">
        <p14:creationId xmlns:p14="http://schemas.microsoft.com/office/powerpoint/2010/main" val="406259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B3F7-3BA5-459A-A02F-F278EB93B1DE}"/>
              </a:ext>
            </a:extLst>
          </p:cNvPr>
          <p:cNvSpPr>
            <a:spLocks noGrp="1"/>
          </p:cNvSpPr>
          <p:nvPr>
            <p:ph type="title"/>
          </p:nvPr>
        </p:nvSpPr>
        <p:spPr/>
        <p:txBody>
          <a:bodyPr>
            <a:normAutofit fontScale="90000"/>
          </a:bodyPr>
          <a:lstStyle/>
          <a:p>
            <a:r>
              <a:rPr lang="en-US" b="1" dirty="0">
                <a:solidFill>
                  <a:schemeClr val="accent5"/>
                </a:solidFill>
              </a:rPr>
              <a:t>Time-Series Analysis and Forecasting of the S&amp;P 500 Stock Index</a:t>
            </a:r>
            <a:br>
              <a:rPr lang="en-US" b="1" dirty="0">
                <a:solidFill>
                  <a:schemeClr val="accent5"/>
                </a:solidFill>
              </a:rPr>
            </a:br>
            <a:endParaRPr lang="en-US" dirty="0">
              <a:solidFill>
                <a:schemeClr val="accent5"/>
              </a:solidFill>
            </a:endParaRPr>
          </a:p>
        </p:txBody>
      </p:sp>
      <p:sp>
        <p:nvSpPr>
          <p:cNvPr id="3" name="Content Placeholder 2">
            <a:extLst>
              <a:ext uri="{FF2B5EF4-FFF2-40B4-BE49-F238E27FC236}">
                <a16:creationId xmlns:a16="http://schemas.microsoft.com/office/drawing/2014/main" id="{DE4E50C6-812D-40EA-A0C1-2921FD9EF51A}"/>
              </a:ext>
            </a:extLst>
          </p:cNvPr>
          <p:cNvSpPr>
            <a:spLocks noGrp="1"/>
          </p:cNvSpPr>
          <p:nvPr>
            <p:ph idx="1"/>
          </p:nvPr>
        </p:nvSpPr>
        <p:spPr/>
        <p:txBody>
          <a:bodyPr/>
          <a:lstStyle/>
          <a:p>
            <a:r>
              <a:rPr lang="en-US" sz="2500" dirty="0">
                <a:latin typeface="Times New Roman" panose="02020603050405020304" pitchFamily="18" charset="0"/>
              </a:rPr>
              <a:t>Stock Market - Standard &amp; Poor's 500 Index</a:t>
            </a:r>
          </a:p>
          <a:p>
            <a:r>
              <a:rPr lang="en-US" sz="2500" dirty="0">
                <a:latin typeface="Times New Roman" panose="02020603050405020304" pitchFamily="18" charset="0"/>
              </a:rPr>
              <a:t>One of the best representations of the U.S. stock market.</a:t>
            </a:r>
          </a:p>
          <a:p>
            <a:r>
              <a:rPr lang="en-US" sz="2500" dirty="0">
                <a:latin typeface="Times New Roman" panose="02020603050405020304" pitchFamily="18" charset="0"/>
              </a:rPr>
              <a:t>Measures performance of 500 large companies in US</a:t>
            </a:r>
          </a:p>
          <a:p>
            <a:r>
              <a:rPr lang="en-US" sz="2500" dirty="0">
                <a:latin typeface="Times New Roman" panose="02020603050405020304" pitchFamily="18" charset="0"/>
              </a:rPr>
              <a:t>Data from Yahoo Finance – Open, close, Low, High and Adjusted Closing value</a:t>
            </a:r>
            <a:endParaRPr lang="en-US" dirty="0"/>
          </a:p>
          <a:p>
            <a:endParaRPr lang="en-US" dirty="0"/>
          </a:p>
        </p:txBody>
      </p:sp>
    </p:spTree>
    <p:extLst>
      <p:ext uri="{BB962C8B-B14F-4D97-AF65-F5344CB8AC3E}">
        <p14:creationId xmlns:p14="http://schemas.microsoft.com/office/powerpoint/2010/main" val="3061157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6944-9BF9-41F0-AED4-FF606C9382DE}"/>
              </a:ext>
            </a:extLst>
          </p:cNvPr>
          <p:cNvSpPr>
            <a:spLocks noGrp="1"/>
          </p:cNvSpPr>
          <p:nvPr>
            <p:ph type="title"/>
          </p:nvPr>
        </p:nvSpPr>
        <p:spPr/>
        <p:txBody>
          <a:bodyPr/>
          <a:lstStyle/>
          <a:p>
            <a:r>
              <a:rPr lang="en-US" dirty="0">
                <a:solidFill>
                  <a:srgbClr val="C00000"/>
                </a:solidFill>
              </a:rPr>
              <a:t>ARIMA</a:t>
            </a:r>
            <a:br>
              <a:rPr lang="en-US" dirty="0">
                <a:solidFill>
                  <a:srgbClr val="C00000"/>
                </a:solidFill>
              </a:rPr>
            </a:br>
            <a:r>
              <a:rPr lang="en-US" dirty="0">
                <a:solidFill>
                  <a:srgbClr val="C00000"/>
                </a:solidFill>
              </a:rPr>
              <a:t>Moving Average Models</a:t>
            </a:r>
          </a:p>
        </p:txBody>
      </p:sp>
      <p:sp>
        <p:nvSpPr>
          <p:cNvPr id="3" name="Content Placeholder 2">
            <a:extLst>
              <a:ext uri="{FF2B5EF4-FFF2-40B4-BE49-F238E27FC236}">
                <a16:creationId xmlns:a16="http://schemas.microsoft.com/office/drawing/2014/main" id="{BADDF0CC-6537-465B-B910-E03CF865DD49}"/>
              </a:ext>
            </a:extLst>
          </p:cNvPr>
          <p:cNvSpPr>
            <a:spLocks noGrp="1"/>
          </p:cNvSpPr>
          <p:nvPr>
            <p:ph idx="1"/>
          </p:nvPr>
        </p:nvSpPr>
        <p:spPr>
          <a:xfrm>
            <a:off x="390617" y="1713390"/>
            <a:ext cx="8883385" cy="4535010"/>
          </a:xfrm>
        </p:spPr>
        <p:txBody>
          <a:bodyPr/>
          <a:lstStyle/>
          <a:p>
            <a:r>
              <a:rPr lang="en-US" dirty="0"/>
              <a:t>Rather than use past values of the forecast variable in a regression, a moving average model uses past forecast errors in a regression-like model.			</a:t>
            </a:r>
          </a:p>
          <a:p>
            <a:endParaRPr lang="en-US" dirty="0"/>
          </a:p>
          <a:p>
            <a:endParaRPr lang="en-US" dirty="0"/>
          </a:p>
          <a:p>
            <a:pPr marL="0" indent="0">
              <a:buNone/>
            </a:pPr>
            <a:endParaRPr lang="en-US" dirty="0"/>
          </a:p>
          <a:p>
            <a:r>
              <a:rPr lang="en-US" dirty="0"/>
              <a:t>We refer to this as an MA(q) model.</a:t>
            </a:r>
          </a:p>
          <a:p>
            <a:endParaRPr lang="en-US" dirty="0"/>
          </a:p>
          <a:p>
            <a:endParaRPr lang="en-US" dirty="0"/>
          </a:p>
        </p:txBody>
      </p:sp>
      <p:pic>
        <p:nvPicPr>
          <p:cNvPr id="4" name="Picture 3">
            <a:extLst>
              <a:ext uri="{FF2B5EF4-FFF2-40B4-BE49-F238E27FC236}">
                <a16:creationId xmlns:a16="http://schemas.microsoft.com/office/drawing/2014/main" id="{3A86EB0B-06A2-4A68-9812-4071DE8B1B47}"/>
              </a:ext>
            </a:extLst>
          </p:cNvPr>
          <p:cNvPicPr>
            <a:picLocks noChangeAspect="1"/>
          </p:cNvPicPr>
          <p:nvPr/>
        </p:nvPicPr>
        <p:blipFill>
          <a:blip r:embed="rId2"/>
          <a:stretch>
            <a:fillRect/>
          </a:stretch>
        </p:blipFill>
        <p:spPr>
          <a:xfrm>
            <a:off x="1446731" y="2503362"/>
            <a:ext cx="6094525" cy="925638"/>
          </a:xfrm>
          <a:prstGeom prst="rect">
            <a:avLst/>
          </a:prstGeom>
        </p:spPr>
      </p:pic>
    </p:spTree>
    <p:extLst>
      <p:ext uri="{BB962C8B-B14F-4D97-AF65-F5344CB8AC3E}">
        <p14:creationId xmlns:p14="http://schemas.microsoft.com/office/powerpoint/2010/main" val="3907588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1E67-A295-4863-81FD-CA20A4CBE75E}"/>
              </a:ext>
            </a:extLst>
          </p:cNvPr>
          <p:cNvSpPr>
            <a:spLocks noGrp="1"/>
          </p:cNvSpPr>
          <p:nvPr>
            <p:ph type="title"/>
          </p:nvPr>
        </p:nvSpPr>
        <p:spPr/>
        <p:txBody>
          <a:bodyPr/>
          <a:lstStyle/>
          <a:p>
            <a:r>
              <a:rPr lang="en-US" dirty="0">
                <a:solidFill>
                  <a:srgbClr val="C00000"/>
                </a:solidFill>
              </a:rPr>
              <a:t>ARIMA</a:t>
            </a:r>
            <a:br>
              <a:rPr lang="en-US" dirty="0"/>
            </a:br>
            <a:endParaRPr lang="en-US" dirty="0"/>
          </a:p>
        </p:txBody>
      </p:sp>
      <p:pic>
        <p:nvPicPr>
          <p:cNvPr id="4" name="Content Placeholder 3">
            <a:extLst>
              <a:ext uri="{FF2B5EF4-FFF2-40B4-BE49-F238E27FC236}">
                <a16:creationId xmlns:a16="http://schemas.microsoft.com/office/drawing/2014/main" id="{D86A0882-1BA9-4127-9327-5B671F8DEE92}"/>
              </a:ext>
            </a:extLst>
          </p:cNvPr>
          <p:cNvPicPr>
            <a:picLocks noGrp="1" noChangeAspect="1"/>
          </p:cNvPicPr>
          <p:nvPr>
            <p:ph idx="1"/>
          </p:nvPr>
        </p:nvPicPr>
        <p:blipFill>
          <a:blip r:embed="rId2"/>
          <a:stretch>
            <a:fillRect/>
          </a:stretch>
        </p:blipFill>
        <p:spPr>
          <a:xfrm>
            <a:off x="677863" y="1305017"/>
            <a:ext cx="8596312" cy="4435302"/>
          </a:xfrm>
          <a:prstGeom prst="rect">
            <a:avLst/>
          </a:prstGeom>
        </p:spPr>
      </p:pic>
    </p:spTree>
    <p:extLst>
      <p:ext uri="{BB962C8B-B14F-4D97-AF65-F5344CB8AC3E}">
        <p14:creationId xmlns:p14="http://schemas.microsoft.com/office/powerpoint/2010/main" val="3714745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36174-0330-47B5-A07C-04548334015D}"/>
              </a:ext>
            </a:extLst>
          </p:cNvPr>
          <p:cNvSpPr>
            <a:spLocks noGrp="1"/>
          </p:cNvSpPr>
          <p:nvPr>
            <p:ph type="title"/>
          </p:nvPr>
        </p:nvSpPr>
        <p:spPr/>
        <p:txBody>
          <a:bodyPr/>
          <a:lstStyle/>
          <a:p>
            <a:r>
              <a:rPr lang="en-US" dirty="0">
                <a:solidFill>
                  <a:srgbClr val="C00000"/>
                </a:solidFill>
              </a:rPr>
              <a:t>ARIMA</a:t>
            </a:r>
          </a:p>
        </p:txBody>
      </p:sp>
      <p:sp>
        <p:nvSpPr>
          <p:cNvPr id="6" name="Content Placeholder 5">
            <a:extLst>
              <a:ext uri="{FF2B5EF4-FFF2-40B4-BE49-F238E27FC236}">
                <a16:creationId xmlns:a16="http://schemas.microsoft.com/office/drawing/2014/main" id="{DB8C4125-8C4B-4C37-851A-671D282AFC8F}"/>
              </a:ext>
            </a:extLst>
          </p:cNvPr>
          <p:cNvSpPr>
            <a:spLocks noGrp="1"/>
          </p:cNvSpPr>
          <p:nvPr>
            <p:ph idx="1"/>
          </p:nvPr>
        </p:nvSpPr>
        <p:spPr>
          <a:xfrm>
            <a:off x="677334" y="1482571"/>
            <a:ext cx="8596668" cy="4558791"/>
          </a:xfrm>
        </p:spPr>
        <p:txBody>
          <a:bodyPr>
            <a:normAutofit lnSpcReduction="10000"/>
          </a:bodyPr>
          <a:lstStyle/>
          <a:p>
            <a:r>
              <a:rPr lang="en-US" sz="2000" dirty="0"/>
              <a:t>ARIMA (</a:t>
            </a:r>
            <a:r>
              <a:rPr lang="en-US" sz="2000" dirty="0" err="1"/>
              <a:t>p,d,q</a:t>
            </a:r>
            <a:r>
              <a:rPr lang="en-US" sz="2000" dirty="0"/>
              <a:t> )</a:t>
            </a:r>
          </a:p>
          <a:p>
            <a:pPr lvl="1"/>
            <a:r>
              <a:rPr lang="en-US" sz="2000" dirty="0"/>
              <a:t>p = order of the autoregressive part;</a:t>
            </a:r>
          </a:p>
          <a:p>
            <a:pPr lvl="1"/>
            <a:r>
              <a:rPr lang="en-US" sz="2000" dirty="0"/>
              <a:t> d = degree of first differencing involved;</a:t>
            </a:r>
          </a:p>
          <a:p>
            <a:pPr lvl="1"/>
            <a:r>
              <a:rPr lang="en-US" sz="2000" dirty="0"/>
              <a:t> q = order of the moving average part.</a:t>
            </a:r>
          </a:p>
          <a:p>
            <a:pPr lvl="1"/>
            <a:r>
              <a:rPr lang="en-US" sz="2000" dirty="0"/>
              <a:t>White noise                                ARIMA(0,0,0)</a:t>
            </a:r>
          </a:p>
          <a:p>
            <a:pPr lvl="1"/>
            <a:r>
              <a:rPr lang="en-US" sz="2000" dirty="0"/>
              <a:t> Random walk                             ARIMA(0,1,0) with no constant </a:t>
            </a:r>
          </a:p>
          <a:p>
            <a:pPr lvl="1"/>
            <a:r>
              <a:rPr lang="en-US" sz="2000" dirty="0"/>
              <a:t>Random walk with drift               ARIMA(0,1,0) with a constant </a:t>
            </a:r>
          </a:p>
          <a:p>
            <a:pPr lvl="1"/>
            <a:r>
              <a:rPr lang="en-US" sz="2000" dirty="0"/>
              <a:t>Autoregression                            ARIMA(p,0,0) </a:t>
            </a:r>
          </a:p>
          <a:p>
            <a:pPr lvl="1"/>
            <a:r>
              <a:rPr lang="en-US" sz="2000" dirty="0"/>
              <a:t>Moving average                           ARIMA(0,0,q)</a:t>
            </a:r>
          </a:p>
          <a:p>
            <a:pPr lvl="1"/>
            <a:r>
              <a:rPr lang="en-US" sz="2000" dirty="0"/>
              <a:t>Selecting appropriate values for p, d and q can be difficult. </a:t>
            </a:r>
          </a:p>
          <a:p>
            <a:pPr lvl="1"/>
            <a:r>
              <a:rPr lang="en-US" sz="2000" dirty="0"/>
              <a:t> The </a:t>
            </a:r>
            <a:r>
              <a:rPr lang="en-US" sz="2000" dirty="0" err="1"/>
              <a:t>auto.arima</a:t>
            </a:r>
            <a:r>
              <a:rPr lang="en-US" sz="2000" dirty="0"/>
              <a:t>() function in R will do it for you automatically. </a:t>
            </a:r>
          </a:p>
        </p:txBody>
      </p:sp>
    </p:spTree>
    <p:extLst>
      <p:ext uri="{BB962C8B-B14F-4D97-AF65-F5344CB8AC3E}">
        <p14:creationId xmlns:p14="http://schemas.microsoft.com/office/powerpoint/2010/main" val="3447924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C1C3-EAE8-9E41-B1B2-7688868B9D61}"/>
              </a:ext>
            </a:extLst>
          </p:cNvPr>
          <p:cNvSpPr>
            <a:spLocks noGrp="1"/>
          </p:cNvSpPr>
          <p:nvPr>
            <p:ph type="title"/>
          </p:nvPr>
        </p:nvSpPr>
        <p:spPr/>
        <p:txBody>
          <a:bodyPr/>
          <a:lstStyle/>
          <a:p>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to Calculate Forecasting Accuracy </a:t>
            </a:r>
            <a:endParaRPr lang="en-US" dirty="0">
              <a:solidFill>
                <a:srgbClr val="C00000"/>
              </a:solidFill>
            </a:endParaRPr>
          </a:p>
        </p:txBody>
      </p:sp>
      <p:sp>
        <p:nvSpPr>
          <p:cNvPr id="3" name="Content Placeholder 2">
            <a:extLst>
              <a:ext uri="{FF2B5EF4-FFF2-40B4-BE49-F238E27FC236}">
                <a16:creationId xmlns:a16="http://schemas.microsoft.com/office/drawing/2014/main" id="{1F1F952D-E610-6448-A197-E98EF53BDFCE}"/>
              </a:ext>
            </a:extLst>
          </p:cNvPr>
          <p:cNvSpPr>
            <a:spLocks noGrp="1"/>
          </p:cNvSpPr>
          <p:nvPr>
            <p:ph idx="1"/>
          </p:nvPr>
        </p:nvSpPr>
        <p:spPr/>
        <p:txBody>
          <a:bodyPr/>
          <a:lstStyle/>
          <a:p>
            <a:r>
              <a:rPr lang="en-US"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Error:</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is the difference between the actual value and forecast value.</a:t>
            </a:r>
          </a:p>
          <a:p>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Error:</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It shows the deviation of a forecast from actual demand. This is the mean of the differences per period between a number of period forecasts and the actual demand for the corresponding periods.</a:t>
            </a:r>
          </a:p>
          <a:p>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000" dirty="0"/>
          </a:p>
        </p:txBody>
      </p:sp>
      <p:sp>
        <p:nvSpPr>
          <p:cNvPr id="4" name="Rectangle 3">
            <a:extLst>
              <a:ext uri="{FF2B5EF4-FFF2-40B4-BE49-F238E27FC236}">
                <a16:creationId xmlns:a16="http://schemas.microsoft.com/office/drawing/2014/main" id="{4D816350-6EE3-AB40-A812-CFD8047DC94D}"/>
              </a:ext>
            </a:extLst>
          </p:cNvPr>
          <p:cNvSpPr/>
          <p:nvPr/>
        </p:nvSpPr>
        <p:spPr>
          <a:xfrm>
            <a:off x="2546658" y="2646102"/>
            <a:ext cx="4858020" cy="110334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algn="ct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Error = Actual value – Forecast</a:t>
            </a:r>
            <a:endParaRPr lang="en-IN" sz="2400"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7254008-8C69-C24F-94E5-1396073BF058}"/>
                  </a:ext>
                </a:extLst>
              </p:cNvPr>
              <p:cNvSpPr/>
              <p:nvPr/>
            </p:nvSpPr>
            <p:spPr>
              <a:xfrm>
                <a:off x="2767545" y="5168211"/>
                <a:ext cx="4858020" cy="110334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effectLst>
                      <a:outerShdw blurRad="38100" dist="38100" dir="2700000" algn="tl">
                        <a:srgbClr val="000000">
                          <a:alpha val="43137"/>
                        </a:srgbClr>
                      </a:outerShdw>
                    </a:effectLst>
                  </a:rPr>
                  <a:t>ME = mean(</a:t>
                </a:r>
                <a14:m>
                  <m:oMath xmlns:m="http://schemas.openxmlformats.org/officeDocument/2006/math">
                    <m:sSub>
                      <m:sSubPr>
                        <m:ctrlPr>
                          <a:rPr lang="en-IN" sz="2400" i="1" smtClean="0">
                            <a:effectLst>
                              <a:outerShdw blurRad="38100" dist="38100" dir="2700000" algn="tl">
                                <a:srgbClr val="000000">
                                  <a:alpha val="43137"/>
                                </a:srgbClr>
                              </a:outerShdw>
                            </a:effectLst>
                            <a:latin typeface="Cambria Math" panose="02040503050406030204" pitchFamily="18" charset="0"/>
                          </a:rPr>
                        </m:ctrlPr>
                      </m:sSubPr>
                      <m:e>
                        <m:r>
                          <a:rPr lang="en-IN" sz="2400" i="1" smtClean="0">
                            <a:effectLst>
                              <a:outerShdw blurRad="38100" dist="38100" dir="2700000" algn="tl">
                                <a:srgbClr val="000000">
                                  <a:alpha val="43137"/>
                                </a:srgbClr>
                              </a:outerShdw>
                            </a:effectLst>
                            <a:latin typeface="Cambria Math" panose="02040503050406030204" pitchFamily="18" charset="0"/>
                          </a:rPr>
                          <m:t>𝑒</m:t>
                        </m:r>
                      </m:e>
                      <m:sub>
                        <m:r>
                          <a:rPr lang="en-IN" sz="2400" i="1" smtClean="0">
                            <a:effectLst>
                              <a:outerShdw blurRad="38100" dist="38100" dir="2700000" algn="tl">
                                <a:srgbClr val="000000">
                                  <a:alpha val="43137"/>
                                </a:srgbClr>
                              </a:outerShdw>
                            </a:effectLst>
                            <a:latin typeface="Cambria Math" panose="02040503050406030204" pitchFamily="18" charset="0"/>
                          </a:rPr>
                          <m:t>𝑖</m:t>
                        </m:r>
                      </m:sub>
                    </m:sSub>
                  </m:oMath>
                </a14:m>
                <a:r>
                  <a:rPr lang="en-IN" sz="2400" dirty="0">
                    <a:effectLst>
                      <a:outerShdw blurRad="38100" dist="38100" dir="2700000" algn="tl">
                        <a:srgbClr val="000000">
                          <a:alpha val="43137"/>
                        </a:srgbClr>
                      </a:outerShdw>
                    </a:effectLst>
                  </a:rPr>
                  <a:t>)</a:t>
                </a:r>
              </a:p>
            </p:txBody>
          </p:sp>
        </mc:Choice>
        <mc:Fallback xmlns="">
          <p:sp>
            <p:nvSpPr>
              <p:cNvPr id="5" name="Rectangle 4">
                <a:extLst>
                  <a:ext uri="{FF2B5EF4-FFF2-40B4-BE49-F238E27FC236}">
                    <a16:creationId xmlns:a16="http://schemas.microsoft.com/office/drawing/2014/main" id="{87254008-8C69-C24F-94E5-1396073BF058}"/>
                  </a:ext>
                </a:extLst>
              </p:cNvPr>
              <p:cNvSpPr>
                <a:spLocks noRot="1" noChangeAspect="1" noMove="1" noResize="1" noEditPoints="1" noAdjustHandles="1" noChangeArrowheads="1" noChangeShapeType="1" noTextEdit="1"/>
              </p:cNvSpPr>
              <p:nvPr/>
            </p:nvSpPr>
            <p:spPr>
              <a:xfrm>
                <a:off x="2767545" y="5168211"/>
                <a:ext cx="4858020" cy="1103340"/>
              </a:xfrm>
              <a:prstGeom prst="rect">
                <a:avLst/>
              </a:prstGeom>
              <a:blipFill>
                <a:blip r:embed="rId2"/>
                <a:stretch>
                  <a:fillRect/>
                </a:stretch>
              </a:blipFill>
              <a:ln>
                <a:noFill/>
              </a:ln>
              <a:effectLst>
                <a:outerShdw blurRad="190500" dist="228600" dir="2700000" algn="ctr">
                  <a:srgbClr val="000000">
                    <a:alpha val="30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2659820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70D2-0B0C-594D-9EBB-DD25DEF41F2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B5E698C-588D-274A-9862-55FB0560AAEE}"/>
              </a:ext>
            </a:extLst>
          </p:cNvPr>
          <p:cNvSpPr>
            <a:spLocks noGrp="1"/>
          </p:cNvSpPr>
          <p:nvPr>
            <p:ph idx="1"/>
          </p:nvPr>
        </p:nvSpPr>
        <p:spPr/>
        <p:txBody>
          <a:bodyPr/>
          <a:lstStyle/>
          <a:p>
            <a:pPr algn="just"/>
            <a:r>
              <a:rPr lang="en-IN"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Squared Error:</a:t>
            </a:r>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mean squared error tells you how close a regression line is to a set of points. It does this by taking the distances from the points to the regression line (these distances are the “errors”) and squaring them. The squaring is necessary to remove any negative signs. </a:t>
            </a: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gn="just">
              <a:buNone/>
            </a:pP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2F49519-8A24-4245-86EF-05819E2140C5}"/>
              </a:ext>
            </a:extLst>
          </p:cNvPr>
          <p:cNvPicPr/>
          <p:nvPr/>
        </p:nvPicPr>
        <p:blipFill>
          <a:blip r:embed="rId2"/>
          <a:stretch>
            <a:fillRect/>
          </a:stretch>
        </p:blipFill>
        <p:spPr bwMode="auto">
          <a:xfrm>
            <a:off x="1815845" y="3723029"/>
            <a:ext cx="5639886" cy="1649666"/>
          </a:xfrm>
          <a:prstGeom prst="rect">
            <a:avLst/>
          </a:prstGeom>
          <a:noFill/>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839517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44EE-5288-174D-BDF6-E25B08F6C0B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0B22BD0-EBB7-CB45-A581-D71D43FDECF8}"/>
              </a:ext>
            </a:extLst>
          </p:cNvPr>
          <p:cNvSpPr>
            <a:spLocks noGrp="1"/>
          </p:cNvSpPr>
          <p:nvPr>
            <p:ph idx="1"/>
          </p:nvPr>
        </p:nvSpPr>
        <p:spPr/>
        <p:txBody>
          <a:bodyPr>
            <a:normAutofit/>
          </a:bodyPr>
          <a:lstStyle/>
          <a:p>
            <a:r>
              <a:rPr lang="en-US"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absolute error:</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It is the average of the difference between predicted and actual values in the test.</a:t>
            </a: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00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672F119-3AAB-AC44-B441-306AEA672D4C}"/>
                  </a:ext>
                </a:extLst>
              </p:cNvPr>
              <p:cNvSpPr/>
              <p:nvPr/>
            </p:nvSpPr>
            <p:spPr>
              <a:xfrm>
                <a:off x="2092485" y="3226675"/>
                <a:ext cx="5549153" cy="134470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effectLst>
                      <a:outerShdw blurRad="38100" dist="38100" dir="2700000" algn="tl">
                        <a:srgbClr val="000000">
                          <a:alpha val="43137"/>
                        </a:srgbClr>
                      </a:outerShdw>
                    </a:effectLst>
                  </a:rPr>
                  <a:t>MAE = mean(|</a:t>
                </a:r>
                <a14:m>
                  <m:oMath xmlns:m="http://schemas.openxmlformats.org/officeDocument/2006/math">
                    <m:sSub>
                      <m:sSubPr>
                        <m:ctrlPr>
                          <a:rPr lang="en-IN" sz="2400" i="1" smtClean="0">
                            <a:effectLst>
                              <a:outerShdw blurRad="38100" dist="38100" dir="2700000" algn="tl">
                                <a:srgbClr val="000000">
                                  <a:alpha val="43137"/>
                                </a:srgbClr>
                              </a:outerShdw>
                            </a:effectLst>
                            <a:latin typeface="Cambria Math" panose="02040503050406030204" pitchFamily="18" charset="0"/>
                          </a:rPr>
                        </m:ctrlPr>
                      </m:sSubPr>
                      <m:e>
                        <m:r>
                          <a:rPr lang="en-IN" sz="2400" i="1" smtClean="0">
                            <a:effectLst>
                              <a:outerShdw blurRad="38100" dist="38100" dir="2700000" algn="tl">
                                <a:srgbClr val="000000">
                                  <a:alpha val="43137"/>
                                </a:srgbClr>
                              </a:outerShdw>
                            </a:effectLst>
                            <a:latin typeface="Cambria Math" panose="02040503050406030204" pitchFamily="18" charset="0"/>
                          </a:rPr>
                          <m:t>𝑒</m:t>
                        </m:r>
                      </m:e>
                      <m:sub>
                        <m:r>
                          <a:rPr lang="en-IN" sz="2400" i="1" smtClean="0">
                            <a:effectLst>
                              <a:outerShdw blurRad="38100" dist="38100" dir="2700000" algn="tl">
                                <a:srgbClr val="000000">
                                  <a:alpha val="43137"/>
                                </a:srgbClr>
                              </a:outerShdw>
                            </a:effectLst>
                            <a:latin typeface="Cambria Math" panose="02040503050406030204" pitchFamily="18" charset="0"/>
                          </a:rPr>
                          <m:t>𝑖</m:t>
                        </m:r>
                      </m:sub>
                    </m:sSub>
                  </m:oMath>
                </a14:m>
                <a:r>
                  <a:rPr lang="en-IN" sz="2400" dirty="0">
                    <a:effectLst>
                      <a:outerShdw blurRad="38100" dist="38100" dir="2700000" algn="tl">
                        <a:srgbClr val="000000">
                          <a:alpha val="43137"/>
                        </a:srgbClr>
                      </a:outerShdw>
                    </a:effectLst>
                  </a:rPr>
                  <a:t>|)</a:t>
                </a:r>
              </a:p>
            </p:txBody>
          </p:sp>
        </mc:Choice>
        <mc:Fallback xmlns="">
          <p:sp>
            <p:nvSpPr>
              <p:cNvPr id="4" name="Rectangle 3">
                <a:extLst>
                  <a:ext uri="{FF2B5EF4-FFF2-40B4-BE49-F238E27FC236}">
                    <a16:creationId xmlns:a16="http://schemas.microsoft.com/office/drawing/2014/main" id="{8672F119-3AAB-AC44-B441-306AEA672D4C}"/>
                  </a:ext>
                </a:extLst>
              </p:cNvPr>
              <p:cNvSpPr>
                <a:spLocks noRot="1" noChangeAspect="1" noMove="1" noResize="1" noEditPoints="1" noAdjustHandles="1" noChangeArrowheads="1" noChangeShapeType="1" noTextEdit="1"/>
              </p:cNvSpPr>
              <p:nvPr/>
            </p:nvSpPr>
            <p:spPr>
              <a:xfrm>
                <a:off x="2092485" y="3226675"/>
                <a:ext cx="5549153" cy="1344706"/>
              </a:xfrm>
              <a:prstGeom prst="rect">
                <a:avLst/>
              </a:prstGeom>
              <a:blipFill>
                <a:blip r:embed="rId2"/>
                <a:stretch>
                  <a:fillRect/>
                </a:stretch>
              </a:blipFill>
              <a:ln>
                <a:noFill/>
              </a:ln>
              <a:effectLst>
                <a:outerShdw blurRad="190500" dist="228600" dir="2700000" algn="ctr">
                  <a:srgbClr val="000000">
                    <a:alpha val="30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3564756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5A43-5C1F-154F-9315-D63A4A01052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2ABC8B7D-7746-DC47-8615-C65214B7928D}"/>
              </a:ext>
            </a:extLst>
          </p:cNvPr>
          <p:cNvSpPr>
            <a:spLocks noGrp="1"/>
          </p:cNvSpPr>
          <p:nvPr>
            <p:ph idx="1"/>
          </p:nvPr>
        </p:nvSpPr>
        <p:spPr/>
        <p:txBody>
          <a:bodyPr>
            <a:normAutofit/>
          </a:bodyPr>
          <a:lstStyle/>
          <a:p>
            <a:r>
              <a:rPr lang="en-IN"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Root mean squared error:</a:t>
            </a:r>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It is the square root of mean squared error.</a:t>
            </a:r>
            <a:r>
              <a:rPr lang="en-IN" sz="2000" dirty="0">
                <a:latin typeface="Times New Roman" panose="02020603050405020304" pitchFamily="18" charset="0"/>
                <a:cs typeface="Times New Roman" panose="02020603050405020304" pitchFamily="18" charset="0"/>
              </a:rPr>
              <a:t> </a:t>
            </a:r>
          </a:p>
          <a:p>
            <a:endParaRPr lang="en-US" sz="200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BFB98A5-3620-994D-85AF-38A5B3699046}"/>
                  </a:ext>
                </a:extLst>
              </p:cNvPr>
              <p:cNvSpPr/>
              <p:nvPr/>
            </p:nvSpPr>
            <p:spPr>
              <a:xfrm>
                <a:off x="2201091" y="2984938"/>
                <a:ext cx="5549153" cy="1344706"/>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algn="ctr"/>
                <a:r>
                  <a:rPr lang="en-IN" sz="2400" dirty="0">
                    <a:effectLst>
                      <a:outerShdw blurRad="38100" dist="38100" dir="2700000" algn="tl">
                        <a:srgbClr val="000000">
                          <a:alpha val="43137"/>
                        </a:srgbClr>
                      </a:outerShdw>
                    </a:effectLst>
                  </a:rPr>
                  <a:t>RSME = </a:t>
                </a:r>
                <a14:m>
                  <m:oMath xmlns:m="http://schemas.openxmlformats.org/officeDocument/2006/math">
                    <m:rad>
                      <m:radPr>
                        <m:degHide m:val="on"/>
                        <m:ctrlPr>
                          <a:rPr lang="en-IN" sz="2400" i="1" smtClean="0">
                            <a:effectLst>
                              <a:outerShdw blurRad="38100" dist="38100" dir="2700000" algn="tl">
                                <a:srgbClr val="000000">
                                  <a:alpha val="43137"/>
                                </a:srgbClr>
                              </a:outerShdw>
                            </a:effectLst>
                            <a:latin typeface="Cambria Math" panose="02040503050406030204" pitchFamily="18" charset="0"/>
                          </a:rPr>
                        </m:ctrlPr>
                      </m:radPr>
                      <m:deg/>
                      <m:e>
                        <m:sSubSup>
                          <m:sSubSupPr>
                            <m:ctrlPr>
                              <a:rPr lang="en-IN" sz="2400" i="1" smtClean="0">
                                <a:effectLst>
                                  <a:outerShdw blurRad="38100" dist="38100" dir="2700000" algn="tl">
                                    <a:srgbClr val="000000">
                                      <a:alpha val="43137"/>
                                    </a:srgbClr>
                                  </a:outerShdw>
                                </a:effectLst>
                                <a:latin typeface="Cambria Math" panose="02040503050406030204" pitchFamily="18" charset="0"/>
                              </a:rPr>
                            </m:ctrlPr>
                          </m:sSubSupPr>
                          <m:e>
                            <m:r>
                              <a:rPr lang="en-IN" sz="2400" b="0" i="1" smtClean="0">
                                <a:effectLst>
                                  <a:outerShdw blurRad="38100" dist="38100" dir="2700000" algn="tl">
                                    <a:srgbClr val="000000">
                                      <a:alpha val="43137"/>
                                    </a:srgbClr>
                                  </a:outerShdw>
                                </a:effectLst>
                                <a:latin typeface="Cambria Math" panose="02040503050406030204" pitchFamily="18" charset="0"/>
                              </a:rPr>
                              <m:t>𝑚𝑒𝑎𝑛</m:t>
                            </m:r>
                            <m:r>
                              <a:rPr lang="en-IN" sz="2400" b="0" i="1" smtClean="0">
                                <a:effectLst>
                                  <a:outerShdw blurRad="38100" dist="38100" dir="2700000" algn="tl">
                                    <a:srgbClr val="000000">
                                      <a:alpha val="43137"/>
                                    </a:srgbClr>
                                  </a:outerShdw>
                                </a:effectLst>
                                <a:latin typeface="Cambria Math" panose="02040503050406030204" pitchFamily="18" charset="0"/>
                              </a:rPr>
                              <m:t>(</m:t>
                            </m:r>
                            <m:r>
                              <a:rPr lang="en-IN" sz="2400" i="1" smtClean="0">
                                <a:effectLst>
                                  <a:outerShdw blurRad="38100" dist="38100" dir="2700000" algn="tl">
                                    <a:srgbClr val="000000">
                                      <a:alpha val="43137"/>
                                    </a:srgbClr>
                                  </a:outerShdw>
                                </a:effectLst>
                                <a:latin typeface="Cambria Math" panose="02040503050406030204" pitchFamily="18" charset="0"/>
                              </a:rPr>
                              <m:t>𝑒</m:t>
                            </m:r>
                          </m:e>
                          <m:sub>
                            <m:r>
                              <a:rPr lang="en-IN" sz="2400" i="1" smtClean="0">
                                <a:effectLst>
                                  <a:outerShdw blurRad="38100" dist="38100" dir="2700000" algn="tl">
                                    <a:srgbClr val="000000">
                                      <a:alpha val="43137"/>
                                    </a:srgbClr>
                                  </a:outerShdw>
                                </a:effectLst>
                                <a:latin typeface="Cambria Math" panose="02040503050406030204" pitchFamily="18" charset="0"/>
                              </a:rPr>
                              <m:t>𝑖</m:t>
                            </m:r>
                          </m:sub>
                          <m:sup>
                            <m:r>
                              <a:rPr lang="en-IN" sz="2400" i="1" smtClean="0">
                                <a:effectLst>
                                  <a:outerShdw blurRad="38100" dist="38100" dir="2700000" algn="tl">
                                    <a:srgbClr val="000000">
                                      <a:alpha val="43137"/>
                                    </a:srgbClr>
                                  </a:outerShdw>
                                </a:effectLst>
                                <a:latin typeface="Cambria Math" panose="02040503050406030204" pitchFamily="18" charset="0"/>
                              </a:rPr>
                              <m:t>2</m:t>
                            </m:r>
                          </m:sup>
                        </m:sSubSup>
                        <m:r>
                          <a:rPr lang="en-IN" sz="2400" b="0" i="1" smtClean="0">
                            <a:effectLst>
                              <a:outerShdw blurRad="38100" dist="38100" dir="2700000" algn="tl">
                                <a:srgbClr val="000000">
                                  <a:alpha val="43137"/>
                                </a:srgbClr>
                              </a:outerShdw>
                            </a:effectLst>
                            <a:latin typeface="Cambria Math" panose="02040503050406030204" pitchFamily="18" charset="0"/>
                          </a:rPr>
                          <m:t>)</m:t>
                        </m:r>
                      </m:e>
                    </m:rad>
                  </m:oMath>
                </a14:m>
                <a:endParaRPr lang="en-IN" sz="2400" dirty="0">
                  <a:effectLst>
                    <a:outerShdw blurRad="38100" dist="38100" dir="2700000" algn="tl">
                      <a:srgbClr val="000000">
                        <a:alpha val="43137"/>
                      </a:srgbClr>
                    </a:outerShdw>
                  </a:effectLst>
                </a:endParaRPr>
              </a:p>
            </p:txBody>
          </p:sp>
        </mc:Choice>
        <mc:Fallback xmlns="">
          <p:sp>
            <p:nvSpPr>
              <p:cNvPr id="4" name="Rectangle 3">
                <a:extLst>
                  <a:ext uri="{FF2B5EF4-FFF2-40B4-BE49-F238E27FC236}">
                    <a16:creationId xmlns:a16="http://schemas.microsoft.com/office/drawing/2014/main" id="{FBFB98A5-3620-994D-85AF-38A5B3699046}"/>
                  </a:ext>
                </a:extLst>
              </p:cNvPr>
              <p:cNvSpPr>
                <a:spLocks noRot="1" noChangeAspect="1" noMove="1" noResize="1" noEditPoints="1" noAdjustHandles="1" noChangeArrowheads="1" noChangeShapeType="1" noTextEdit="1"/>
              </p:cNvSpPr>
              <p:nvPr/>
            </p:nvSpPr>
            <p:spPr>
              <a:xfrm>
                <a:off x="2201091" y="2984938"/>
                <a:ext cx="5549153" cy="1344706"/>
              </a:xfrm>
              <a:prstGeom prst="rect">
                <a:avLst/>
              </a:prstGeom>
              <a:blipFill>
                <a:blip r:embed="rId2"/>
                <a:stretch>
                  <a:fillRect/>
                </a:stretch>
              </a:blipFill>
              <a:ln>
                <a:noFill/>
              </a:ln>
              <a:effectLst>
                <a:outerShdw blurRad="190500" dist="228600" dir="2700000" algn="ctr">
                  <a:srgbClr val="000000">
                    <a:alpha val="30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4110394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84E54-DBF3-B04B-9D7A-A0F0C7B3EC6A}"/>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3AC007F-9DD6-4048-BB92-0248F701A64C}"/>
              </a:ext>
            </a:extLst>
          </p:cNvPr>
          <p:cNvSpPr>
            <a:spLocks noGrp="1"/>
          </p:cNvSpPr>
          <p:nvPr>
            <p:ph idx="1"/>
          </p:nvPr>
        </p:nvSpPr>
        <p:spPr/>
        <p:txBody>
          <a:bodyPr>
            <a:noAutofit/>
          </a:bodyPr>
          <a:lstStyle/>
          <a:p>
            <a:pPr algn="just"/>
            <a:r>
              <a:rPr lang="en-IN"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Percentage Error:</a:t>
            </a:r>
          </a:p>
          <a:p>
            <a:pPr marL="457200" lvl="1" indent="0" algn="just">
              <a:buNone/>
            </a:pPr>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457200" lvl="1" indent="0" algn="just">
              <a:buNone/>
            </a:pP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IN"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Percentage Error:</a:t>
            </a:r>
          </a:p>
          <a:p>
            <a:pPr algn="just"/>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lvl="1" indent="0" algn="just">
              <a:buNone/>
            </a:pPr>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just"/>
            <a:r>
              <a:rPr lang="en-IN" sz="2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Absolute Percentage Error: </a:t>
            </a:r>
          </a:p>
          <a:p>
            <a:pPr algn="just"/>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lvl="1" indent="0" algn="just">
              <a:buNone/>
            </a:pPr>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endParaRPr lang="en-US" sz="200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B968A96-E6A7-6A4B-9708-0E94596A4BBA}"/>
                  </a:ext>
                </a:extLst>
              </p:cNvPr>
              <p:cNvSpPr/>
              <p:nvPr/>
            </p:nvSpPr>
            <p:spPr>
              <a:xfrm>
                <a:off x="4181535" y="2250141"/>
                <a:ext cx="3030071" cy="88302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f>
                      <m:fPr>
                        <m:ctrlPr>
                          <a:rPr lang="en-IN" i="1">
                            <a:effectLst>
                              <a:outerShdw blurRad="38100" dist="38100" dir="2700000" algn="tl">
                                <a:srgbClr val="000000">
                                  <a:alpha val="43137"/>
                                </a:srgbClr>
                              </a:outerShdw>
                            </a:effectLst>
                            <a:latin typeface="Cambria Math" panose="02040503050406030204" pitchFamily="18" charset="0"/>
                          </a:rPr>
                        </m:ctrlPr>
                      </m:fPr>
                      <m:num>
                        <m:r>
                          <a:rPr lang="en-IN" i="1">
                            <a:effectLst>
                              <a:outerShdw blurRad="38100" dist="38100" dir="2700000" algn="tl">
                                <a:srgbClr val="000000">
                                  <a:alpha val="43137"/>
                                </a:srgbClr>
                              </a:outerShdw>
                            </a:effectLst>
                            <a:latin typeface="Cambria Math" panose="02040503050406030204" pitchFamily="18" charset="0"/>
                          </a:rPr>
                          <m:t>𝐸𝑟𝑟𝑜𝑟</m:t>
                        </m:r>
                      </m:num>
                      <m:den>
                        <m:r>
                          <a:rPr lang="en-IN" i="1">
                            <a:effectLst>
                              <a:outerShdw blurRad="38100" dist="38100" dir="2700000" algn="tl">
                                <a:srgbClr val="000000">
                                  <a:alpha val="43137"/>
                                </a:srgbClr>
                              </a:outerShdw>
                            </a:effectLst>
                            <a:latin typeface="Cambria Math" panose="02040503050406030204" pitchFamily="18" charset="0"/>
                          </a:rPr>
                          <m:t>𝐴𝑐𝑡𝑢𝑎𝑙</m:t>
                        </m:r>
                        <m:r>
                          <a:rPr lang="en-IN" i="1">
                            <a:effectLst>
                              <a:outerShdw blurRad="38100" dist="38100" dir="2700000" algn="tl">
                                <a:srgbClr val="000000">
                                  <a:alpha val="43137"/>
                                </a:srgbClr>
                              </a:outerShdw>
                            </a:effectLst>
                            <a:latin typeface="Cambria Math" panose="02040503050406030204" pitchFamily="18" charset="0"/>
                          </a:rPr>
                          <m:t> </m:t>
                        </m:r>
                        <m:r>
                          <a:rPr lang="en-IN" i="1">
                            <a:effectLst>
                              <a:outerShdw blurRad="38100" dist="38100" dir="2700000" algn="tl">
                                <a:srgbClr val="000000">
                                  <a:alpha val="43137"/>
                                </a:srgbClr>
                              </a:outerShdw>
                            </a:effectLst>
                            <a:latin typeface="Cambria Math" panose="02040503050406030204" pitchFamily="18" charset="0"/>
                          </a:rPr>
                          <m:t>𝑉𝑎𝑙𝑢𝑒</m:t>
                        </m:r>
                        <m:r>
                          <a:rPr lang="en-IN" i="1">
                            <a:effectLst>
                              <a:outerShdw blurRad="38100" dist="38100" dir="2700000" algn="tl">
                                <a:srgbClr val="000000">
                                  <a:alpha val="43137"/>
                                </a:srgbClr>
                              </a:outerShdw>
                            </a:effectLst>
                            <a:latin typeface="Cambria Math" panose="02040503050406030204" pitchFamily="18" charset="0"/>
                          </a:rPr>
                          <m:t> </m:t>
                        </m:r>
                      </m:den>
                    </m:f>
                  </m:oMath>
                </a14:m>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100</a:t>
                </a:r>
                <a:endParaRPr lang="en-IN" dirty="0"/>
              </a:p>
            </p:txBody>
          </p:sp>
        </mc:Choice>
        <mc:Fallback xmlns="">
          <p:sp>
            <p:nvSpPr>
              <p:cNvPr id="4" name="Rectangle 3">
                <a:extLst>
                  <a:ext uri="{FF2B5EF4-FFF2-40B4-BE49-F238E27FC236}">
                    <a16:creationId xmlns:a16="http://schemas.microsoft.com/office/drawing/2014/main" id="{4B968A96-E6A7-6A4B-9708-0E94596A4BBA}"/>
                  </a:ext>
                </a:extLst>
              </p:cNvPr>
              <p:cNvSpPr>
                <a:spLocks noRot="1" noChangeAspect="1" noMove="1" noResize="1" noEditPoints="1" noAdjustHandles="1" noChangeArrowheads="1" noChangeShapeType="1" noTextEdit="1"/>
              </p:cNvSpPr>
              <p:nvPr/>
            </p:nvSpPr>
            <p:spPr>
              <a:xfrm>
                <a:off x="4181535" y="2250141"/>
                <a:ext cx="3030071" cy="883024"/>
              </a:xfrm>
              <a:prstGeom prst="rect">
                <a:avLst/>
              </a:prstGeom>
              <a:blipFill>
                <a:blip r:embed="rId2"/>
                <a:stretch>
                  <a:fillRect/>
                </a:stretch>
              </a:blipFill>
              <a:ln>
                <a:noFill/>
              </a:ln>
              <a:effectLst>
                <a:outerShdw blurRad="190500" dist="228600" dir="2700000" algn="ctr">
                  <a:srgbClr val="000000">
                    <a:alpha val="30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E19AE316-DA62-5241-9AF6-AA846FE1CC8A}"/>
                  </a:ext>
                </a:extLst>
              </p:cNvPr>
              <p:cNvSpPr/>
              <p:nvPr/>
            </p:nvSpPr>
            <p:spPr>
              <a:xfrm>
                <a:off x="4181534" y="3767309"/>
                <a:ext cx="3030071" cy="88302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algn="ct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a:t>
                </a:r>
                <a14:m>
                  <m:oMath xmlns:m="http://schemas.openxmlformats.org/officeDocument/2006/math">
                    <m:f>
                      <m:fPr>
                        <m:ctrlPr>
                          <a:rPr lang="en-IN" i="1">
                            <a:effectLst>
                              <a:outerShdw blurRad="38100" dist="38100" dir="2700000" algn="tl">
                                <a:srgbClr val="000000">
                                  <a:alpha val="43137"/>
                                </a:srgbClr>
                              </a:outerShdw>
                            </a:effectLst>
                            <a:latin typeface="Cambria Math" panose="02040503050406030204" pitchFamily="18" charset="0"/>
                          </a:rPr>
                        </m:ctrlPr>
                      </m:fPr>
                      <m:num>
                        <m:r>
                          <a:rPr lang="en-IN" i="1">
                            <a:effectLst>
                              <a:outerShdw blurRad="38100" dist="38100" dir="2700000" algn="tl">
                                <a:srgbClr val="000000">
                                  <a:alpha val="43137"/>
                                </a:srgbClr>
                              </a:outerShdw>
                            </a:effectLst>
                            <a:latin typeface="Cambria Math" panose="02040503050406030204" pitchFamily="18" charset="0"/>
                          </a:rPr>
                          <m:t>𝐸𝑟𝑟𝑜𝑟</m:t>
                        </m:r>
                      </m:num>
                      <m:den>
                        <m:r>
                          <a:rPr lang="en-IN" i="1">
                            <a:effectLst>
                              <a:outerShdw blurRad="38100" dist="38100" dir="2700000" algn="tl">
                                <a:srgbClr val="000000">
                                  <a:alpha val="43137"/>
                                </a:srgbClr>
                              </a:outerShdw>
                            </a:effectLst>
                            <a:latin typeface="Cambria Math" panose="02040503050406030204" pitchFamily="18" charset="0"/>
                          </a:rPr>
                          <m:t>𝐴𝑐𝑡𝑢𝑎𝑙</m:t>
                        </m:r>
                        <m:r>
                          <a:rPr lang="en-IN" i="1">
                            <a:effectLst>
                              <a:outerShdw blurRad="38100" dist="38100" dir="2700000" algn="tl">
                                <a:srgbClr val="000000">
                                  <a:alpha val="43137"/>
                                </a:srgbClr>
                              </a:outerShdw>
                            </a:effectLst>
                            <a:latin typeface="Cambria Math" panose="02040503050406030204" pitchFamily="18" charset="0"/>
                          </a:rPr>
                          <m:t> </m:t>
                        </m:r>
                        <m:r>
                          <a:rPr lang="en-IN" i="1">
                            <a:effectLst>
                              <a:outerShdw blurRad="38100" dist="38100" dir="2700000" algn="tl">
                                <a:srgbClr val="000000">
                                  <a:alpha val="43137"/>
                                </a:srgbClr>
                              </a:outerShdw>
                            </a:effectLst>
                            <a:latin typeface="Cambria Math" panose="02040503050406030204" pitchFamily="18" charset="0"/>
                          </a:rPr>
                          <m:t>𝑉𝑎𝑙𝑢𝑒</m:t>
                        </m:r>
                        <m:r>
                          <a:rPr lang="en-IN" i="1">
                            <a:effectLst>
                              <a:outerShdw blurRad="38100" dist="38100" dir="2700000" algn="tl">
                                <a:srgbClr val="000000">
                                  <a:alpha val="43137"/>
                                </a:srgbClr>
                              </a:outerShdw>
                            </a:effectLst>
                            <a:latin typeface="Cambria Math" panose="02040503050406030204" pitchFamily="18" charset="0"/>
                          </a:rPr>
                          <m:t> </m:t>
                        </m:r>
                      </m:den>
                    </m:f>
                  </m:oMath>
                </a14:m>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100)</a:t>
                </a:r>
                <a:endParaRPr lang="en-IN" dirty="0"/>
              </a:p>
            </p:txBody>
          </p:sp>
        </mc:Choice>
        <mc:Fallback xmlns="">
          <p:sp>
            <p:nvSpPr>
              <p:cNvPr id="5" name="Rectangle 4">
                <a:extLst>
                  <a:ext uri="{FF2B5EF4-FFF2-40B4-BE49-F238E27FC236}">
                    <a16:creationId xmlns:a16="http://schemas.microsoft.com/office/drawing/2014/main" id="{E19AE316-DA62-5241-9AF6-AA846FE1CC8A}"/>
                  </a:ext>
                </a:extLst>
              </p:cNvPr>
              <p:cNvSpPr>
                <a:spLocks noRot="1" noChangeAspect="1" noMove="1" noResize="1" noEditPoints="1" noAdjustHandles="1" noChangeArrowheads="1" noChangeShapeType="1" noTextEdit="1"/>
              </p:cNvSpPr>
              <p:nvPr/>
            </p:nvSpPr>
            <p:spPr>
              <a:xfrm>
                <a:off x="4181534" y="3767309"/>
                <a:ext cx="3030071" cy="883024"/>
              </a:xfrm>
              <a:prstGeom prst="rect">
                <a:avLst/>
              </a:prstGeom>
              <a:blipFill>
                <a:blip r:embed="rId3"/>
                <a:stretch>
                  <a:fillRect/>
                </a:stretch>
              </a:blipFill>
              <a:ln>
                <a:noFill/>
              </a:ln>
              <a:effectLst>
                <a:outerShdw blurRad="190500" dist="228600" dir="2700000" algn="ctr">
                  <a:srgbClr val="000000">
                    <a:alpha val="30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BC709D3-5CB1-744E-A96E-3DA2207E1761}"/>
                  </a:ext>
                </a:extLst>
              </p:cNvPr>
              <p:cNvSpPr/>
              <p:nvPr/>
            </p:nvSpPr>
            <p:spPr>
              <a:xfrm>
                <a:off x="4181535" y="5411586"/>
                <a:ext cx="3030071" cy="88302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algn="ct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a:t>
                </a:r>
                <a14:m>
                  <m:oMath xmlns:m="http://schemas.openxmlformats.org/officeDocument/2006/math">
                    <m:f>
                      <m:fPr>
                        <m:ctrlPr>
                          <a:rPr lang="en-IN" i="1">
                            <a:effectLst>
                              <a:outerShdw blurRad="38100" dist="38100" dir="2700000" algn="tl">
                                <a:srgbClr val="000000">
                                  <a:alpha val="43137"/>
                                </a:srgbClr>
                              </a:outerShdw>
                            </a:effectLst>
                            <a:latin typeface="Cambria Math" panose="02040503050406030204" pitchFamily="18" charset="0"/>
                          </a:rPr>
                        </m:ctrlPr>
                      </m:fPr>
                      <m:num>
                        <m:r>
                          <a:rPr lang="en-IN" i="1">
                            <a:effectLst>
                              <a:outerShdw blurRad="38100" dist="38100" dir="2700000" algn="tl">
                                <a:srgbClr val="000000">
                                  <a:alpha val="43137"/>
                                </a:srgbClr>
                              </a:outerShdw>
                            </a:effectLst>
                            <a:latin typeface="Cambria Math" panose="02040503050406030204" pitchFamily="18" charset="0"/>
                          </a:rPr>
                          <m:t>𝐴𝑏𝑠𝑜𝑙𝑢𝑡𝑒</m:t>
                        </m:r>
                        <m:r>
                          <a:rPr lang="en-IN" i="1">
                            <a:effectLst>
                              <a:outerShdw blurRad="38100" dist="38100" dir="2700000" algn="tl">
                                <a:srgbClr val="000000">
                                  <a:alpha val="43137"/>
                                </a:srgbClr>
                              </a:outerShdw>
                            </a:effectLst>
                            <a:latin typeface="Cambria Math" panose="02040503050406030204" pitchFamily="18" charset="0"/>
                          </a:rPr>
                          <m:t> </m:t>
                        </m:r>
                        <m:r>
                          <a:rPr lang="en-IN" i="1">
                            <a:effectLst>
                              <a:outerShdw blurRad="38100" dist="38100" dir="2700000" algn="tl">
                                <a:srgbClr val="000000">
                                  <a:alpha val="43137"/>
                                </a:srgbClr>
                              </a:outerShdw>
                            </a:effectLst>
                            <a:latin typeface="Cambria Math" panose="02040503050406030204" pitchFamily="18" charset="0"/>
                          </a:rPr>
                          <m:t>𝐸𝑟𝑟𝑜𝑟</m:t>
                        </m:r>
                      </m:num>
                      <m:den>
                        <m:r>
                          <a:rPr lang="en-IN" i="1">
                            <a:effectLst>
                              <a:outerShdw blurRad="38100" dist="38100" dir="2700000" algn="tl">
                                <a:srgbClr val="000000">
                                  <a:alpha val="43137"/>
                                </a:srgbClr>
                              </a:outerShdw>
                            </a:effectLst>
                            <a:latin typeface="Cambria Math" panose="02040503050406030204" pitchFamily="18" charset="0"/>
                          </a:rPr>
                          <m:t>𝐴𝑐𝑡𝑢𝑎𝑙</m:t>
                        </m:r>
                        <m:r>
                          <a:rPr lang="en-IN" i="1">
                            <a:effectLst>
                              <a:outerShdw blurRad="38100" dist="38100" dir="2700000" algn="tl">
                                <a:srgbClr val="000000">
                                  <a:alpha val="43137"/>
                                </a:srgbClr>
                              </a:outerShdw>
                            </a:effectLst>
                            <a:latin typeface="Cambria Math" panose="02040503050406030204" pitchFamily="18" charset="0"/>
                          </a:rPr>
                          <m:t> </m:t>
                        </m:r>
                        <m:r>
                          <a:rPr lang="en-IN" i="1">
                            <a:effectLst>
                              <a:outerShdw blurRad="38100" dist="38100" dir="2700000" algn="tl">
                                <a:srgbClr val="000000">
                                  <a:alpha val="43137"/>
                                </a:srgbClr>
                              </a:outerShdw>
                            </a:effectLst>
                            <a:latin typeface="Cambria Math" panose="02040503050406030204" pitchFamily="18" charset="0"/>
                          </a:rPr>
                          <m:t>𝑉𝑎𝑙𝑢𝑒</m:t>
                        </m:r>
                        <m:r>
                          <a:rPr lang="en-IN" i="1">
                            <a:effectLst>
                              <a:outerShdw blurRad="38100" dist="38100" dir="2700000" algn="tl">
                                <a:srgbClr val="000000">
                                  <a:alpha val="43137"/>
                                </a:srgbClr>
                              </a:outerShdw>
                            </a:effectLst>
                            <a:latin typeface="Cambria Math" panose="02040503050406030204" pitchFamily="18" charset="0"/>
                          </a:rPr>
                          <m:t> </m:t>
                        </m:r>
                      </m:den>
                    </m:f>
                  </m:oMath>
                </a14:m>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100)</a:t>
                </a:r>
                <a:endParaRPr lang="en-IN" dirty="0"/>
              </a:p>
            </p:txBody>
          </p:sp>
        </mc:Choice>
        <mc:Fallback xmlns="">
          <p:sp>
            <p:nvSpPr>
              <p:cNvPr id="6" name="Rectangle 5">
                <a:extLst>
                  <a:ext uri="{FF2B5EF4-FFF2-40B4-BE49-F238E27FC236}">
                    <a16:creationId xmlns:a16="http://schemas.microsoft.com/office/drawing/2014/main" id="{FBC709D3-5CB1-744E-A96E-3DA2207E1761}"/>
                  </a:ext>
                </a:extLst>
              </p:cNvPr>
              <p:cNvSpPr>
                <a:spLocks noRot="1" noChangeAspect="1" noMove="1" noResize="1" noEditPoints="1" noAdjustHandles="1" noChangeArrowheads="1" noChangeShapeType="1" noTextEdit="1"/>
              </p:cNvSpPr>
              <p:nvPr/>
            </p:nvSpPr>
            <p:spPr>
              <a:xfrm>
                <a:off x="4181535" y="5411586"/>
                <a:ext cx="3030071" cy="883024"/>
              </a:xfrm>
              <a:prstGeom prst="rect">
                <a:avLst/>
              </a:prstGeom>
              <a:blipFill>
                <a:blip r:embed="rId4"/>
                <a:stretch>
                  <a:fillRect/>
                </a:stretch>
              </a:blipFill>
              <a:ln>
                <a:noFill/>
              </a:ln>
              <a:effectLst>
                <a:outerShdw blurRad="190500" dist="228600" dir="2700000" algn="ctr">
                  <a:srgbClr val="000000">
                    <a:alpha val="30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3709443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0739-71AD-F342-AC9C-96273CD5826C}"/>
              </a:ext>
            </a:extLst>
          </p:cNvPr>
          <p:cNvSpPr>
            <a:spLocks noGrp="1"/>
          </p:cNvSpPr>
          <p:nvPr>
            <p:ph type="title"/>
          </p:nvPr>
        </p:nvSpPr>
        <p:spPr/>
        <p:txBody>
          <a:bodyPr/>
          <a:lstStyle/>
          <a:p>
            <a:r>
              <a:rPr lang="en-IN"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to Calculate Errors</a:t>
            </a:r>
            <a:endParaRPr lang="en-US" dirty="0">
              <a:solidFill>
                <a:srgbClr val="C00000"/>
              </a:solidFill>
            </a:endParaRP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88B313AF-7ED6-474F-AF96-CECD8813EF6A}"/>
                  </a:ext>
                </a:extLst>
              </p:cNvPr>
              <p:cNvGraphicFramePr>
                <a:graphicFrameLocks noGrp="1"/>
              </p:cNvGraphicFramePr>
              <p:nvPr>
                <p:ph idx="1"/>
                <p:extLst>
                  <p:ext uri="{D42A27DB-BD31-4B8C-83A1-F6EECF244321}">
                    <p14:modId xmlns:p14="http://schemas.microsoft.com/office/powerpoint/2010/main" val="905936354"/>
                  </p:ext>
                </p:extLst>
              </p:nvPr>
            </p:nvGraphicFramePr>
            <p:xfrm>
              <a:off x="677863" y="2160588"/>
              <a:ext cx="8596315" cy="2865120"/>
            </p:xfrm>
            <a:graphic>
              <a:graphicData uri="http://schemas.openxmlformats.org/drawingml/2006/table">
                <a:tbl>
                  <a:tblPr firstRow="1" bandRow="1">
                    <a:tableStyleId>{5C22544A-7EE6-4342-B048-85BDC9FD1C3A}</a:tableStyleId>
                  </a:tblPr>
                  <a:tblGrid>
                    <a:gridCol w="1228045">
                      <a:extLst>
                        <a:ext uri="{9D8B030D-6E8A-4147-A177-3AD203B41FA5}">
                          <a16:colId xmlns:a16="http://schemas.microsoft.com/office/drawing/2014/main" val="1854146534"/>
                        </a:ext>
                      </a:extLst>
                    </a:gridCol>
                    <a:gridCol w="1228045">
                      <a:extLst>
                        <a:ext uri="{9D8B030D-6E8A-4147-A177-3AD203B41FA5}">
                          <a16:colId xmlns:a16="http://schemas.microsoft.com/office/drawing/2014/main" val="3932226768"/>
                        </a:ext>
                      </a:extLst>
                    </a:gridCol>
                    <a:gridCol w="1427537">
                      <a:extLst>
                        <a:ext uri="{9D8B030D-6E8A-4147-A177-3AD203B41FA5}">
                          <a16:colId xmlns:a16="http://schemas.microsoft.com/office/drawing/2014/main" val="2784356955"/>
                        </a:ext>
                      </a:extLst>
                    </a:gridCol>
                    <a:gridCol w="1028553">
                      <a:extLst>
                        <a:ext uri="{9D8B030D-6E8A-4147-A177-3AD203B41FA5}">
                          <a16:colId xmlns:a16="http://schemas.microsoft.com/office/drawing/2014/main" val="163327572"/>
                        </a:ext>
                      </a:extLst>
                    </a:gridCol>
                    <a:gridCol w="1228045">
                      <a:extLst>
                        <a:ext uri="{9D8B030D-6E8A-4147-A177-3AD203B41FA5}">
                          <a16:colId xmlns:a16="http://schemas.microsoft.com/office/drawing/2014/main" val="912142883"/>
                        </a:ext>
                      </a:extLst>
                    </a:gridCol>
                    <a:gridCol w="1228045">
                      <a:extLst>
                        <a:ext uri="{9D8B030D-6E8A-4147-A177-3AD203B41FA5}">
                          <a16:colId xmlns:a16="http://schemas.microsoft.com/office/drawing/2014/main" val="2244678297"/>
                        </a:ext>
                      </a:extLst>
                    </a:gridCol>
                    <a:gridCol w="1228045">
                      <a:extLst>
                        <a:ext uri="{9D8B030D-6E8A-4147-A177-3AD203B41FA5}">
                          <a16:colId xmlns:a16="http://schemas.microsoft.com/office/drawing/2014/main" val="245163623"/>
                        </a:ext>
                      </a:extLst>
                    </a:gridCol>
                  </a:tblGrid>
                  <a:tr h="370840">
                    <a:tc>
                      <a:txBody>
                        <a:bodyPr/>
                        <a:lstStyle/>
                        <a:p>
                          <a:pPr algn="ctr"/>
                          <a:r>
                            <a:rPr lang="en-IN" dirty="0">
                              <a:effectLst>
                                <a:outerShdw blurRad="38100" dist="38100" dir="2700000" algn="tl">
                                  <a:srgbClr val="000000">
                                    <a:alpha val="43137"/>
                                  </a:srgbClr>
                                </a:outerShdw>
                              </a:effectLst>
                            </a:rPr>
                            <a:t>Week</a:t>
                          </a:r>
                        </a:p>
                      </a:txBody>
                      <a:tcPr/>
                    </a:tc>
                    <a:tc>
                      <a:txBody>
                        <a:bodyPr/>
                        <a:lstStyle/>
                        <a:p>
                          <a:pPr algn="ctr"/>
                          <a:r>
                            <a:rPr lang="en-IN" dirty="0">
                              <a:effectLst>
                                <a:outerShdw blurRad="38100" dist="38100" dir="2700000" algn="tl">
                                  <a:srgbClr val="000000">
                                    <a:alpha val="43137"/>
                                  </a:srgbClr>
                                </a:outerShdw>
                              </a:effectLst>
                            </a:rPr>
                            <a:t>Actual Sales</a:t>
                          </a:r>
                        </a:p>
                      </a:txBody>
                      <a:tcPr/>
                    </a:tc>
                    <a:tc>
                      <a:txBody>
                        <a:bodyPr/>
                        <a:lstStyle/>
                        <a:p>
                          <a:pPr algn="ctr"/>
                          <a:r>
                            <a:rPr lang="en-IN" dirty="0">
                              <a:effectLst>
                                <a:outerShdw blurRad="38100" dist="38100" dir="2700000" algn="tl">
                                  <a:srgbClr val="000000">
                                    <a:alpha val="43137"/>
                                  </a:srgbClr>
                                </a:outerShdw>
                              </a:effectLst>
                            </a:rPr>
                            <a:t>Forecasted</a:t>
                          </a:r>
                        </a:p>
                        <a:p>
                          <a:pPr algn="ctr"/>
                          <a:r>
                            <a:rPr lang="en-IN" dirty="0">
                              <a:effectLst>
                                <a:outerShdw blurRad="38100" dist="38100" dir="2700000" algn="tl">
                                  <a:srgbClr val="000000">
                                    <a:alpha val="43137"/>
                                  </a:srgbClr>
                                </a:outerShdw>
                              </a:effectLst>
                            </a:rPr>
                            <a:t>Sales</a:t>
                          </a:r>
                        </a:p>
                      </a:txBody>
                      <a:tcPr/>
                    </a:tc>
                    <a:tc>
                      <a:txBody>
                        <a:bodyPr/>
                        <a:lstStyle/>
                        <a:p>
                          <a:pPr algn="ctr"/>
                          <a:r>
                            <a:rPr lang="en-IN" dirty="0">
                              <a:effectLst>
                                <a:outerShdw blurRad="38100" dist="38100" dir="2700000" algn="tl">
                                  <a:srgbClr val="000000">
                                    <a:alpha val="43137"/>
                                  </a:srgbClr>
                                </a:outerShdw>
                              </a:effectLst>
                            </a:rPr>
                            <a:t>Error</a:t>
                          </a:r>
                        </a:p>
                      </a:txBody>
                      <a:tcPr/>
                    </a:tc>
                    <a:tc>
                      <a:txBody>
                        <a:bodyPr/>
                        <a:lstStyle/>
                        <a:p>
                          <a:pPr algn="ctr"/>
                          <a:r>
                            <a:rPr lang="en-IN" dirty="0">
                              <a:effectLst>
                                <a:outerShdw blurRad="38100" dist="38100" dir="2700000" algn="tl">
                                  <a:srgbClr val="000000">
                                    <a:alpha val="43137"/>
                                  </a:srgbClr>
                                </a:outerShdw>
                              </a:effectLst>
                            </a:rPr>
                            <a:t>|Error|</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IN" i="1" dirty="0" smtClean="0">
                                        <a:effectLst>
                                          <a:outerShdw blurRad="38100" dist="38100" dir="2700000" algn="tl">
                                            <a:srgbClr val="000000">
                                              <a:alpha val="43137"/>
                                            </a:srgbClr>
                                          </a:outerShdw>
                                        </a:effectLst>
                                        <a:latin typeface="Cambria Math" panose="02040503050406030204" pitchFamily="18" charset="0"/>
                                      </a:rPr>
                                    </m:ctrlPr>
                                  </m:sSupPr>
                                  <m:e>
                                    <m:r>
                                      <a:rPr lang="en-IN" b="1" i="1" dirty="0" smtClean="0">
                                        <a:effectLst>
                                          <a:outerShdw blurRad="38100" dist="38100" dir="2700000" algn="tl">
                                            <a:srgbClr val="000000">
                                              <a:alpha val="43137"/>
                                            </a:srgbClr>
                                          </a:outerShdw>
                                        </a:effectLst>
                                        <a:latin typeface="Cambria Math" panose="02040503050406030204" pitchFamily="18" charset="0"/>
                                      </a:rPr>
                                      <m:t>𝑬𝒓𝒓𝒐𝒓</m:t>
                                    </m:r>
                                  </m:e>
                                  <m:sup>
                                    <m:r>
                                      <a:rPr lang="en-IN" b="1" i="1" dirty="0" smtClean="0">
                                        <a:effectLst>
                                          <a:outerShdw blurRad="38100" dist="38100" dir="2700000" algn="tl">
                                            <a:srgbClr val="000000">
                                              <a:alpha val="43137"/>
                                            </a:srgbClr>
                                          </a:outerShdw>
                                        </a:effectLst>
                                        <a:latin typeface="Cambria Math" panose="02040503050406030204" pitchFamily="18" charset="0"/>
                                      </a:rPr>
                                      <m:t>𝟐</m:t>
                                    </m:r>
                                  </m:sup>
                                </m:sSup>
                              </m:oMath>
                            </m:oMathPara>
                          </a14:m>
                          <a:endParaRPr lang="en-IN" dirty="0">
                            <a:effectLst>
                              <a:outerShdw blurRad="38100" dist="38100" dir="2700000" algn="tl">
                                <a:srgbClr val="000000">
                                  <a:alpha val="43137"/>
                                </a:srgbClr>
                              </a:outerShdw>
                            </a:effectLst>
                          </a:endParaRPr>
                        </a:p>
                      </a:txBody>
                      <a:tcPr/>
                    </a:tc>
                    <a:tc>
                      <a:txBody>
                        <a:bodyPr/>
                        <a:lstStyle/>
                        <a:p>
                          <a:pPr algn="ctr"/>
                          <a:r>
                            <a:rPr lang="en-IN" dirty="0">
                              <a:effectLst>
                                <a:outerShdw blurRad="38100" dist="38100" dir="2700000" algn="tl">
                                  <a:srgbClr val="000000">
                                    <a:alpha val="43137"/>
                                  </a:srgbClr>
                                </a:outerShdw>
                              </a:effectLst>
                            </a:rPr>
                            <a:t>% Error</a:t>
                          </a:r>
                        </a:p>
                      </a:txBody>
                      <a:tcPr/>
                    </a:tc>
                    <a:extLst>
                      <a:ext uri="{0D108BD9-81ED-4DB2-BD59-A6C34878D82A}">
                        <a16:rowId xmlns:a16="http://schemas.microsoft.com/office/drawing/2014/main" val="131501218"/>
                      </a:ext>
                    </a:extLst>
                  </a:tr>
                  <a:tr h="370840">
                    <a:tc>
                      <a:txBody>
                        <a:bodyPr/>
                        <a:lstStyle/>
                        <a:p>
                          <a:pPr algn="ctr"/>
                          <a:r>
                            <a:rPr lang="en-IN" dirty="0">
                              <a:effectLst>
                                <a:outerShdw blurRad="38100" dist="38100" dir="2700000" algn="tl">
                                  <a:srgbClr val="000000">
                                    <a:alpha val="43137"/>
                                  </a:srgbClr>
                                </a:outerShdw>
                              </a:effectLst>
                            </a:rPr>
                            <a:t>1</a:t>
                          </a:r>
                        </a:p>
                      </a:txBody>
                      <a:tcPr/>
                    </a:tc>
                    <a:tc>
                      <a:txBody>
                        <a:bodyPr/>
                        <a:lstStyle/>
                        <a:p>
                          <a:pPr algn="ctr"/>
                          <a:r>
                            <a:rPr lang="en-IN" dirty="0">
                              <a:effectLst>
                                <a:outerShdw blurRad="38100" dist="38100" dir="2700000" algn="tl">
                                  <a:srgbClr val="000000">
                                    <a:alpha val="43137"/>
                                  </a:srgbClr>
                                </a:outerShdw>
                              </a:effectLst>
                            </a:rPr>
                            <a:t>40</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extLst>
                      <a:ext uri="{0D108BD9-81ED-4DB2-BD59-A6C34878D82A}">
                        <a16:rowId xmlns:a16="http://schemas.microsoft.com/office/drawing/2014/main" val="1357094055"/>
                      </a:ext>
                    </a:extLst>
                  </a:tr>
                  <a:tr h="370840">
                    <a:tc>
                      <a:txBody>
                        <a:bodyPr/>
                        <a:lstStyle/>
                        <a:p>
                          <a:pPr algn="ctr"/>
                          <a:r>
                            <a:rPr lang="en-IN" dirty="0">
                              <a:effectLst>
                                <a:outerShdw blurRad="38100" dist="38100" dir="2700000" algn="tl">
                                  <a:srgbClr val="000000">
                                    <a:alpha val="43137"/>
                                  </a:srgbClr>
                                </a:outerShdw>
                              </a:effectLst>
                            </a:rPr>
                            <a:t>2</a:t>
                          </a:r>
                        </a:p>
                      </a:txBody>
                      <a:tcPr/>
                    </a:tc>
                    <a:tc>
                      <a:txBody>
                        <a:bodyPr/>
                        <a:lstStyle/>
                        <a:p>
                          <a:pPr algn="ctr"/>
                          <a:r>
                            <a:rPr lang="en-IN" dirty="0">
                              <a:effectLst>
                                <a:outerShdw blurRad="38100" dist="38100" dir="2700000" algn="tl">
                                  <a:srgbClr val="000000">
                                    <a:alpha val="43137"/>
                                  </a:srgbClr>
                                </a:outerShdw>
                              </a:effectLst>
                            </a:rPr>
                            <a:t>45</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extLst>
                      <a:ext uri="{0D108BD9-81ED-4DB2-BD59-A6C34878D82A}">
                        <a16:rowId xmlns:a16="http://schemas.microsoft.com/office/drawing/2014/main" val="2833881185"/>
                      </a:ext>
                    </a:extLst>
                  </a:tr>
                  <a:tr h="370840">
                    <a:tc>
                      <a:txBody>
                        <a:bodyPr/>
                        <a:lstStyle/>
                        <a:p>
                          <a:pPr algn="ctr"/>
                          <a:r>
                            <a:rPr lang="en-IN" dirty="0">
                              <a:effectLst>
                                <a:outerShdw blurRad="38100" dist="38100" dir="2700000" algn="tl">
                                  <a:srgbClr val="000000">
                                    <a:alpha val="43137"/>
                                  </a:srgbClr>
                                </a:outerShdw>
                              </a:effectLst>
                            </a:rPr>
                            <a:t>3</a:t>
                          </a:r>
                        </a:p>
                      </a:txBody>
                      <a:tcPr/>
                    </a:tc>
                    <a:tc>
                      <a:txBody>
                        <a:bodyPr/>
                        <a:lstStyle/>
                        <a:p>
                          <a:pPr algn="ctr"/>
                          <a:r>
                            <a:rPr lang="en-IN" dirty="0">
                              <a:effectLst>
                                <a:outerShdw blurRad="38100" dist="38100" dir="2700000" algn="tl">
                                  <a:srgbClr val="000000">
                                    <a:alpha val="43137"/>
                                  </a:srgbClr>
                                </a:outerShdw>
                              </a:effectLst>
                            </a:rPr>
                            <a:t>40</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extLst>
                      <a:ext uri="{0D108BD9-81ED-4DB2-BD59-A6C34878D82A}">
                        <a16:rowId xmlns:a16="http://schemas.microsoft.com/office/drawing/2014/main" val="2239298035"/>
                      </a:ext>
                    </a:extLst>
                  </a:tr>
                  <a:tr h="370840">
                    <a:tc>
                      <a:txBody>
                        <a:bodyPr/>
                        <a:lstStyle/>
                        <a:p>
                          <a:pPr algn="ctr"/>
                          <a:r>
                            <a:rPr lang="en-IN" dirty="0">
                              <a:effectLst>
                                <a:outerShdw blurRad="38100" dist="38100" dir="2700000" algn="tl">
                                  <a:srgbClr val="000000">
                                    <a:alpha val="43137"/>
                                  </a:srgbClr>
                                </a:outerShdw>
                              </a:effectLst>
                            </a:rPr>
                            <a:t>4</a:t>
                          </a:r>
                        </a:p>
                      </a:txBody>
                      <a:tcPr/>
                    </a:tc>
                    <a:tc>
                      <a:txBody>
                        <a:bodyPr/>
                        <a:lstStyle/>
                        <a:p>
                          <a:pPr algn="ctr"/>
                          <a:r>
                            <a:rPr lang="en-IN" dirty="0">
                              <a:effectLst>
                                <a:outerShdw blurRad="38100" dist="38100" dir="2700000" algn="tl">
                                  <a:srgbClr val="000000">
                                    <a:alpha val="43137"/>
                                  </a:srgbClr>
                                </a:outerShdw>
                              </a:effectLst>
                            </a:rPr>
                            <a:t>35</a:t>
                          </a:r>
                        </a:p>
                      </a:txBody>
                      <a:tcPr/>
                    </a:tc>
                    <a:tc>
                      <a:txBody>
                        <a:bodyPr/>
                        <a:lstStyle/>
                        <a:p>
                          <a:pPr algn="ctr"/>
                          <a:r>
                            <a:rPr lang="en-IN" dirty="0">
                              <a:effectLst>
                                <a:outerShdw blurRad="38100" dist="38100" dir="2700000" algn="tl">
                                  <a:srgbClr val="000000">
                                    <a:alpha val="43137"/>
                                  </a:srgbClr>
                                </a:outerShdw>
                              </a:effectLst>
                            </a:rPr>
                            <a:t>41.66</a:t>
                          </a:r>
                        </a:p>
                      </a:txBody>
                      <a:tcPr/>
                    </a:tc>
                    <a:tc>
                      <a:txBody>
                        <a:bodyPr/>
                        <a:lstStyle/>
                        <a:p>
                          <a:pPr algn="ctr"/>
                          <a:r>
                            <a:rPr lang="en-IN" dirty="0">
                              <a:effectLst>
                                <a:outerShdw blurRad="38100" dist="38100" dir="2700000" algn="tl">
                                  <a:srgbClr val="000000">
                                    <a:alpha val="43137"/>
                                  </a:srgbClr>
                                </a:outerShdw>
                              </a:effectLst>
                            </a:rPr>
                            <a:t>-6.66</a:t>
                          </a:r>
                        </a:p>
                      </a:txBody>
                      <a:tcPr/>
                    </a:tc>
                    <a:tc>
                      <a:txBody>
                        <a:bodyPr/>
                        <a:lstStyle/>
                        <a:p>
                          <a:pPr algn="ctr"/>
                          <a:r>
                            <a:rPr lang="en-IN" dirty="0">
                              <a:effectLst>
                                <a:outerShdw blurRad="38100" dist="38100" dir="2700000" algn="tl">
                                  <a:srgbClr val="000000">
                                    <a:alpha val="43137"/>
                                  </a:srgbClr>
                                </a:outerShdw>
                              </a:effectLst>
                            </a:rPr>
                            <a:t>6.66</a:t>
                          </a:r>
                        </a:p>
                      </a:txBody>
                      <a:tcPr/>
                    </a:tc>
                    <a:tc>
                      <a:txBody>
                        <a:bodyPr/>
                        <a:lstStyle/>
                        <a:p>
                          <a:pPr algn="ctr"/>
                          <a:r>
                            <a:rPr lang="en-IN" dirty="0">
                              <a:effectLst>
                                <a:outerShdw blurRad="38100" dist="38100" dir="2700000" algn="tl">
                                  <a:srgbClr val="000000">
                                    <a:alpha val="43137"/>
                                  </a:srgbClr>
                                </a:outerShdw>
                              </a:effectLst>
                            </a:rPr>
                            <a:t>44.35</a:t>
                          </a:r>
                        </a:p>
                      </a:txBody>
                      <a:tcPr/>
                    </a:tc>
                    <a:tc>
                      <a:txBody>
                        <a:bodyPr/>
                        <a:lstStyle/>
                        <a:p>
                          <a:pPr algn="ctr"/>
                          <a:r>
                            <a:rPr lang="en-IN" dirty="0">
                              <a:effectLst>
                                <a:outerShdw blurRad="38100" dist="38100" dir="2700000" algn="tl">
                                  <a:srgbClr val="000000">
                                    <a:alpha val="43137"/>
                                  </a:srgbClr>
                                </a:outerShdw>
                              </a:effectLst>
                            </a:rPr>
                            <a:t>-19.02</a:t>
                          </a:r>
                        </a:p>
                      </a:txBody>
                      <a:tcPr/>
                    </a:tc>
                    <a:extLst>
                      <a:ext uri="{0D108BD9-81ED-4DB2-BD59-A6C34878D82A}">
                        <a16:rowId xmlns:a16="http://schemas.microsoft.com/office/drawing/2014/main" val="1525316124"/>
                      </a:ext>
                    </a:extLst>
                  </a:tr>
                  <a:tr h="370840">
                    <a:tc>
                      <a:txBody>
                        <a:bodyPr/>
                        <a:lstStyle/>
                        <a:p>
                          <a:pPr algn="ctr"/>
                          <a:r>
                            <a:rPr lang="en-IN" dirty="0">
                              <a:effectLst>
                                <a:outerShdw blurRad="38100" dist="38100" dir="2700000" algn="tl">
                                  <a:srgbClr val="000000">
                                    <a:alpha val="43137"/>
                                  </a:srgbClr>
                                </a:outerShdw>
                              </a:effectLst>
                            </a:rPr>
                            <a:t>5</a:t>
                          </a:r>
                        </a:p>
                      </a:txBody>
                      <a:tcPr/>
                    </a:tc>
                    <a:tc>
                      <a:txBody>
                        <a:bodyPr/>
                        <a:lstStyle/>
                        <a:p>
                          <a:pPr algn="ctr"/>
                          <a:r>
                            <a:rPr lang="en-IN" dirty="0">
                              <a:effectLst>
                                <a:outerShdw blurRad="38100" dist="38100" dir="2700000" algn="tl">
                                  <a:srgbClr val="000000">
                                    <a:alpha val="43137"/>
                                  </a:srgbClr>
                                </a:outerShdw>
                              </a:effectLst>
                            </a:rPr>
                            <a:t>50</a:t>
                          </a:r>
                        </a:p>
                      </a:txBody>
                      <a:tcPr/>
                    </a:tc>
                    <a:tc>
                      <a:txBody>
                        <a:bodyPr/>
                        <a:lstStyle/>
                        <a:p>
                          <a:pPr algn="ctr"/>
                          <a:r>
                            <a:rPr lang="en-IN" dirty="0">
                              <a:effectLst>
                                <a:outerShdw blurRad="38100" dist="38100" dir="2700000" algn="tl">
                                  <a:srgbClr val="000000">
                                    <a:alpha val="43137"/>
                                  </a:srgbClr>
                                </a:outerShdw>
                              </a:effectLst>
                            </a:rPr>
                            <a:t>40</a:t>
                          </a:r>
                        </a:p>
                      </a:txBody>
                      <a:tcPr/>
                    </a:tc>
                    <a:tc>
                      <a:txBody>
                        <a:bodyPr/>
                        <a:lstStyle/>
                        <a:p>
                          <a:pPr algn="ctr"/>
                          <a:r>
                            <a:rPr lang="en-IN" dirty="0">
                              <a:effectLst>
                                <a:outerShdw blurRad="38100" dist="38100" dir="2700000" algn="tl">
                                  <a:srgbClr val="000000">
                                    <a:alpha val="43137"/>
                                  </a:srgbClr>
                                </a:outerShdw>
                              </a:effectLst>
                            </a:rPr>
                            <a:t>10</a:t>
                          </a:r>
                        </a:p>
                      </a:txBody>
                      <a:tcPr/>
                    </a:tc>
                    <a:tc>
                      <a:txBody>
                        <a:bodyPr/>
                        <a:lstStyle/>
                        <a:p>
                          <a:pPr algn="ctr"/>
                          <a:r>
                            <a:rPr lang="en-IN" dirty="0">
                              <a:effectLst>
                                <a:outerShdw blurRad="38100" dist="38100" dir="2700000" algn="tl">
                                  <a:srgbClr val="000000">
                                    <a:alpha val="43137"/>
                                  </a:srgbClr>
                                </a:outerShdw>
                              </a:effectLst>
                            </a:rPr>
                            <a:t>10</a:t>
                          </a:r>
                        </a:p>
                      </a:txBody>
                      <a:tcPr/>
                    </a:tc>
                    <a:tc>
                      <a:txBody>
                        <a:bodyPr/>
                        <a:lstStyle/>
                        <a:p>
                          <a:pPr algn="ctr"/>
                          <a:r>
                            <a:rPr lang="en-IN" dirty="0">
                              <a:effectLst>
                                <a:outerShdw blurRad="38100" dist="38100" dir="2700000" algn="tl">
                                  <a:srgbClr val="000000">
                                    <a:alpha val="43137"/>
                                  </a:srgbClr>
                                </a:outerShdw>
                              </a:effectLst>
                            </a:rPr>
                            <a:t>100</a:t>
                          </a:r>
                        </a:p>
                      </a:txBody>
                      <a:tcPr/>
                    </a:tc>
                    <a:tc>
                      <a:txBody>
                        <a:bodyPr/>
                        <a:lstStyle/>
                        <a:p>
                          <a:pPr algn="ctr"/>
                          <a:r>
                            <a:rPr lang="en-IN" dirty="0">
                              <a:effectLst>
                                <a:outerShdw blurRad="38100" dist="38100" dir="2700000" algn="tl">
                                  <a:srgbClr val="000000">
                                    <a:alpha val="43137"/>
                                  </a:srgbClr>
                                </a:outerShdw>
                              </a:effectLst>
                            </a:rPr>
                            <a:t>20</a:t>
                          </a:r>
                        </a:p>
                      </a:txBody>
                      <a:tcPr/>
                    </a:tc>
                    <a:extLst>
                      <a:ext uri="{0D108BD9-81ED-4DB2-BD59-A6C34878D82A}">
                        <a16:rowId xmlns:a16="http://schemas.microsoft.com/office/drawing/2014/main" val="733028887"/>
                      </a:ext>
                    </a:extLst>
                  </a:tr>
                  <a:tr h="370840">
                    <a:tc>
                      <a:txBody>
                        <a:bodyPr/>
                        <a:lstStyle/>
                        <a:p>
                          <a:pPr algn="ctr"/>
                          <a:r>
                            <a:rPr lang="en-IN" dirty="0">
                              <a:effectLst>
                                <a:outerShdw blurRad="38100" dist="38100" dir="2700000" algn="tl">
                                  <a:srgbClr val="000000">
                                    <a:alpha val="43137"/>
                                  </a:srgbClr>
                                </a:outerShdw>
                              </a:effectLst>
                            </a:rPr>
                            <a:t>6</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41.66</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extLst>
                      <a:ext uri="{0D108BD9-81ED-4DB2-BD59-A6C34878D82A}">
                        <a16:rowId xmlns:a16="http://schemas.microsoft.com/office/drawing/2014/main" val="1352655261"/>
                      </a:ext>
                    </a:extLst>
                  </a:tr>
                </a:tbl>
              </a:graphicData>
            </a:graphic>
          </p:graphicFrame>
        </mc:Choice>
        <mc:Fallback xmlns="">
          <p:graphicFrame>
            <p:nvGraphicFramePr>
              <p:cNvPr id="4" name="Content Placeholder 3">
                <a:extLst>
                  <a:ext uri="{FF2B5EF4-FFF2-40B4-BE49-F238E27FC236}">
                    <a16:creationId xmlns:a16="http://schemas.microsoft.com/office/drawing/2014/main" id="{88B313AF-7ED6-474F-AF96-CECD8813EF6A}"/>
                  </a:ext>
                </a:extLst>
              </p:cNvPr>
              <p:cNvGraphicFramePr>
                <a:graphicFrameLocks noGrp="1"/>
              </p:cNvGraphicFramePr>
              <p:nvPr>
                <p:ph idx="1"/>
                <p:extLst>
                  <p:ext uri="{D42A27DB-BD31-4B8C-83A1-F6EECF244321}">
                    <p14:modId xmlns:p14="http://schemas.microsoft.com/office/powerpoint/2010/main" val="905936354"/>
                  </p:ext>
                </p:extLst>
              </p:nvPr>
            </p:nvGraphicFramePr>
            <p:xfrm>
              <a:off x="677863" y="2160588"/>
              <a:ext cx="8596315" cy="2865120"/>
            </p:xfrm>
            <a:graphic>
              <a:graphicData uri="http://schemas.openxmlformats.org/drawingml/2006/table">
                <a:tbl>
                  <a:tblPr firstRow="1" bandRow="1">
                    <a:tableStyleId>{5C22544A-7EE6-4342-B048-85BDC9FD1C3A}</a:tableStyleId>
                  </a:tblPr>
                  <a:tblGrid>
                    <a:gridCol w="1228045">
                      <a:extLst>
                        <a:ext uri="{9D8B030D-6E8A-4147-A177-3AD203B41FA5}">
                          <a16:colId xmlns:a16="http://schemas.microsoft.com/office/drawing/2014/main" val="1854146534"/>
                        </a:ext>
                      </a:extLst>
                    </a:gridCol>
                    <a:gridCol w="1228045">
                      <a:extLst>
                        <a:ext uri="{9D8B030D-6E8A-4147-A177-3AD203B41FA5}">
                          <a16:colId xmlns:a16="http://schemas.microsoft.com/office/drawing/2014/main" val="3932226768"/>
                        </a:ext>
                      </a:extLst>
                    </a:gridCol>
                    <a:gridCol w="1427537">
                      <a:extLst>
                        <a:ext uri="{9D8B030D-6E8A-4147-A177-3AD203B41FA5}">
                          <a16:colId xmlns:a16="http://schemas.microsoft.com/office/drawing/2014/main" val="2784356955"/>
                        </a:ext>
                      </a:extLst>
                    </a:gridCol>
                    <a:gridCol w="1028553">
                      <a:extLst>
                        <a:ext uri="{9D8B030D-6E8A-4147-A177-3AD203B41FA5}">
                          <a16:colId xmlns:a16="http://schemas.microsoft.com/office/drawing/2014/main" val="163327572"/>
                        </a:ext>
                      </a:extLst>
                    </a:gridCol>
                    <a:gridCol w="1228045">
                      <a:extLst>
                        <a:ext uri="{9D8B030D-6E8A-4147-A177-3AD203B41FA5}">
                          <a16:colId xmlns:a16="http://schemas.microsoft.com/office/drawing/2014/main" val="912142883"/>
                        </a:ext>
                      </a:extLst>
                    </a:gridCol>
                    <a:gridCol w="1228045">
                      <a:extLst>
                        <a:ext uri="{9D8B030D-6E8A-4147-A177-3AD203B41FA5}">
                          <a16:colId xmlns:a16="http://schemas.microsoft.com/office/drawing/2014/main" val="2244678297"/>
                        </a:ext>
                      </a:extLst>
                    </a:gridCol>
                    <a:gridCol w="1228045">
                      <a:extLst>
                        <a:ext uri="{9D8B030D-6E8A-4147-A177-3AD203B41FA5}">
                          <a16:colId xmlns:a16="http://schemas.microsoft.com/office/drawing/2014/main" val="245163623"/>
                        </a:ext>
                      </a:extLst>
                    </a:gridCol>
                  </a:tblGrid>
                  <a:tr h="640080">
                    <a:tc>
                      <a:txBody>
                        <a:bodyPr/>
                        <a:lstStyle/>
                        <a:p>
                          <a:pPr algn="ctr"/>
                          <a:r>
                            <a:rPr lang="en-IN" dirty="0">
                              <a:effectLst>
                                <a:outerShdw blurRad="38100" dist="38100" dir="2700000" algn="tl">
                                  <a:srgbClr val="000000">
                                    <a:alpha val="43137"/>
                                  </a:srgbClr>
                                </a:outerShdw>
                              </a:effectLst>
                            </a:rPr>
                            <a:t>Week</a:t>
                          </a:r>
                        </a:p>
                      </a:txBody>
                      <a:tcPr/>
                    </a:tc>
                    <a:tc>
                      <a:txBody>
                        <a:bodyPr/>
                        <a:lstStyle/>
                        <a:p>
                          <a:pPr algn="ctr"/>
                          <a:r>
                            <a:rPr lang="en-IN" dirty="0">
                              <a:effectLst>
                                <a:outerShdw blurRad="38100" dist="38100" dir="2700000" algn="tl">
                                  <a:srgbClr val="000000">
                                    <a:alpha val="43137"/>
                                  </a:srgbClr>
                                </a:outerShdw>
                              </a:effectLst>
                            </a:rPr>
                            <a:t>Actual Sales</a:t>
                          </a:r>
                        </a:p>
                      </a:txBody>
                      <a:tcPr/>
                    </a:tc>
                    <a:tc>
                      <a:txBody>
                        <a:bodyPr/>
                        <a:lstStyle/>
                        <a:p>
                          <a:pPr algn="ctr"/>
                          <a:r>
                            <a:rPr lang="en-IN" dirty="0">
                              <a:effectLst>
                                <a:outerShdw blurRad="38100" dist="38100" dir="2700000" algn="tl">
                                  <a:srgbClr val="000000">
                                    <a:alpha val="43137"/>
                                  </a:srgbClr>
                                </a:outerShdw>
                              </a:effectLst>
                            </a:rPr>
                            <a:t>Forecasted</a:t>
                          </a:r>
                        </a:p>
                        <a:p>
                          <a:pPr algn="ctr"/>
                          <a:r>
                            <a:rPr lang="en-IN" dirty="0">
                              <a:effectLst>
                                <a:outerShdw blurRad="38100" dist="38100" dir="2700000" algn="tl">
                                  <a:srgbClr val="000000">
                                    <a:alpha val="43137"/>
                                  </a:srgbClr>
                                </a:outerShdw>
                              </a:effectLst>
                            </a:rPr>
                            <a:t>Sales</a:t>
                          </a:r>
                        </a:p>
                      </a:txBody>
                      <a:tcPr/>
                    </a:tc>
                    <a:tc>
                      <a:txBody>
                        <a:bodyPr/>
                        <a:lstStyle/>
                        <a:p>
                          <a:pPr algn="ctr"/>
                          <a:r>
                            <a:rPr lang="en-IN" dirty="0">
                              <a:effectLst>
                                <a:outerShdw blurRad="38100" dist="38100" dir="2700000" algn="tl">
                                  <a:srgbClr val="000000">
                                    <a:alpha val="43137"/>
                                  </a:srgbClr>
                                </a:outerShdw>
                              </a:effectLst>
                            </a:rPr>
                            <a:t>Error</a:t>
                          </a:r>
                        </a:p>
                      </a:txBody>
                      <a:tcPr/>
                    </a:tc>
                    <a:tc>
                      <a:txBody>
                        <a:bodyPr/>
                        <a:lstStyle/>
                        <a:p>
                          <a:pPr algn="ctr"/>
                          <a:r>
                            <a:rPr lang="en-IN" dirty="0">
                              <a:effectLst>
                                <a:outerShdw blurRad="38100" dist="38100" dir="2700000" algn="tl">
                                  <a:srgbClr val="000000">
                                    <a:alpha val="43137"/>
                                  </a:srgbClr>
                                </a:outerShdw>
                              </a:effectLst>
                            </a:rPr>
                            <a:t>|Error|</a:t>
                          </a:r>
                        </a:p>
                      </a:txBody>
                      <a:tcPr/>
                    </a:tc>
                    <a:tc>
                      <a:txBody>
                        <a:bodyPr/>
                        <a:lstStyle/>
                        <a:p>
                          <a:endParaRPr lang="en-US"/>
                        </a:p>
                      </a:txBody>
                      <a:tcPr>
                        <a:blipFill>
                          <a:blip r:embed="rId2"/>
                          <a:stretch>
                            <a:fillRect l="-500000" t="-6000" r="-101031" b="-368000"/>
                          </a:stretch>
                        </a:blipFill>
                      </a:tcPr>
                    </a:tc>
                    <a:tc>
                      <a:txBody>
                        <a:bodyPr/>
                        <a:lstStyle/>
                        <a:p>
                          <a:pPr algn="ctr"/>
                          <a:r>
                            <a:rPr lang="en-IN" dirty="0">
                              <a:effectLst>
                                <a:outerShdw blurRad="38100" dist="38100" dir="2700000" algn="tl">
                                  <a:srgbClr val="000000">
                                    <a:alpha val="43137"/>
                                  </a:srgbClr>
                                </a:outerShdw>
                              </a:effectLst>
                            </a:rPr>
                            <a:t>% Error</a:t>
                          </a:r>
                        </a:p>
                      </a:txBody>
                      <a:tcPr/>
                    </a:tc>
                    <a:extLst>
                      <a:ext uri="{0D108BD9-81ED-4DB2-BD59-A6C34878D82A}">
                        <a16:rowId xmlns:a16="http://schemas.microsoft.com/office/drawing/2014/main" val="131501218"/>
                      </a:ext>
                    </a:extLst>
                  </a:tr>
                  <a:tr h="370840">
                    <a:tc>
                      <a:txBody>
                        <a:bodyPr/>
                        <a:lstStyle/>
                        <a:p>
                          <a:pPr algn="ctr"/>
                          <a:r>
                            <a:rPr lang="en-IN" dirty="0">
                              <a:effectLst>
                                <a:outerShdw blurRad="38100" dist="38100" dir="2700000" algn="tl">
                                  <a:srgbClr val="000000">
                                    <a:alpha val="43137"/>
                                  </a:srgbClr>
                                </a:outerShdw>
                              </a:effectLst>
                            </a:rPr>
                            <a:t>1</a:t>
                          </a:r>
                        </a:p>
                      </a:txBody>
                      <a:tcPr/>
                    </a:tc>
                    <a:tc>
                      <a:txBody>
                        <a:bodyPr/>
                        <a:lstStyle/>
                        <a:p>
                          <a:pPr algn="ctr"/>
                          <a:r>
                            <a:rPr lang="en-IN" dirty="0">
                              <a:effectLst>
                                <a:outerShdw blurRad="38100" dist="38100" dir="2700000" algn="tl">
                                  <a:srgbClr val="000000">
                                    <a:alpha val="43137"/>
                                  </a:srgbClr>
                                </a:outerShdw>
                              </a:effectLst>
                            </a:rPr>
                            <a:t>40</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extLst>
                      <a:ext uri="{0D108BD9-81ED-4DB2-BD59-A6C34878D82A}">
                        <a16:rowId xmlns:a16="http://schemas.microsoft.com/office/drawing/2014/main" val="1357094055"/>
                      </a:ext>
                    </a:extLst>
                  </a:tr>
                  <a:tr h="370840">
                    <a:tc>
                      <a:txBody>
                        <a:bodyPr/>
                        <a:lstStyle/>
                        <a:p>
                          <a:pPr algn="ctr"/>
                          <a:r>
                            <a:rPr lang="en-IN" dirty="0">
                              <a:effectLst>
                                <a:outerShdw blurRad="38100" dist="38100" dir="2700000" algn="tl">
                                  <a:srgbClr val="000000">
                                    <a:alpha val="43137"/>
                                  </a:srgbClr>
                                </a:outerShdw>
                              </a:effectLst>
                            </a:rPr>
                            <a:t>2</a:t>
                          </a:r>
                        </a:p>
                      </a:txBody>
                      <a:tcPr/>
                    </a:tc>
                    <a:tc>
                      <a:txBody>
                        <a:bodyPr/>
                        <a:lstStyle/>
                        <a:p>
                          <a:pPr algn="ctr"/>
                          <a:r>
                            <a:rPr lang="en-IN" dirty="0">
                              <a:effectLst>
                                <a:outerShdw blurRad="38100" dist="38100" dir="2700000" algn="tl">
                                  <a:srgbClr val="000000">
                                    <a:alpha val="43137"/>
                                  </a:srgbClr>
                                </a:outerShdw>
                              </a:effectLst>
                            </a:rPr>
                            <a:t>45</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extLst>
                      <a:ext uri="{0D108BD9-81ED-4DB2-BD59-A6C34878D82A}">
                        <a16:rowId xmlns:a16="http://schemas.microsoft.com/office/drawing/2014/main" val="2833881185"/>
                      </a:ext>
                    </a:extLst>
                  </a:tr>
                  <a:tr h="370840">
                    <a:tc>
                      <a:txBody>
                        <a:bodyPr/>
                        <a:lstStyle/>
                        <a:p>
                          <a:pPr algn="ctr"/>
                          <a:r>
                            <a:rPr lang="en-IN" dirty="0">
                              <a:effectLst>
                                <a:outerShdw blurRad="38100" dist="38100" dir="2700000" algn="tl">
                                  <a:srgbClr val="000000">
                                    <a:alpha val="43137"/>
                                  </a:srgbClr>
                                </a:outerShdw>
                              </a:effectLst>
                            </a:rPr>
                            <a:t>3</a:t>
                          </a:r>
                        </a:p>
                      </a:txBody>
                      <a:tcPr/>
                    </a:tc>
                    <a:tc>
                      <a:txBody>
                        <a:bodyPr/>
                        <a:lstStyle/>
                        <a:p>
                          <a:pPr algn="ctr"/>
                          <a:r>
                            <a:rPr lang="en-IN" dirty="0">
                              <a:effectLst>
                                <a:outerShdw blurRad="38100" dist="38100" dir="2700000" algn="tl">
                                  <a:srgbClr val="000000">
                                    <a:alpha val="43137"/>
                                  </a:srgbClr>
                                </a:outerShdw>
                              </a:effectLst>
                            </a:rPr>
                            <a:t>40</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extLst>
                      <a:ext uri="{0D108BD9-81ED-4DB2-BD59-A6C34878D82A}">
                        <a16:rowId xmlns:a16="http://schemas.microsoft.com/office/drawing/2014/main" val="2239298035"/>
                      </a:ext>
                    </a:extLst>
                  </a:tr>
                  <a:tr h="370840">
                    <a:tc>
                      <a:txBody>
                        <a:bodyPr/>
                        <a:lstStyle/>
                        <a:p>
                          <a:pPr algn="ctr"/>
                          <a:r>
                            <a:rPr lang="en-IN" dirty="0">
                              <a:effectLst>
                                <a:outerShdw blurRad="38100" dist="38100" dir="2700000" algn="tl">
                                  <a:srgbClr val="000000">
                                    <a:alpha val="43137"/>
                                  </a:srgbClr>
                                </a:outerShdw>
                              </a:effectLst>
                            </a:rPr>
                            <a:t>4</a:t>
                          </a:r>
                        </a:p>
                      </a:txBody>
                      <a:tcPr/>
                    </a:tc>
                    <a:tc>
                      <a:txBody>
                        <a:bodyPr/>
                        <a:lstStyle/>
                        <a:p>
                          <a:pPr algn="ctr"/>
                          <a:r>
                            <a:rPr lang="en-IN" dirty="0">
                              <a:effectLst>
                                <a:outerShdw blurRad="38100" dist="38100" dir="2700000" algn="tl">
                                  <a:srgbClr val="000000">
                                    <a:alpha val="43137"/>
                                  </a:srgbClr>
                                </a:outerShdw>
                              </a:effectLst>
                            </a:rPr>
                            <a:t>35</a:t>
                          </a:r>
                        </a:p>
                      </a:txBody>
                      <a:tcPr/>
                    </a:tc>
                    <a:tc>
                      <a:txBody>
                        <a:bodyPr/>
                        <a:lstStyle/>
                        <a:p>
                          <a:pPr algn="ctr"/>
                          <a:r>
                            <a:rPr lang="en-IN" dirty="0">
                              <a:effectLst>
                                <a:outerShdw blurRad="38100" dist="38100" dir="2700000" algn="tl">
                                  <a:srgbClr val="000000">
                                    <a:alpha val="43137"/>
                                  </a:srgbClr>
                                </a:outerShdw>
                              </a:effectLst>
                            </a:rPr>
                            <a:t>41.66</a:t>
                          </a:r>
                        </a:p>
                      </a:txBody>
                      <a:tcPr/>
                    </a:tc>
                    <a:tc>
                      <a:txBody>
                        <a:bodyPr/>
                        <a:lstStyle/>
                        <a:p>
                          <a:pPr algn="ctr"/>
                          <a:r>
                            <a:rPr lang="en-IN" dirty="0">
                              <a:effectLst>
                                <a:outerShdw blurRad="38100" dist="38100" dir="2700000" algn="tl">
                                  <a:srgbClr val="000000">
                                    <a:alpha val="43137"/>
                                  </a:srgbClr>
                                </a:outerShdw>
                              </a:effectLst>
                            </a:rPr>
                            <a:t>-6.66</a:t>
                          </a:r>
                        </a:p>
                      </a:txBody>
                      <a:tcPr/>
                    </a:tc>
                    <a:tc>
                      <a:txBody>
                        <a:bodyPr/>
                        <a:lstStyle/>
                        <a:p>
                          <a:pPr algn="ctr"/>
                          <a:r>
                            <a:rPr lang="en-IN" dirty="0">
                              <a:effectLst>
                                <a:outerShdw blurRad="38100" dist="38100" dir="2700000" algn="tl">
                                  <a:srgbClr val="000000">
                                    <a:alpha val="43137"/>
                                  </a:srgbClr>
                                </a:outerShdw>
                              </a:effectLst>
                            </a:rPr>
                            <a:t>6.66</a:t>
                          </a:r>
                        </a:p>
                      </a:txBody>
                      <a:tcPr/>
                    </a:tc>
                    <a:tc>
                      <a:txBody>
                        <a:bodyPr/>
                        <a:lstStyle/>
                        <a:p>
                          <a:pPr algn="ctr"/>
                          <a:r>
                            <a:rPr lang="en-IN" dirty="0">
                              <a:effectLst>
                                <a:outerShdw blurRad="38100" dist="38100" dir="2700000" algn="tl">
                                  <a:srgbClr val="000000">
                                    <a:alpha val="43137"/>
                                  </a:srgbClr>
                                </a:outerShdw>
                              </a:effectLst>
                            </a:rPr>
                            <a:t>44.35</a:t>
                          </a:r>
                        </a:p>
                      </a:txBody>
                      <a:tcPr/>
                    </a:tc>
                    <a:tc>
                      <a:txBody>
                        <a:bodyPr/>
                        <a:lstStyle/>
                        <a:p>
                          <a:pPr algn="ctr"/>
                          <a:r>
                            <a:rPr lang="en-IN" dirty="0">
                              <a:effectLst>
                                <a:outerShdw blurRad="38100" dist="38100" dir="2700000" algn="tl">
                                  <a:srgbClr val="000000">
                                    <a:alpha val="43137"/>
                                  </a:srgbClr>
                                </a:outerShdw>
                              </a:effectLst>
                            </a:rPr>
                            <a:t>-19.02</a:t>
                          </a:r>
                        </a:p>
                      </a:txBody>
                      <a:tcPr/>
                    </a:tc>
                    <a:extLst>
                      <a:ext uri="{0D108BD9-81ED-4DB2-BD59-A6C34878D82A}">
                        <a16:rowId xmlns:a16="http://schemas.microsoft.com/office/drawing/2014/main" val="1525316124"/>
                      </a:ext>
                    </a:extLst>
                  </a:tr>
                  <a:tr h="370840">
                    <a:tc>
                      <a:txBody>
                        <a:bodyPr/>
                        <a:lstStyle/>
                        <a:p>
                          <a:pPr algn="ctr"/>
                          <a:r>
                            <a:rPr lang="en-IN" dirty="0">
                              <a:effectLst>
                                <a:outerShdw blurRad="38100" dist="38100" dir="2700000" algn="tl">
                                  <a:srgbClr val="000000">
                                    <a:alpha val="43137"/>
                                  </a:srgbClr>
                                </a:outerShdw>
                              </a:effectLst>
                            </a:rPr>
                            <a:t>5</a:t>
                          </a:r>
                        </a:p>
                      </a:txBody>
                      <a:tcPr/>
                    </a:tc>
                    <a:tc>
                      <a:txBody>
                        <a:bodyPr/>
                        <a:lstStyle/>
                        <a:p>
                          <a:pPr algn="ctr"/>
                          <a:r>
                            <a:rPr lang="en-IN" dirty="0">
                              <a:effectLst>
                                <a:outerShdw blurRad="38100" dist="38100" dir="2700000" algn="tl">
                                  <a:srgbClr val="000000">
                                    <a:alpha val="43137"/>
                                  </a:srgbClr>
                                </a:outerShdw>
                              </a:effectLst>
                            </a:rPr>
                            <a:t>50</a:t>
                          </a:r>
                        </a:p>
                      </a:txBody>
                      <a:tcPr/>
                    </a:tc>
                    <a:tc>
                      <a:txBody>
                        <a:bodyPr/>
                        <a:lstStyle/>
                        <a:p>
                          <a:pPr algn="ctr"/>
                          <a:r>
                            <a:rPr lang="en-IN" dirty="0">
                              <a:effectLst>
                                <a:outerShdw blurRad="38100" dist="38100" dir="2700000" algn="tl">
                                  <a:srgbClr val="000000">
                                    <a:alpha val="43137"/>
                                  </a:srgbClr>
                                </a:outerShdw>
                              </a:effectLst>
                            </a:rPr>
                            <a:t>40</a:t>
                          </a:r>
                        </a:p>
                      </a:txBody>
                      <a:tcPr/>
                    </a:tc>
                    <a:tc>
                      <a:txBody>
                        <a:bodyPr/>
                        <a:lstStyle/>
                        <a:p>
                          <a:pPr algn="ctr"/>
                          <a:r>
                            <a:rPr lang="en-IN" dirty="0">
                              <a:effectLst>
                                <a:outerShdw blurRad="38100" dist="38100" dir="2700000" algn="tl">
                                  <a:srgbClr val="000000">
                                    <a:alpha val="43137"/>
                                  </a:srgbClr>
                                </a:outerShdw>
                              </a:effectLst>
                            </a:rPr>
                            <a:t>10</a:t>
                          </a:r>
                        </a:p>
                      </a:txBody>
                      <a:tcPr/>
                    </a:tc>
                    <a:tc>
                      <a:txBody>
                        <a:bodyPr/>
                        <a:lstStyle/>
                        <a:p>
                          <a:pPr algn="ctr"/>
                          <a:r>
                            <a:rPr lang="en-IN" dirty="0">
                              <a:effectLst>
                                <a:outerShdw blurRad="38100" dist="38100" dir="2700000" algn="tl">
                                  <a:srgbClr val="000000">
                                    <a:alpha val="43137"/>
                                  </a:srgbClr>
                                </a:outerShdw>
                              </a:effectLst>
                            </a:rPr>
                            <a:t>10</a:t>
                          </a:r>
                        </a:p>
                      </a:txBody>
                      <a:tcPr/>
                    </a:tc>
                    <a:tc>
                      <a:txBody>
                        <a:bodyPr/>
                        <a:lstStyle/>
                        <a:p>
                          <a:pPr algn="ctr"/>
                          <a:r>
                            <a:rPr lang="en-IN" dirty="0">
                              <a:effectLst>
                                <a:outerShdw blurRad="38100" dist="38100" dir="2700000" algn="tl">
                                  <a:srgbClr val="000000">
                                    <a:alpha val="43137"/>
                                  </a:srgbClr>
                                </a:outerShdw>
                              </a:effectLst>
                            </a:rPr>
                            <a:t>100</a:t>
                          </a:r>
                        </a:p>
                      </a:txBody>
                      <a:tcPr/>
                    </a:tc>
                    <a:tc>
                      <a:txBody>
                        <a:bodyPr/>
                        <a:lstStyle/>
                        <a:p>
                          <a:pPr algn="ctr"/>
                          <a:r>
                            <a:rPr lang="en-IN" dirty="0">
                              <a:effectLst>
                                <a:outerShdw blurRad="38100" dist="38100" dir="2700000" algn="tl">
                                  <a:srgbClr val="000000">
                                    <a:alpha val="43137"/>
                                  </a:srgbClr>
                                </a:outerShdw>
                              </a:effectLst>
                            </a:rPr>
                            <a:t>20</a:t>
                          </a:r>
                        </a:p>
                      </a:txBody>
                      <a:tcPr/>
                    </a:tc>
                    <a:extLst>
                      <a:ext uri="{0D108BD9-81ED-4DB2-BD59-A6C34878D82A}">
                        <a16:rowId xmlns:a16="http://schemas.microsoft.com/office/drawing/2014/main" val="733028887"/>
                      </a:ext>
                    </a:extLst>
                  </a:tr>
                  <a:tr h="370840">
                    <a:tc>
                      <a:txBody>
                        <a:bodyPr/>
                        <a:lstStyle/>
                        <a:p>
                          <a:pPr algn="ctr"/>
                          <a:r>
                            <a:rPr lang="en-IN" dirty="0">
                              <a:effectLst>
                                <a:outerShdw blurRad="38100" dist="38100" dir="2700000" algn="tl">
                                  <a:srgbClr val="000000">
                                    <a:alpha val="43137"/>
                                  </a:srgbClr>
                                </a:outerShdw>
                              </a:effectLst>
                            </a:rPr>
                            <a:t>6</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41.66</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tc>
                      <a:txBody>
                        <a:bodyPr/>
                        <a:lstStyle/>
                        <a:p>
                          <a:pPr algn="ctr"/>
                          <a:r>
                            <a:rPr lang="en-IN" dirty="0">
                              <a:effectLst>
                                <a:outerShdw blurRad="38100" dist="38100" dir="2700000" algn="tl">
                                  <a:srgbClr val="000000">
                                    <a:alpha val="43137"/>
                                  </a:srgbClr>
                                </a:outerShdw>
                              </a:effectLst>
                            </a:rPr>
                            <a:t>-</a:t>
                          </a:r>
                        </a:p>
                      </a:txBody>
                      <a:tcPr/>
                    </a:tc>
                    <a:extLst>
                      <a:ext uri="{0D108BD9-81ED-4DB2-BD59-A6C34878D82A}">
                        <a16:rowId xmlns:a16="http://schemas.microsoft.com/office/drawing/2014/main" val="135265526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FD9FA26-670F-E44F-A8C6-EEC4FA9231EA}"/>
                  </a:ext>
                </a:extLst>
              </p:cNvPr>
              <p:cNvSpPr txBox="1"/>
              <p:nvPr/>
            </p:nvSpPr>
            <p:spPr>
              <a:xfrm>
                <a:off x="546539" y="5780690"/>
                <a:ext cx="8082454" cy="1320361"/>
              </a:xfrm>
              <a:prstGeom prst="rect">
                <a:avLst/>
              </a:prstGeom>
              <a:noFill/>
            </p:spPr>
            <p:txBody>
              <a:bodyPr wrap="square" rtlCol="0">
                <a:spAutoFit/>
              </a:bodyPr>
              <a:lstStyle/>
              <a:p>
                <a:pPr algn="just"/>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Forecasted calculated using 3 moving average method - </a:t>
                </a:r>
              </a:p>
              <a:p>
                <a:pPr algn="just"/>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calculate the 3 moving average of week 4 we have to do this:  </a:t>
                </a:r>
                <a14:m>
                  <m:oMath xmlns:m="http://schemas.openxmlformats.org/officeDocument/2006/math">
                    <m:f>
                      <m:fPr>
                        <m:ctrlPr>
                          <a:rPr lang="en-IN" i="1">
                            <a:effectLst>
                              <a:outerShdw blurRad="38100" dist="38100" dir="2700000" algn="tl">
                                <a:srgbClr val="000000">
                                  <a:alpha val="43137"/>
                                </a:srgbClr>
                              </a:outerShdw>
                            </a:effectLst>
                            <a:latin typeface="Cambria Math" panose="02040503050406030204" pitchFamily="18" charset="0"/>
                          </a:rPr>
                        </m:ctrlPr>
                      </m:fPr>
                      <m:num>
                        <m:r>
                          <a:rPr lang="en-IN" i="1">
                            <a:effectLst>
                              <a:outerShdw blurRad="38100" dist="38100" dir="2700000" algn="tl">
                                <a:srgbClr val="000000">
                                  <a:alpha val="43137"/>
                                </a:srgbClr>
                              </a:outerShdw>
                            </a:effectLst>
                            <a:latin typeface="Cambria Math" panose="02040503050406030204" pitchFamily="18" charset="0"/>
                          </a:rPr>
                          <m:t>40+45+40</m:t>
                        </m:r>
                      </m:num>
                      <m:den>
                        <m:r>
                          <a:rPr lang="en-IN" i="1">
                            <a:effectLst>
                              <a:outerShdw blurRad="38100" dist="38100" dir="2700000" algn="tl">
                                <a:srgbClr val="000000">
                                  <a:alpha val="43137"/>
                                </a:srgbClr>
                              </a:outerShdw>
                            </a:effectLst>
                            <a:latin typeface="Cambria Math" panose="02040503050406030204" pitchFamily="18" charset="0"/>
                          </a:rPr>
                          <m:t>3</m:t>
                        </m:r>
                      </m:den>
                    </m:f>
                  </m:oMath>
                </a14:m>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dirty="0"/>
              </a:p>
            </p:txBody>
          </p:sp>
        </mc:Choice>
        <mc:Fallback xmlns="">
          <p:sp>
            <p:nvSpPr>
              <p:cNvPr id="5" name="TextBox 4">
                <a:extLst>
                  <a:ext uri="{FF2B5EF4-FFF2-40B4-BE49-F238E27FC236}">
                    <a16:creationId xmlns:a16="http://schemas.microsoft.com/office/drawing/2014/main" id="{9FD9FA26-670F-E44F-A8C6-EEC4FA9231EA}"/>
                  </a:ext>
                </a:extLst>
              </p:cNvPr>
              <p:cNvSpPr txBox="1">
                <a:spLocks noRot="1" noChangeAspect="1" noMove="1" noResize="1" noEditPoints="1" noAdjustHandles="1" noChangeArrowheads="1" noChangeShapeType="1" noTextEdit="1"/>
              </p:cNvSpPr>
              <p:nvPr/>
            </p:nvSpPr>
            <p:spPr>
              <a:xfrm>
                <a:off x="546539" y="5780690"/>
                <a:ext cx="8082454" cy="1320361"/>
              </a:xfrm>
              <a:prstGeom prst="rect">
                <a:avLst/>
              </a:prstGeom>
              <a:blipFill>
                <a:blip r:embed="rId3"/>
                <a:stretch>
                  <a:fillRect l="-628" t="-1905"/>
                </a:stretch>
              </a:blipFill>
            </p:spPr>
            <p:txBody>
              <a:bodyPr/>
              <a:lstStyle/>
              <a:p>
                <a:r>
                  <a:rPr lang="en-US">
                    <a:noFill/>
                  </a:rPr>
                  <a:t> </a:t>
                </a:r>
              </a:p>
            </p:txBody>
          </p:sp>
        </mc:Fallback>
      </mc:AlternateContent>
    </p:spTree>
    <p:extLst>
      <p:ext uri="{BB962C8B-B14F-4D97-AF65-F5344CB8AC3E}">
        <p14:creationId xmlns:p14="http://schemas.microsoft.com/office/powerpoint/2010/main" val="1865651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8E3E-9E54-9D4F-8766-F63ED2715E17}"/>
              </a:ext>
            </a:extLst>
          </p:cNvPr>
          <p:cNvSpPr>
            <a:spLocks noGrp="1"/>
          </p:cNvSpPr>
          <p:nvPr>
            <p:ph type="title"/>
          </p:nvPr>
        </p:nvSpPr>
        <p:spPr/>
        <p:txBody>
          <a:bodyPr/>
          <a:lstStyle/>
          <a:p>
            <a:r>
              <a:rPr lang="en-IN"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Values of the Previous Example</a:t>
            </a:r>
            <a:endParaRPr lang="en-US" dirty="0">
              <a:solidFill>
                <a:srgbClr val="C00000"/>
              </a:solidFill>
            </a:endParaRPr>
          </a:p>
        </p:txBody>
      </p:sp>
      <p:sp>
        <p:nvSpPr>
          <p:cNvPr id="3" name="Content Placeholder 2">
            <a:extLst>
              <a:ext uri="{FF2B5EF4-FFF2-40B4-BE49-F238E27FC236}">
                <a16:creationId xmlns:a16="http://schemas.microsoft.com/office/drawing/2014/main" id="{AF2B50D9-4361-DF43-B2F7-A6FCB3AD081C}"/>
              </a:ext>
            </a:extLst>
          </p:cNvPr>
          <p:cNvSpPr>
            <a:spLocks noGrp="1"/>
          </p:cNvSpPr>
          <p:nvPr>
            <p:ph idx="1"/>
          </p:nvPr>
        </p:nvSpPr>
        <p:spPr/>
        <p:txBody>
          <a:bodyPr>
            <a:normAutofit/>
          </a:bodyPr>
          <a:lstStyle/>
          <a:p>
            <a:pPr algn="just"/>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Error = 1.67</a:t>
            </a:r>
          </a:p>
          <a:p>
            <a:pPr algn="just"/>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Absolute Error = 8.33</a:t>
            </a:r>
          </a:p>
          <a:p>
            <a:pPr algn="just"/>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Squared Error = 72.175</a:t>
            </a:r>
          </a:p>
          <a:p>
            <a:pPr algn="just"/>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Root Mean Squared Error = 8.49</a:t>
            </a:r>
          </a:p>
          <a:p>
            <a:pPr algn="just"/>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Percentage Error = 0.49</a:t>
            </a:r>
          </a:p>
          <a:p>
            <a:pPr algn="just"/>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Mean Absolute Percentage Error = 19.51</a:t>
            </a:r>
          </a:p>
          <a:p>
            <a:pPr marL="0" indent="0" algn="just">
              <a:buNone/>
            </a:pP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35419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E175-1841-4A09-A259-F273218C5056}"/>
              </a:ext>
            </a:extLst>
          </p:cNvPr>
          <p:cNvSpPr>
            <a:spLocks noGrp="1"/>
          </p:cNvSpPr>
          <p:nvPr>
            <p:ph type="title"/>
          </p:nvPr>
        </p:nvSpPr>
        <p:spPr>
          <a:xfrm>
            <a:off x="677334" y="1110113"/>
            <a:ext cx="8596668" cy="1296202"/>
          </a:xfrm>
        </p:spPr>
        <p:txBody>
          <a:bodyPr>
            <a:noAutofit/>
          </a:bodyPr>
          <a:lstStyle/>
          <a:p>
            <a:pPr algn="ctr"/>
            <a:r>
              <a:rPr lang="en-US" b="1" dirty="0">
                <a:solidFill>
                  <a:schemeClr val="accent5"/>
                </a:solidFill>
              </a:rPr>
              <a:t>Dataset</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B0F58CBB-DFE1-4821-B1F4-530CAB42F0A7}"/>
              </a:ext>
            </a:extLst>
          </p:cNvPr>
          <p:cNvSpPr>
            <a:spLocks noGrp="1"/>
          </p:cNvSpPr>
          <p:nvPr>
            <p:ph idx="1"/>
          </p:nvPr>
        </p:nvSpPr>
        <p:spPr/>
        <p:txBody>
          <a:bodyPr/>
          <a:lstStyle/>
          <a:p>
            <a:r>
              <a:rPr lang="en-US" sz="2500" dirty="0">
                <a:latin typeface="Times New Roman" panose="02020603050405020304" pitchFamily="18" charset="0"/>
              </a:rPr>
              <a:t>Data Source: Yahoo Finance </a:t>
            </a:r>
          </a:p>
          <a:p>
            <a:r>
              <a:rPr lang="en-US" sz="2500" dirty="0">
                <a:latin typeface="Times New Roman" panose="02020603050405020304" pitchFamily="18" charset="0"/>
              </a:rPr>
              <a:t>Monthly data from Jan 1995 till March 2017</a:t>
            </a:r>
          </a:p>
          <a:p>
            <a:r>
              <a:rPr lang="en-US" sz="2500" dirty="0">
                <a:latin typeface="Times New Roman" panose="02020603050405020304" pitchFamily="18" charset="0"/>
              </a:rPr>
              <a:t>Total rows: 267</a:t>
            </a:r>
          </a:p>
          <a:p>
            <a:r>
              <a:rPr lang="en-US" sz="2500" dirty="0">
                <a:latin typeface="Times New Roman" panose="02020603050405020304" pitchFamily="18" charset="0"/>
              </a:rPr>
              <a:t>Split- Training observations: Jan 1995 till December 2014</a:t>
            </a:r>
          </a:p>
          <a:p>
            <a:pPr marL="0" indent="0">
              <a:buNone/>
            </a:pPr>
            <a:r>
              <a:rPr lang="en-US" sz="2500" dirty="0">
                <a:latin typeface="Times New Roman" panose="02020603050405020304" pitchFamily="18" charset="0"/>
              </a:rPr>
              <a:t>              Testing observations: Jan2015 till March 2017</a:t>
            </a:r>
          </a:p>
          <a:p>
            <a:r>
              <a:rPr lang="en-US" sz="2500" dirty="0">
                <a:latin typeface="Times New Roman" panose="02020603050405020304" pitchFamily="18" charset="0"/>
              </a:rPr>
              <a:t>Attributes: Open, close, Low, High and Adjusted Closing value</a:t>
            </a:r>
          </a:p>
          <a:p>
            <a:endParaRPr lang="en-US" sz="2500" dirty="0">
              <a:latin typeface="Times New Roman" panose="02020603050405020304" pitchFamily="18" charset="0"/>
            </a:endParaRPr>
          </a:p>
        </p:txBody>
      </p:sp>
    </p:spTree>
    <p:extLst>
      <p:ext uri="{BB962C8B-B14F-4D97-AF65-F5344CB8AC3E}">
        <p14:creationId xmlns:p14="http://schemas.microsoft.com/office/powerpoint/2010/main" val="97916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A395-D2FF-4DB2-BE5F-D09AF53BF5C4}"/>
              </a:ext>
            </a:extLst>
          </p:cNvPr>
          <p:cNvSpPr>
            <a:spLocks noGrp="1"/>
          </p:cNvSpPr>
          <p:nvPr>
            <p:ph type="ctrTitle"/>
          </p:nvPr>
        </p:nvSpPr>
        <p:spPr/>
        <p:txBody>
          <a:bodyPr/>
          <a:lstStyle/>
          <a:p>
            <a:pPr algn="ctr"/>
            <a:r>
              <a:rPr lang="en-IN" sz="9600" b="1" i="1" u="sng" dirty="0">
                <a:latin typeface="Bahnschrift SemiLight SemiConde" panose="020B0502040204020203" pitchFamily="34" charset="0"/>
                <a:cs typeface="Times New Roman" panose="02020603050405020304" pitchFamily="18" charset="0"/>
              </a:rPr>
              <a:t>CODE</a:t>
            </a:r>
          </a:p>
        </p:txBody>
      </p:sp>
    </p:spTree>
    <p:extLst>
      <p:ext uri="{BB962C8B-B14F-4D97-AF65-F5344CB8AC3E}">
        <p14:creationId xmlns:p14="http://schemas.microsoft.com/office/powerpoint/2010/main" val="1704084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C723-230E-914E-BC6E-5E9619B33618}"/>
              </a:ext>
            </a:extLst>
          </p:cNvPr>
          <p:cNvSpPr>
            <a:spLocks noGrp="1"/>
          </p:cNvSpPr>
          <p:nvPr>
            <p:ph type="title"/>
          </p:nvPr>
        </p:nvSpPr>
        <p:spPr/>
        <p:txBody>
          <a:bodyPr/>
          <a:lstStyle/>
          <a:p>
            <a:r>
              <a:rPr lang="en-IN"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Comparing Models</a:t>
            </a:r>
            <a:endParaRPr lang="en-US" dirty="0">
              <a:solidFill>
                <a:srgbClr val="C00000"/>
              </a:solidFill>
            </a:endParaRPr>
          </a:p>
        </p:txBody>
      </p:sp>
      <p:sp>
        <p:nvSpPr>
          <p:cNvPr id="3" name="Content Placeholder 2">
            <a:extLst>
              <a:ext uri="{FF2B5EF4-FFF2-40B4-BE49-F238E27FC236}">
                <a16:creationId xmlns:a16="http://schemas.microsoft.com/office/drawing/2014/main" id="{98D7FB44-1B2C-D542-9389-C96B6FE5B7CE}"/>
              </a:ext>
            </a:extLst>
          </p:cNvPr>
          <p:cNvSpPr>
            <a:spLocks noGrp="1"/>
          </p:cNvSpPr>
          <p:nvPr>
            <p:ph idx="1"/>
          </p:nvPr>
        </p:nvSpPr>
        <p:spPr>
          <a:xfrm>
            <a:off x="677334" y="1692166"/>
            <a:ext cx="8596668" cy="4349197"/>
          </a:xfrm>
        </p:spPr>
        <p:txBody>
          <a:bodyPr/>
          <a:lstStyle/>
          <a:p>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January 2015 – December 2015</a:t>
            </a:r>
          </a:p>
          <a:p>
            <a:endParaRPr lang="en-US" dirty="0"/>
          </a:p>
        </p:txBody>
      </p:sp>
      <p:pic>
        <p:nvPicPr>
          <p:cNvPr id="4" name="Content Placeholder 3">
            <a:extLst>
              <a:ext uri="{FF2B5EF4-FFF2-40B4-BE49-F238E27FC236}">
                <a16:creationId xmlns:a16="http://schemas.microsoft.com/office/drawing/2014/main" id="{2B16F443-02F5-0A46-80E0-F519D926F164}"/>
              </a:ext>
            </a:extLst>
          </p:cNvPr>
          <p:cNvPicPr>
            <a:picLocks noChangeAspect="1"/>
          </p:cNvPicPr>
          <p:nvPr/>
        </p:nvPicPr>
        <p:blipFill>
          <a:blip r:embed="rId2"/>
          <a:stretch>
            <a:fillRect/>
          </a:stretch>
        </p:blipFill>
        <p:spPr>
          <a:xfrm>
            <a:off x="908423" y="2282164"/>
            <a:ext cx="8533655" cy="3759199"/>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816193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C587-DDCE-0E4B-B28D-50E611C519A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C541AA0-9136-3D41-B9AF-F0493A6E78DE}"/>
              </a:ext>
            </a:extLst>
          </p:cNvPr>
          <p:cNvSpPr>
            <a:spLocks noGrp="1"/>
          </p:cNvSpPr>
          <p:nvPr>
            <p:ph idx="1"/>
          </p:nvPr>
        </p:nvSpPr>
        <p:spPr>
          <a:xfrm>
            <a:off x="677334" y="1566041"/>
            <a:ext cx="8596668" cy="4475321"/>
          </a:xfrm>
        </p:spPr>
        <p:txBody>
          <a:bodyPr/>
          <a:lstStyle/>
          <a:p>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January 2015 – March 2017</a:t>
            </a:r>
          </a:p>
          <a:p>
            <a:endParaRPr lang="en-US" dirty="0"/>
          </a:p>
        </p:txBody>
      </p:sp>
      <p:pic>
        <p:nvPicPr>
          <p:cNvPr id="4" name="Content Placeholder 3">
            <a:extLst>
              <a:ext uri="{FF2B5EF4-FFF2-40B4-BE49-F238E27FC236}">
                <a16:creationId xmlns:a16="http://schemas.microsoft.com/office/drawing/2014/main" id="{78708076-2651-6640-9DEE-4F1A900D1C10}"/>
              </a:ext>
            </a:extLst>
          </p:cNvPr>
          <p:cNvPicPr>
            <a:picLocks noChangeAspect="1"/>
          </p:cNvPicPr>
          <p:nvPr/>
        </p:nvPicPr>
        <p:blipFill>
          <a:blip r:embed="rId2"/>
          <a:stretch>
            <a:fillRect/>
          </a:stretch>
        </p:blipFill>
        <p:spPr>
          <a:xfrm>
            <a:off x="1092206" y="2190866"/>
            <a:ext cx="8108224" cy="392056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1008397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9F2D9-E824-4DE1-B7B8-AA5C477E2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41" y="0"/>
            <a:ext cx="8855458" cy="6471140"/>
          </a:xfrm>
          <a:prstGeom prst="rect">
            <a:avLst/>
          </a:prstGeom>
        </p:spPr>
      </p:pic>
    </p:spTree>
    <p:extLst>
      <p:ext uri="{BB962C8B-B14F-4D97-AF65-F5344CB8AC3E}">
        <p14:creationId xmlns:p14="http://schemas.microsoft.com/office/powerpoint/2010/main" val="1798177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836B99-1D0D-446D-ABAC-B548545E8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43" y="62524"/>
            <a:ext cx="8677239" cy="6557108"/>
          </a:xfrm>
          <a:prstGeom prst="rect">
            <a:avLst/>
          </a:prstGeom>
        </p:spPr>
      </p:pic>
    </p:spTree>
    <p:extLst>
      <p:ext uri="{BB962C8B-B14F-4D97-AF65-F5344CB8AC3E}">
        <p14:creationId xmlns:p14="http://schemas.microsoft.com/office/powerpoint/2010/main" val="3051522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A08AFE-80D7-48AA-A4DD-B9ECD607C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84" y="0"/>
            <a:ext cx="9025070" cy="6478954"/>
          </a:xfrm>
          <a:prstGeom prst="rect">
            <a:avLst/>
          </a:prstGeom>
        </p:spPr>
      </p:pic>
    </p:spTree>
    <p:extLst>
      <p:ext uri="{BB962C8B-B14F-4D97-AF65-F5344CB8AC3E}">
        <p14:creationId xmlns:p14="http://schemas.microsoft.com/office/powerpoint/2010/main" val="3235267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07461D-E5E7-4FC3-8EEB-C11C79F7C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09" y="0"/>
            <a:ext cx="8792448" cy="6510215"/>
          </a:xfrm>
          <a:prstGeom prst="rect">
            <a:avLst/>
          </a:prstGeom>
        </p:spPr>
      </p:pic>
      <p:sp>
        <p:nvSpPr>
          <p:cNvPr id="4" name="TextBox 3">
            <a:extLst>
              <a:ext uri="{FF2B5EF4-FFF2-40B4-BE49-F238E27FC236}">
                <a16:creationId xmlns:a16="http://schemas.microsoft.com/office/drawing/2014/main" id="{CF80B7D3-49AA-4F06-B2F5-66D4640BB8DC}"/>
              </a:ext>
            </a:extLst>
          </p:cNvPr>
          <p:cNvSpPr txBox="1"/>
          <p:nvPr/>
        </p:nvSpPr>
        <p:spPr>
          <a:xfrm>
            <a:off x="1680308" y="6471138"/>
            <a:ext cx="5283200" cy="276999"/>
          </a:xfrm>
          <a:prstGeom prst="rect">
            <a:avLst/>
          </a:prstGeom>
          <a:noFill/>
        </p:spPr>
        <p:txBody>
          <a:bodyPr wrap="square" rtlCol="0">
            <a:spAutoFit/>
          </a:bodyPr>
          <a:lstStyle/>
          <a:p>
            <a:pPr algn="ctr"/>
            <a:r>
              <a:rPr lang="en-IN" sz="1200" dirty="0">
                <a:latin typeface="Times New Roman" panose="02020603050405020304" pitchFamily="18" charset="0"/>
                <a:cs typeface="Times New Roman" panose="02020603050405020304" pitchFamily="18" charset="0"/>
              </a:rPr>
              <a:t>Forecasted values of all the models used</a:t>
            </a:r>
          </a:p>
        </p:txBody>
      </p:sp>
    </p:spTree>
    <p:extLst>
      <p:ext uri="{BB962C8B-B14F-4D97-AF65-F5344CB8AC3E}">
        <p14:creationId xmlns:p14="http://schemas.microsoft.com/office/powerpoint/2010/main" val="3166506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E03F9-B68A-45BC-9A25-C5CF2D87C81C}"/>
              </a:ext>
            </a:extLst>
          </p:cNvPr>
          <p:cNvSpPr>
            <a:spLocks noGrp="1"/>
          </p:cNvSpPr>
          <p:nvPr>
            <p:ph type="title"/>
          </p:nvPr>
        </p:nvSpPr>
        <p:spPr>
          <a:xfrm>
            <a:off x="677334" y="609600"/>
            <a:ext cx="8596668" cy="765908"/>
          </a:xfrm>
        </p:spPr>
        <p:txBody>
          <a:bodyPr/>
          <a:lstStyle/>
          <a:p>
            <a:r>
              <a:rPr lang="en-IN" dirty="0">
                <a:solidFill>
                  <a:srgbClr val="C00000"/>
                </a:solidFill>
              </a:rPr>
              <a:t>Conclusion</a:t>
            </a:r>
          </a:p>
        </p:txBody>
      </p:sp>
      <p:sp>
        <p:nvSpPr>
          <p:cNvPr id="3" name="Content Placeholder 2">
            <a:extLst>
              <a:ext uri="{FF2B5EF4-FFF2-40B4-BE49-F238E27FC236}">
                <a16:creationId xmlns:a16="http://schemas.microsoft.com/office/drawing/2014/main" id="{DF217CA7-7D68-4EAA-BC4C-1A90ACEE2FB4}"/>
              </a:ext>
            </a:extLst>
          </p:cNvPr>
          <p:cNvSpPr>
            <a:spLocks noGrp="1"/>
          </p:cNvSpPr>
          <p:nvPr>
            <p:ph idx="1"/>
          </p:nvPr>
        </p:nvSpPr>
        <p:spPr>
          <a:xfrm>
            <a:off x="677334" y="1375509"/>
            <a:ext cx="8596668" cy="4665854"/>
          </a:xfrm>
        </p:spPr>
        <p:txBody>
          <a:bodyPr/>
          <a:lstStyle/>
          <a:p>
            <a:r>
              <a:rPr lang="en-IN" dirty="0"/>
              <a:t>Different Time-Series Analysis methods were used for predicting the future trend of the data (S&amp;P 500 Stock Index)</a:t>
            </a:r>
          </a:p>
          <a:p>
            <a:r>
              <a:rPr lang="en-IN" dirty="0"/>
              <a:t>Data is in non-stationary form, so to make it independent differencing technique was used</a:t>
            </a:r>
          </a:p>
          <a:p>
            <a:r>
              <a:rPr lang="en-IN" dirty="0"/>
              <a:t>These stationary data then passed through different Time-Series Forecasting methods like Simple Averaging, Naïve, Seasonal Naïve &amp; ARIMA.</a:t>
            </a:r>
          </a:p>
          <a:p>
            <a:r>
              <a:rPr lang="en-IN" dirty="0"/>
              <a:t>Among </a:t>
            </a:r>
            <a:r>
              <a:rPr lang="en-IN"/>
              <a:t>these techniques, </a:t>
            </a:r>
            <a:r>
              <a:rPr lang="en-IN" dirty="0"/>
              <a:t>ARIMA model gave the best accuracy with minimal errors as compared to other models.</a:t>
            </a:r>
          </a:p>
          <a:p>
            <a:r>
              <a:rPr lang="en-IN" dirty="0"/>
              <a:t>Hence, to make it ARIMA model perform perfectly with high accuracy horizon value should be increased.</a:t>
            </a:r>
          </a:p>
          <a:p>
            <a:r>
              <a:rPr lang="en-IN" dirty="0"/>
              <a:t>In conclusion, ARIMA model gave the best accuracy for predicting the S&amp;P 500 Stock Index.</a:t>
            </a:r>
          </a:p>
        </p:txBody>
      </p:sp>
    </p:spTree>
    <p:extLst>
      <p:ext uri="{BB962C8B-B14F-4D97-AF65-F5344CB8AC3E}">
        <p14:creationId xmlns:p14="http://schemas.microsoft.com/office/powerpoint/2010/main" val="613232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C021-2ABC-664B-A158-AAAF4C3BC023}"/>
              </a:ext>
            </a:extLst>
          </p:cNvPr>
          <p:cNvSpPr>
            <a:spLocks noGrp="1"/>
          </p:cNvSpPr>
          <p:nvPr>
            <p:ph type="title"/>
          </p:nvPr>
        </p:nvSpPr>
        <p:spPr/>
        <p:txBody>
          <a:bodyPr/>
          <a:lstStyle/>
          <a:p>
            <a:r>
              <a:rPr lang="en-IN"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US" dirty="0">
              <a:solidFill>
                <a:srgbClr val="C00000"/>
              </a:solidFill>
            </a:endParaRPr>
          </a:p>
        </p:txBody>
      </p:sp>
      <p:sp>
        <p:nvSpPr>
          <p:cNvPr id="3" name="Content Placeholder 2">
            <a:extLst>
              <a:ext uri="{FF2B5EF4-FFF2-40B4-BE49-F238E27FC236}">
                <a16:creationId xmlns:a16="http://schemas.microsoft.com/office/drawing/2014/main" id="{B24D8790-7770-5942-AFF5-4736E31D5842}"/>
              </a:ext>
            </a:extLst>
          </p:cNvPr>
          <p:cNvSpPr>
            <a:spLocks noGrp="1"/>
          </p:cNvSpPr>
          <p:nvPr>
            <p:ph idx="1"/>
          </p:nvPr>
        </p:nvSpPr>
        <p:spPr/>
        <p:txBody>
          <a:bodyPr>
            <a:normAutofit/>
          </a:bodyPr>
          <a:lstStyle/>
          <a:p>
            <a:r>
              <a:rPr lang="en-IN" sz="2000" dirty="0">
                <a:hlinkClick r:id="rId2"/>
              </a:rPr>
              <a:t>https://www.statisticshowto.datasciencecentral.com/mean-squared-error/</a:t>
            </a:r>
            <a:endParaRPr lang="en-IN" sz="2000" dirty="0"/>
          </a:p>
          <a:p>
            <a:r>
              <a:rPr lang="en-IN" sz="2000" dirty="0">
                <a:hlinkClick r:id="rId3"/>
              </a:rPr>
              <a:t>https://github.com/topics/arima-model</a:t>
            </a:r>
            <a:endParaRPr lang="en-IN" sz="2000" dirty="0"/>
          </a:p>
          <a:p>
            <a:r>
              <a:rPr lang="en-IN" sz="2000" dirty="0">
                <a:hlinkClick r:id="rId4"/>
              </a:rPr>
              <a:t>https://finance.yahoo.com/quote/%5EGSPC?p=^GSPC&amp;.tsrc=fin-srch</a:t>
            </a:r>
            <a:endParaRPr lang="en-IN" sz="2000" dirty="0"/>
          </a:p>
          <a:p>
            <a:r>
              <a:rPr lang="en-IN" sz="2000" dirty="0">
                <a:hlinkClick r:id="rId5"/>
              </a:rPr>
              <a:t>https://docs.infor.com/help_m3kpd_15.1.2/index.jsp?topic=%2Fcom.lawson.help.scplanhs-uwa%2Fczz0569.html</a:t>
            </a:r>
            <a:endParaRPr lang="en-IN" sz="2000" dirty="0"/>
          </a:p>
          <a:p>
            <a:r>
              <a:rPr lang="en-IN" sz="2000" dirty="0">
                <a:hlinkClick r:id="rId6"/>
              </a:rPr>
              <a:t>http://r-statistics.co/Time-Series-Analysis-With-R.html</a:t>
            </a:r>
            <a:endParaRPr lang="en-IN" sz="2000" dirty="0"/>
          </a:p>
          <a:p>
            <a:r>
              <a:rPr lang="en-IN" sz="2000" dirty="0">
                <a:hlinkClick r:id="rId7"/>
              </a:rPr>
              <a:t>https://www.datacamp.com/community/tutorials/time-series-r</a:t>
            </a:r>
            <a:endParaRPr lang="en-US" sz="2000" dirty="0"/>
          </a:p>
        </p:txBody>
      </p:sp>
    </p:spTree>
    <p:extLst>
      <p:ext uri="{BB962C8B-B14F-4D97-AF65-F5344CB8AC3E}">
        <p14:creationId xmlns:p14="http://schemas.microsoft.com/office/powerpoint/2010/main" val="1375329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4AA1-9E58-4BCA-BFB7-5E360C4E892B}"/>
              </a:ext>
            </a:extLst>
          </p:cNvPr>
          <p:cNvSpPr>
            <a:spLocks noGrp="1"/>
          </p:cNvSpPr>
          <p:nvPr>
            <p:ph type="title"/>
          </p:nvPr>
        </p:nvSpPr>
        <p:spPr>
          <a:xfrm>
            <a:off x="810196" y="2414954"/>
            <a:ext cx="8596668" cy="2430584"/>
          </a:xfrm>
        </p:spPr>
        <p:txBody>
          <a:bodyPr>
            <a:normAutofit/>
          </a:bodyPr>
          <a:lstStyle/>
          <a:p>
            <a:pPr algn="ctr"/>
            <a:r>
              <a:rPr lang="en-IN" sz="5400" dirty="0">
                <a:latin typeface="Times New Roman" panose="02020603050405020304" pitchFamily="18" charset="0"/>
                <a:cs typeface="Times New Roman" panose="02020603050405020304" pitchFamily="18" charset="0"/>
              </a:rPr>
              <a:t>Thank You!</a:t>
            </a:r>
            <a:br>
              <a:rPr lang="en-IN" sz="6600" dirty="0">
                <a:latin typeface="Times New Roman" panose="02020603050405020304" pitchFamily="18" charset="0"/>
                <a:cs typeface="Times New Roman" panose="02020603050405020304" pitchFamily="18" charset="0"/>
              </a:rPr>
            </a:br>
            <a:r>
              <a:rPr lang="en-IN" sz="6600" dirty="0">
                <a:solidFill>
                  <a:srgbClr val="FF0000"/>
                </a:solidFill>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346233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8BCB-C5E3-4470-A775-63D5D8016DA9}"/>
              </a:ext>
            </a:extLst>
          </p:cNvPr>
          <p:cNvSpPr>
            <a:spLocks noGrp="1"/>
          </p:cNvSpPr>
          <p:nvPr>
            <p:ph type="title"/>
          </p:nvPr>
        </p:nvSpPr>
        <p:spPr>
          <a:xfrm>
            <a:off x="677334" y="609600"/>
            <a:ext cx="8596668" cy="583933"/>
          </a:xfrm>
        </p:spPr>
        <p:txBody>
          <a:bodyPr>
            <a:normAutofit fontScale="90000"/>
          </a:bodyPr>
          <a:lstStyle/>
          <a:p>
            <a:r>
              <a:rPr lang="en-US" dirty="0">
                <a:solidFill>
                  <a:schemeClr val="accent5"/>
                </a:solidFill>
              </a:rPr>
              <a:t>Project Goal:</a:t>
            </a:r>
          </a:p>
        </p:txBody>
      </p:sp>
      <p:sp>
        <p:nvSpPr>
          <p:cNvPr id="3" name="Content Placeholder 2">
            <a:extLst>
              <a:ext uri="{FF2B5EF4-FFF2-40B4-BE49-F238E27FC236}">
                <a16:creationId xmlns:a16="http://schemas.microsoft.com/office/drawing/2014/main" id="{17548668-4BA8-4C6B-8AED-F22BFDF152DB}"/>
              </a:ext>
            </a:extLst>
          </p:cNvPr>
          <p:cNvSpPr>
            <a:spLocks noGrp="1"/>
          </p:cNvSpPr>
          <p:nvPr>
            <p:ph idx="1"/>
          </p:nvPr>
        </p:nvSpPr>
        <p:spPr>
          <a:xfrm>
            <a:off x="677334" y="1328286"/>
            <a:ext cx="8596668" cy="5052193"/>
          </a:xfrm>
        </p:spPr>
        <p:txBody>
          <a:bodyPr>
            <a:normAutofit fontScale="85000" lnSpcReduction="20000"/>
          </a:bodyPr>
          <a:lstStyle/>
          <a:p>
            <a:pPr marL="0" indent="0">
              <a:buNone/>
            </a:pPr>
            <a:endParaRPr lang="en-US" sz="2500" dirty="0">
              <a:latin typeface="Times New Roman" panose="02020603050405020304" pitchFamily="18" charset="0"/>
            </a:endParaRPr>
          </a:p>
          <a:p>
            <a:endParaRPr lang="en-US" sz="2500" dirty="0">
              <a:latin typeface="Times New Roman" panose="02020603050405020304" pitchFamily="18" charset="0"/>
            </a:endParaRPr>
          </a:p>
          <a:p>
            <a:endParaRPr lang="en-US" sz="2500" dirty="0">
              <a:latin typeface="Times New Roman" panose="02020603050405020304" pitchFamily="18" charset="0"/>
            </a:endParaRPr>
          </a:p>
          <a:p>
            <a:endParaRPr lang="en-US" sz="2500" dirty="0">
              <a:latin typeface="Times New Roman" panose="02020603050405020304" pitchFamily="18" charset="0"/>
            </a:endParaRPr>
          </a:p>
          <a:p>
            <a:endParaRPr lang="en-US" sz="2500" dirty="0">
              <a:latin typeface="Times New Roman" panose="02020603050405020304" pitchFamily="18" charset="0"/>
            </a:endParaRPr>
          </a:p>
          <a:p>
            <a:endParaRPr lang="en-US" sz="2500" dirty="0">
              <a:latin typeface="Times New Roman" panose="02020603050405020304" pitchFamily="18" charset="0"/>
            </a:endParaRPr>
          </a:p>
          <a:p>
            <a:pPr marL="0" indent="0">
              <a:buNone/>
            </a:pPr>
            <a:endParaRPr lang="en-US" sz="2500" dirty="0">
              <a:latin typeface="Times New Roman" panose="02020603050405020304" pitchFamily="18" charset="0"/>
            </a:endParaRPr>
          </a:p>
          <a:p>
            <a:r>
              <a:rPr lang="en-US" sz="2500" dirty="0">
                <a:latin typeface="Times New Roman" panose="02020603050405020304" pitchFamily="18" charset="0"/>
              </a:rPr>
              <a:t>Time Series Analysis of S&amp;P 500 Stock index</a:t>
            </a:r>
          </a:p>
          <a:p>
            <a:r>
              <a:rPr lang="en-US" sz="2500" dirty="0">
                <a:latin typeface="Times New Roman" panose="02020603050405020304" pitchFamily="18" charset="0"/>
              </a:rPr>
              <a:t>Models: Mean, Naïve, Seasonal Naïve, ARIMA</a:t>
            </a:r>
          </a:p>
          <a:p>
            <a:r>
              <a:rPr lang="en-US" sz="2500" dirty="0">
                <a:latin typeface="Times New Roman" panose="02020603050405020304" pitchFamily="18" charset="0"/>
              </a:rPr>
              <a:t>Which model fits better</a:t>
            </a:r>
          </a:p>
          <a:p>
            <a:r>
              <a:rPr lang="en-US" sz="2500" dirty="0">
                <a:latin typeface="Times New Roman" panose="02020603050405020304" pitchFamily="18" charset="0"/>
              </a:rPr>
              <a:t>Forecasting future Stock index value </a:t>
            </a:r>
          </a:p>
          <a:p>
            <a:r>
              <a:rPr lang="en-US" sz="2500" dirty="0">
                <a:latin typeface="Times New Roman" panose="02020603050405020304" pitchFamily="18" charset="0"/>
              </a:rPr>
              <a:t>Audience: Individual, Institutional investors, government, Market research analysts </a:t>
            </a:r>
            <a:r>
              <a:rPr lang="en-US" sz="2500" dirty="0" err="1">
                <a:latin typeface="Times New Roman" panose="02020603050405020304" pitchFamily="18" charset="0"/>
              </a:rPr>
              <a:t>etc</a:t>
            </a:r>
            <a:endParaRPr lang="en-US" sz="2500" dirty="0">
              <a:latin typeface="Times New Roman" panose="02020603050405020304" pitchFamily="18" charset="0"/>
            </a:endParaRPr>
          </a:p>
          <a:p>
            <a:pPr marL="0" indent="0">
              <a:buNone/>
            </a:pPr>
            <a:endParaRPr lang="en-US" sz="2500" dirty="0">
              <a:latin typeface="Times New Roman" panose="02020603050405020304" pitchFamily="18" charset="0"/>
            </a:endParaRPr>
          </a:p>
        </p:txBody>
      </p:sp>
      <p:pic>
        <p:nvPicPr>
          <p:cNvPr id="4" name="Picture 3">
            <a:extLst>
              <a:ext uri="{FF2B5EF4-FFF2-40B4-BE49-F238E27FC236}">
                <a16:creationId xmlns:a16="http://schemas.microsoft.com/office/drawing/2014/main" id="{BD6F2788-5AF0-463F-9A35-B9F8A98C9468}"/>
              </a:ext>
            </a:extLst>
          </p:cNvPr>
          <p:cNvPicPr>
            <a:picLocks noChangeAspect="1"/>
          </p:cNvPicPr>
          <p:nvPr/>
        </p:nvPicPr>
        <p:blipFill>
          <a:blip r:embed="rId2"/>
          <a:stretch>
            <a:fillRect/>
          </a:stretch>
        </p:blipFill>
        <p:spPr>
          <a:xfrm>
            <a:off x="1530417" y="1193533"/>
            <a:ext cx="6805061" cy="2839452"/>
          </a:xfrm>
          <a:prstGeom prst="rect">
            <a:avLst/>
          </a:prstGeom>
        </p:spPr>
      </p:pic>
    </p:spTree>
    <p:extLst>
      <p:ext uri="{BB962C8B-B14F-4D97-AF65-F5344CB8AC3E}">
        <p14:creationId xmlns:p14="http://schemas.microsoft.com/office/powerpoint/2010/main" val="3052207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67FD0-3425-43AE-A1CB-0D13AF39F3F8}"/>
              </a:ext>
            </a:extLst>
          </p:cNvPr>
          <p:cNvSpPr>
            <a:spLocks noGrp="1"/>
          </p:cNvSpPr>
          <p:nvPr>
            <p:ph type="title"/>
          </p:nvPr>
        </p:nvSpPr>
        <p:spPr>
          <a:xfrm>
            <a:off x="677334" y="609600"/>
            <a:ext cx="8596668" cy="641684"/>
          </a:xfrm>
        </p:spPr>
        <p:txBody>
          <a:bodyPr/>
          <a:lstStyle/>
          <a:p>
            <a:r>
              <a:rPr lang="en-US" sz="3200" b="1" dirty="0">
                <a:solidFill>
                  <a:schemeClr val="accent5"/>
                </a:solidFill>
              </a:rPr>
              <a:t>Time Series</a:t>
            </a:r>
          </a:p>
        </p:txBody>
      </p:sp>
      <p:sp>
        <p:nvSpPr>
          <p:cNvPr id="3" name="Content Placeholder 2">
            <a:extLst>
              <a:ext uri="{FF2B5EF4-FFF2-40B4-BE49-F238E27FC236}">
                <a16:creationId xmlns:a16="http://schemas.microsoft.com/office/drawing/2014/main" id="{5F2DED7D-F69C-451A-8A49-1D48ED003633}"/>
              </a:ext>
            </a:extLst>
          </p:cNvPr>
          <p:cNvSpPr>
            <a:spLocks noGrp="1"/>
          </p:cNvSpPr>
          <p:nvPr>
            <p:ph idx="1"/>
          </p:nvPr>
        </p:nvSpPr>
        <p:spPr>
          <a:xfrm>
            <a:off x="677334" y="1145406"/>
            <a:ext cx="8596668" cy="5712593"/>
          </a:xfrm>
        </p:spPr>
        <p:txBody>
          <a:bodyPr/>
          <a:lstStyle/>
          <a:p>
            <a:endParaRPr lang="en-US" dirty="0"/>
          </a:p>
          <a:p>
            <a:r>
              <a:rPr lang="en-US" dirty="0"/>
              <a:t>Data that exists over a continuous time interval with equal spacing between every two consecutive measurements.</a:t>
            </a:r>
          </a:p>
          <a:p>
            <a:r>
              <a:rPr lang="en-US" dirty="0"/>
              <a:t>Can be used to understand the past as well as predict the future</a:t>
            </a:r>
          </a:p>
          <a:p>
            <a:r>
              <a:rPr lang="en-US" dirty="0"/>
              <a:t>Examples: Monthly housing sales, Average Daily temperatures, Daily closing values of indexes, weekly product sales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9922333-4DEB-4A9E-AB54-53359296CFBC}"/>
              </a:ext>
            </a:extLst>
          </p:cNvPr>
          <p:cNvPicPr>
            <a:picLocks noChangeAspect="1"/>
          </p:cNvPicPr>
          <p:nvPr/>
        </p:nvPicPr>
        <p:blipFill>
          <a:blip r:embed="rId2"/>
          <a:stretch>
            <a:fillRect/>
          </a:stretch>
        </p:blipFill>
        <p:spPr>
          <a:xfrm>
            <a:off x="406824" y="3616709"/>
            <a:ext cx="4486275" cy="2428056"/>
          </a:xfrm>
          <a:prstGeom prst="rect">
            <a:avLst/>
          </a:prstGeom>
        </p:spPr>
      </p:pic>
      <p:pic>
        <p:nvPicPr>
          <p:cNvPr id="5" name="Picture 4">
            <a:extLst>
              <a:ext uri="{FF2B5EF4-FFF2-40B4-BE49-F238E27FC236}">
                <a16:creationId xmlns:a16="http://schemas.microsoft.com/office/drawing/2014/main" id="{79F1F1FC-C578-4444-823A-A633A03959A5}"/>
              </a:ext>
            </a:extLst>
          </p:cNvPr>
          <p:cNvPicPr>
            <a:picLocks noChangeAspect="1"/>
          </p:cNvPicPr>
          <p:nvPr/>
        </p:nvPicPr>
        <p:blipFill>
          <a:blip r:embed="rId3"/>
          <a:stretch>
            <a:fillRect/>
          </a:stretch>
        </p:blipFill>
        <p:spPr>
          <a:xfrm>
            <a:off x="4975668" y="3484191"/>
            <a:ext cx="4215765" cy="2560574"/>
          </a:xfrm>
          <a:prstGeom prst="rect">
            <a:avLst/>
          </a:prstGeom>
        </p:spPr>
      </p:pic>
    </p:spTree>
    <p:extLst>
      <p:ext uri="{BB962C8B-B14F-4D97-AF65-F5344CB8AC3E}">
        <p14:creationId xmlns:p14="http://schemas.microsoft.com/office/powerpoint/2010/main" val="292785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F1CBC3-72E4-47D6-ACD1-EE8028CAF094}"/>
              </a:ext>
            </a:extLst>
          </p:cNvPr>
          <p:cNvSpPr>
            <a:spLocks noGrp="1"/>
          </p:cNvSpPr>
          <p:nvPr>
            <p:ph idx="1"/>
          </p:nvPr>
        </p:nvSpPr>
        <p:spPr>
          <a:xfrm>
            <a:off x="677334" y="134754"/>
            <a:ext cx="8596668" cy="6497051"/>
          </a:xfrm>
        </p:spPr>
        <p:txBody>
          <a:bodyPr>
            <a:normAutofit fontScale="92500" lnSpcReduction="10000"/>
          </a:bodyPr>
          <a:lstStyle/>
          <a:p>
            <a:pPr marL="0" indent="0">
              <a:buNone/>
            </a:pPr>
            <a:r>
              <a:rPr lang="en-US" sz="2500" b="1" u="sng" dirty="0">
                <a:solidFill>
                  <a:schemeClr val="accent5"/>
                </a:solidFill>
                <a:latin typeface="Times New Roman" panose="02020603050405020304" pitchFamily="18" charset="0"/>
              </a:rPr>
              <a:t>Creating a Time series from S&amp;P 500 index data:</a:t>
            </a:r>
          </a:p>
          <a:p>
            <a:pPr marL="0" indent="0">
              <a:buNone/>
            </a:pPr>
            <a:r>
              <a:rPr lang="en-US" sz="2500" b="1" dirty="0">
                <a:latin typeface="Times New Roman" panose="02020603050405020304" pitchFamily="18" charset="0"/>
              </a:rPr>
              <a:t>Data95tooct2019.csv</a:t>
            </a:r>
          </a:p>
          <a:p>
            <a:pPr marL="0" indent="0">
              <a:buNone/>
            </a:pPr>
            <a:endParaRPr lang="en-US" sz="2500" dirty="0">
              <a:latin typeface="Times New Roman" panose="02020603050405020304" pitchFamily="18" charset="0"/>
            </a:endParaRPr>
          </a:p>
          <a:p>
            <a:pPr marL="0" indent="0">
              <a:buNone/>
            </a:pPr>
            <a:endParaRPr lang="en-US" sz="2500" dirty="0">
              <a:latin typeface="Times New Roman" panose="02020603050405020304" pitchFamily="18" charset="0"/>
            </a:endParaRPr>
          </a:p>
          <a:p>
            <a:pPr marL="0" indent="0">
              <a:buNone/>
            </a:pPr>
            <a:endParaRPr lang="en-US" sz="2500" dirty="0">
              <a:latin typeface="Times New Roman" panose="02020603050405020304" pitchFamily="18" charset="0"/>
            </a:endParaRPr>
          </a:p>
          <a:p>
            <a:pPr marL="0" indent="0">
              <a:buNone/>
            </a:pPr>
            <a:endParaRPr lang="en-US" sz="2500" dirty="0">
              <a:latin typeface="Times New Roman" panose="02020603050405020304" pitchFamily="18" charset="0"/>
            </a:endParaRPr>
          </a:p>
          <a:p>
            <a:pPr marL="0" indent="0">
              <a:buNone/>
            </a:pPr>
            <a:endParaRPr lang="en-US" sz="2500" dirty="0">
              <a:latin typeface="Times New Roman" panose="02020603050405020304" pitchFamily="18" charset="0"/>
            </a:endParaRPr>
          </a:p>
          <a:p>
            <a:pPr marL="0" indent="0">
              <a:buNone/>
            </a:pPr>
            <a:endParaRPr lang="en-US" b="1" dirty="0">
              <a:solidFill>
                <a:schemeClr val="accent5"/>
              </a:solidFill>
            </a:endParaRPr>
          </a:p>
          <a:p>
            <a:pPr marL="0" indent="0">
              <a:buNone/>
            </a:pPr>
            <a:r>
              <a:rPr lang="en-US" b="1" dirty="0" err="1">
                <a:solidFill>
                  <a:schemeClr val="accent5"/>
                </a:solidFill>
              </a:rPr>
              <a:t>data_master</a:t>
            </a:r>
            <a:r>
              <a:rPr lang="en-US" b="1" dirty="0">
                <a:solidFill>
                  <a:schemeClr val="accent5"/>
                </a:solidFill>
              </a:rPr>
              <a:t> &lt;-  read.csv("C:/Semester1/DADM_Project/Data95tooct2019.csv")</a:t>
            </a:r>
          </a:p>
          <a:p>
            <a:pPr marL="0" indent="0">
              <a:buNone/>
            </a:pPr>
            <a:r>
              <a:rPr lang="en-US" b="1" dirty="0">
                <a:solidFill>
                  <a:schemeClr val="accent5"/>
                </a:solidFill>
              </a:rPr>
              <a:t>sp_500 &lt;- </a:t>
            </a:r>
            <a:r>
              <a:rPr lang="en-US" b="1" dirty="0" err="1">
                <a:solidFill>
                  <a:schemeClr val="accent5"/>
                </a:solidFill>
              </a:rPr>
              <a:t>ts</a:t>
            </a:r>
            <a:r>
              <a:rPr lang="en-US" b="1" dirty="0">
                <a:solidFill>
                  <a:schemeClr val="accent5"/>
                </a:solidFill>
              </a:rPr>
              <a:t>(</a:t>
            </a:r>
            <a:r>
              <a:rPr lang="en-US" b="1" dirty="0" err="1">
                <a:solidFill>
                  <a:schemeClr val="accent5"/>
                </a:solidFill>
              </a:rPr>
              <a:t>data_master$Adj.Close</a:t>
            </a:r>
            <a:r>
              <a:rPr lang="en-US" b="1" dirty="0">
                <a:solidFill>
                  <a:schemeClr val="accent5"/>
                </a:solidFill>
              </a:rPr>
              <a:t>, start=c(1995, 1), </a:t>
            </a:r>
            <a:r>
              <a:rPr lang="en-US" b="1" dirty="0" err="1">
                <a:solidFill>
                  <a:schemeClr val="accent5"/>
                </a:solidFill>
              </a:rPr>
              <a:t>freq</a:t>
            </a:r>
            <a:r>
              <a:rPr lang="en-US" b="1" dirty="0">
                <a:solidFill>
                  <a:schemeClr val="accent5"/>
                </a:solidFill>
              </a:rPr>
              <a:t>=12)</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View(sp_500)</a:t>
            </a:r>
          </a:p>
          <a:p>
            <a:pPr marL="0" indent="0">
              <a:buNone/>
            </a:pPr>
            <a:endParaRPr lang="en-US" dirty="0"/>
          </a:p>
          <a:p>
            <a:pPr marL="0" indent="0">
              <a:buNone/>
            </a:pPr>
            <a:endParaRPr lang="en-US" sz="2500" dirty="0">
              <a:latin typeface="Times New Roman" panose="02020603050405020304" pitchFamily="18" charset="0"/>
            </a:endParaRPr>
          </a:p>
          <a:p>
            <a:pPr marL="0" indent="0">
              <a:buNone/>
            </a:pPr>
            <a:endParaRPr lang="en-US" sz="2500" dirty="0">
              <a:latin typeface="Times New Roman" panose="02020603050405020304" pitchFamily="18" charset="0"/>
            </a:endParaRPr>
          </a:p>
          <a:p>
            <a:pPr marL="0" indent="0">
              <a:buNone/>
            </a:pPr>
            <a:endParaRPr lang="en-US" sz="2500" dirty="0">
              <a:latin typeface="Times New Roman" panose="02020603050405020304" pitchFamily="18" charset="0"/>
            </a:endParaRPr>
          </a:p>
          <a:p>
            <a:pPr marL="0" indent="0">
              <a:buNone/>
            </a:pPr>
            <a:endParaRPr lang="en-US" sz="2500" dirty="0">
              <a:latin typeface="Times New Roman" panose="02020603050405020304" pitchFamily="18" charset="0"/>
            </a:endParaRPr>
          </a:p>
          <a:p>
            <a:pPr marL="0" indent="0">
              <a:buNone/>
            </a:pPr>
            <a:endParaRPr lang="en-US" sz="2500" dirty="0">
              <a:latin typeface="Times New Roman" panose="02020603050405020304" pitchFamily="18" charset="0"/>
            </a:endParaRPr>
          </a:p>
          <a:p>
            <a:pPr marL="0" indent="0">
              <a:buNone/>
            </a:pPr>
            <a:endParaRPr lang="en-US" sz="2500" dirty="0">
              <a:latin typeface="Times New Roman" panose="02020603050405020304" pitchFamily="18" charset="0"/>
            </a:endParaRPr>
          </a:p>
          <a:p>
            <a:pPr marL="0" indent="0">
              <a:buNone/>
            </a:pPr>
            <a:endParaRPr lang="en-US" sz="2500" b="1" u="sng" dirty="0">
              <a:solidFill>
                <a:schemeClr val="accent5"/>
              </a:solidFill>
              <a:latin typeface="Times New Roman" panose="02020603050405020304" pitchFamily="18" charset="0"/>
            </a:endParaRPr>
          </a:p>
        </p:txBody>
      </p:sp>
      <p:pic>
        <p:nvPicPr>
          <p:cNvPr id="4" name="Picture 3">
            <a:extLst>
              <a:ext uri="{FF2B5EF4-FFF2-40B4-BE49-F238E27FC236}">
                <a16:creationId xmlns:a16="http://schemas.microsoft.com/office/drawing/2014/main" id="{259164DE-725B-47B2-BAAA-447EB10F8F10}"/>
              </a:ext>
            </a:extLst>
          </p:cNvPr>
          <p:cNvPicPr>
            <a:picLocks noChangeAspect="1"/>
          </p:cNvPicPr>
          <p:nvPr/>
        </p:nvPicPr>
        <p:blipFill>
          <a:blip r:embed="rId2"/>
          <a:stretch>
            <a:fillRect/>
          </a:stretch>
        </p:blipFill>
        <p:spPr>
          <a:xfrm>
            <a:off x="542925" y="1036955"/>
            <a:ext cx="9505315" cy="2392045"/>
          </a:xfrm>
          <a:prstGeom prst="rect">
            <a:avLst/>
          </a:prstGeom>
        </p:spPr>
      </p:pic>
      <p:pic>
        <p:nvPicPr>
          <p:cNvPr id="5" name="Picture 4">
            <a:extLst>
              <a:ext uri="{FF2B5EF4-FFF2-40B4-BE49-F238E27FC236}">
                <a16:creationId xmlns:a16="http://schemas.microsoft.com/office/drawing/2014/main" id="{87FBFD02-A9F0-4FB3-866B-FF26C7063F7C}"/>
              </a:ext>
            </a:extLst>
          </p:cNvPr>
          <p:cNvPicPr>
            <a:picLocks noChangeAspect="1"/>
          </p:cNvPicPr>
          <p:nvPr/>
        </p:nvPicPr>
        <p:blipFill>
          <a:blip r:embed="rId3"/>
          <a:stretch>
            <a:fillRect/>
          </a:stretch>
        </p:blipFill>
        <p:spPr>
          <a:xfrm>
            <a:off x="10182649" y="2997199"/>
            <a:ext cx="1841814" cy="3634606"/>
          </a:xfrm>
          <a:prstGeom prst="rect">
            <a:avLst/>
          </a:prstGeom>
        </p:spPr>
      </p:pic>
      <p:pic>
        <p:nvPicPr>
          <p:cNvPr id="7" name="Picture 6">
            <a:extLst>
              <a:ext uri="{FF2B5EF4-FFF2-40B4-BE49-F238E27FC236}">
                <a16:creationId xmlns:a16="http://schemas.microsoft.com/office/drawing/2014/main" id="{43CCA05A-B825-4D23-A09E-E1C293FC490F}"/>
              </a:ext>
            </a:extLst>
          </p:cNvPr>
          <p:cNvPicPr>
            <a:picLocks noChangeAspect="1"/>
          </p:cNvPicPr>
          <p:nvPr/>
        </p:nvPicPr>
        <p:blipFill>
          <a:blip r:embed="rId4"/>
          <a:stretch>
            <a:fillRect/>
          </a:stretch>
        </p:blipFill>
        <p:spPr>
          <a:xfrm>
            <a:off x="677334" y="4814502"/>
            <a:ext cx="9424035" cy="1219200"/>
          </a:xfrm>
          <a:prstGeom prst="rect">
            <a:avLst/>
          </a:prstGeom>
        </p:spPr>
      </p:pic>
    </p:spTree>
    <p:extLst>
      <p:ext uri="{BB962C8B-B14F-4D97-AF65-F5344CB8AC3E}">
        <p14:creationId xmlns:p14="http://schemas.microsoft.com/office/powerpoint/2010/main" val="1264165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C6AB762-5999-4F2C-A2EB-8B57011C51BE}"/>
              </a:ext>
            </a:extLst>
          </p:cNvPr>
          <p:cNvPicPr>
            <a:picLocks noGrp="1"/>
          </p:cNvPicPr>
          <p:nvPr>
            <p:ph idx="1"/>
          </p:nvPr>
        </p:nvPicPr>
        <p:blipFill>
          <a:blip r:embed="rId2"/>
          <a:stretch>
            <a:fillRect/>
          </a:stretch>
        </p:blipFill>
        <p:spPr>
          <a:xfrm>
            <a:off x="647383" y="339952"/>
            <a:ext cx="8596312" cy="4355645"/>
          </a:xfrm>
          <a:prstGeom prst="rect">
            <a:avLst/>
          </a:prstGeom>
        </p:spPr>
      </p:pic>
      <p:sp>
        <p:nvSpPr>
          <p:cNvPr id="5" name="Rectangle 4">
            <a:extLst>
              <a:ext uri="{FF2B5EF4-FFF2-40B4-BE49-F238E27FC236}">
                <a16:creationId xmlns:a16="http://schemas.microsoft.com/office/drawing/2014/main" id="{E132E5BB-A1CC-43EA-8971-A79724CA823C}"/>
              </a:ext>
            </a:extLst>
          </p:cNvPr>
          <p:cNvSpPr/>
          <p:nvPr/>
        </p:nvSpPr>
        <p:spPr>
          <a:xfrm>
            <a:off x="647382" y="4973567"/>
            <a:ext cx="10623801" cy="1069973"/>
          </a:xfrm>
          <a:prstGeom prst="rect">
            <a:avLst/>
          </a:prstGeom>
        </p:spPr>
        <p:txBody>
          <a:bodyPr wrap="square">
            <a:spAutoFit/>
          </a:bodyPr>
          <a:lstStyle/>
          <a:p>
            <a:pPr>
              <a:lnSpc>
                <a:spcPct val="115000"/>
              </a:lnSpc>
              <a:spcAft>
                <a:spcPts val="1000"/>
              </a:spcAft>
            </a:pPr>
            <a:r>
              <a:rPr lang="en-US" sz="2500" b="1" dirty="0">
                <a:solidFill>
                  <a:schemeClr val="accent5"/>
                </a:solidFill>
                <a:latin typeface="Times New Roman" panose="02020603050405020304" pitchFamily="18" charset="0"/>
                <a:ea typeface="Calibri" panose="020F0502020204030204" pitchFamily="34" charset="0"/>
                <a:cs typeface="Mangal" panose="02040503050203030202" pitchFamily="18" charset="0"/>
              </a:rPr>
              <a:t>Question: What are the three basic components of a Time series?</a:t>
            </a:r>
            <a:endParaRPr lang="en-US" sz="2500" dirty="0">
              <a:solidFill>
                <a:schemeClr val="accent5"/>
              </a:solidFill>
              <a:latin typeface="Times New Roman" panose="02020603050405020304" pitchFamily="18" charset="0"/>
              <a:ea typeface="Calibri" panose="020F0502020204030204" pitchFamily="34" charset="0"/>
              <a:cs typeface="Mangal" panose="02040503050203030202" pitchFamily="18" charset="0"/>
            </a:endParaRPr>
          </a:p>
          <a:p>
            <a:pPr>
              <a:lnSpc>
                <a:spcPct val="115000"/>
              </a:lnSpc>
              <a:spcAft>
                <a:spcPts val="1000"/>
              </a:spcAft>
            </a:pPr>
            <a:endParaRPr lang="en-US" sz="2500" dirty="0">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876950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598B3-C23A-46D4-92E2-8F6B09932D84}"/>
              </a:ext>
            </a:extLst>
          </p:cNvPr>
          <p:cNvSpPr>
            <a:spLocks noGrp="1"/>
          </p:cNvSpPr>
          <p:nvPr>
            <p:ph type="title"/>
          </p:nvPr>
        </p:nvSpPr>
        <p:spPr>
          <a:xfrm>
            <a:off x="677334" y="609600"/>
            <a:ext cx="8596668" cy="583933"/>
          </a:xfrm>
        </p:spPr>
        <p:txBody>
          <a:bodyPr/>
          <a:lstStyle/>
          <a:p>
            <a:r>
              <a:rPr lang="en-US" sz="3200" b="1" dirty="0">
                <a:solidFill>
                  <a:schemeClr val="accent5"/>
                </a:solidFill>
              </a:rPr>
              <a:t>Time Series Components</a:t>
            </a:r>
          </a:p>
        </p:txBody>
      </p:sp>
      <p:sp>
        <p:nvSpPr>
          <p:cNvPr id="6" name="Content Placeholder 5">
            <a:extLst>
              <a:ext uri="{FF2B5EF4-FFF2-40B4-BE49-F238E27FC236}">
                <a16:creationId xmlns:a16="http://schemas.microsoft.com/office/drawing/2014/main" id="{E132D11C-B137-4BE0-A465-7F6706AD68B0}"/>
              </a:ext>
            </a:extLst>
          </p:cNvPr>
          <p:cNvSpPr>
            <a:spLocks noGrp="1"/>
          </p:cNvSpPr>
          <p:nvPr>
            <p:ph idx="1"/>
          </p:nvPr>
        </p:nvSpPr>
        <p:spPr>
          <a:xfrm>
            <a:off x="677334" y="1193533"/>
            <a:ext cx="8596668" cy="5573027"/>
          </a:xfrm>
        </p:spPr>
        <p:txBody>
          <a:bodyPr>
            <a:normAutofit/>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8173B75B-F331-4966-81D4-EAB111F4DE75}"/>
              </a:ext>
            </a:extLst>
          </p:cNvPr>
          <p:cNvPicPr>
            <a:picLocks noChangeAspect="1"/>
          </p:cNvPicPr>
          <p:nvPr/>
        </p:nvPicPr>
        <p:blipFill>
          <a:blip r:embed="rId2"/>
          <a:stretch>
            <a:fillRect/>
          </a:stretch>
        </p:blipFill>
        <p:spPr>
          <a:xfrm>
            <a:off x="623887" y="1143000"/>
            <a:ext cx="8753793" cy="3554128"/>
          </a:xfrm>
          <a:prstGeom prst="rect">
            <a:avLst/>
          </a:prstGeom>
        </p:spPr>
      </p:pic>
      <p:sp>
        <p:nvSpPr>
          <p:cNvPr id="3" name="Rectangle 2">
            <a:extLst>
              <a:ext uri="{FF2B5EF4-FFF2-40B4-BE49-F238E27FC236}">
                <a16:creationId xmlns:a16="http://schemas.microsoft.com/office/drawing/2014/main" id="{ECD0A0DF-B319-4817-8328-3A42D6B00AB9}"/>
              </a:ext>
            </a:extLst>
          </p:cNvPr>
          <p:cNvSpPr/>
          <p:nvPr/>
        </p:nvSpPr>
        <p:spPr>
          <a:xfrm>
            <a:off x="500514" y="4697128"/>
            <a:ext cx="8877165" cy="2136098"/>
          </a:xfrm>
          <a:prstGeom prst="rect">
            <a:avLst/>
          </a:prstGeom>
        </p:spPr>
        <p:txBody>
          <a:bodyPr wrap="square">
            <a:spAutoFit/>
          </a:bodyPr>
          <a:lstStyle/>
          <a:p>
            <a:pPr marL="342900" indent="-342900">
              <a:lnSpc>
                <a:spcPct val="115000"/>
              </a:lnSpc>
              <a:spcBef>
                <a:spcPts val="1020"/>
              </a:spcBef>
              <a:buFont typeface="Wingdings" panose="05000000000000000000" pitchFamily="2" charset="2"/>
              <a:buChar char="q"/>
            </a:pPr>
            <a:r>
              <a:rPr lang="en-US" sz="2200" b="1" dirty="0">
                <a:latin typeface="Times New Roman" panose="02020603050405020304" pitchFamily="18" charset="0"/>
              </a:rPr>
              <a:t>Cyclic :</a:t>
            </a:r>
          </a:p>
          <a:p>
            <a:pPr marR="0">
              <a:lnSpc>
                <a:spcPct val="115000"/>
              </a:lnSpc>
              <a:spcBef>
                <a:spcPts val="1000"/>
              </a:spcBef>
              <a:buClr>
                <a:schemeClr val="accent1"/>
              </a:buClr>
              <a:buSzPct val="80000"/>
            </a:pPr>
            <a:r>
              <a:rPr lang="en-US" sz="2200" dirty="0">
                <a:latin typeface="Times New Roman" panose="02020603050405020304" pitchFamily="18" charset="0"/>
              </a:rPr>
              <a:t>	A cycle occurs when the data exhibit rises and falls that are not of a fixed 	frequency. These fluctuations are usually due to economic conditions, 	and are often related to the “business cycle”. The duration of these 	fluctuations is usually at least 2 years.</a:t>
            </a:r>
          </a:p>
        </p:txBody>
      </p:sp>
    </p:spTree>
    <p:extLst>
      <p:ext uri="{BB962C8B-B14F-4D97-AF65-F5344CB8AC3E}">
        <p14:creationId xmlns:p14="http://schemas.microsoft.com/office/powerpoint/2010/main" val="3982434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0E82-87EC-4BAA-9113-120F9F38501E}"/>
              </a:ext>
            </a:extLst>
          </p:cNvPr>
          <p:cNvSpPr>
            <a:spLocks noGrp="1"/>
          </p:cNvSpPr>
          <p:nvPr>
            <p:ph type="title"/>
          </p:nvPr>
        </p:nvSpPr>
        <p:spPr>
          <a:xfrm>
            <a:off x="677334" y="609600"/>
            <a:ext cx="8596668" cy="651309"/>
          </a:xfrm>
        </p:spPr>
        <p:txBody>
          <a:bodyPr/>
          <a:lstStyle/>
          <a:p>
            <a:r>
              <a:rPr lang="en-US" dirty="0">
                <a:solidFill>
                  <a:schemeClr val="accent5"/>
                </a:solidFill>
              </a:rPr>
              <a:t>Time Series Decomposition</a:t>
            </a:r>
          </a:p>
        </p:txBody>
      </p:sp>
      <p:sp>
        <p:nvSpPr>
          <p:cNvPr id="3" name="Content Placeholder 2">
            <a:extLst>
              <a:ext uri="{FF2B5EF4-FFF2-40B4-BE49-F238E27FC236}">
                <a16:creationId xmlns:a16="http://schemas.microsoft.com/office/drawing/2014/main" id="{482121EB-5B21-4170-9F71-1C8C80183FB6}"/>
              </a:ext>
            </a:extLst>
          </p:cNvPr>
          <p:cNvSpPr>
            <a:spLocks noGrp="1"/>
          </p:cNvSpPr>
          <p:nvPr>
            <p:ph idx="1"/>
          </p:nvPr>
        </p:nvSpPr>
        <p:spPr>
          <a:xfrm>
            <a:off x="677334" y="1145407"/>
            <a:ext cx="8596668" cy="4895956"/>
          </a:xfrm>
        </p:spPr>
        <p:txBody>
          <a:bodyPr>
            <a:normAutofit/>
          </a:bodyPr>
          <a:lstStyle/>
          <a:p>
            <a:r>
              <a:rPr lang="en-US" sz="2500" dirty="0">
                <a:latin typeface="Times New Roman" panose="02020603050405020304" pitchFamily="18" charset="0"/>
              </a:rPr>
              <a:t>3 Main Components: Seasonality, Trend and remainder/Error </a:t>
            </a:r>
          </a:p>
          <a:p>
            <a:pPr marL="0" indent="0">
              <a:buNone/>
            </a:pPr>
            <a:r>
              <a:rPr lang="en-US" sz="2500" dirty="0">
                <a:latin typeface="Times New Roman" panose="02020603050405020304" pitchFamily="18" charset="0"/>
              </a:rPr>
              <a:t>	</a:t>
            </a:r>
            <a:r>
              <a:rPr lang="en-US" sz="2500" b="1" dirty="0">
                <a:latin typeface="Times New Roman" panose="02020603050405020304" pitchFamily="18" charset="0"/>
              </a:rPr>
              <a:t>𝑦𝑡 = 𝑆𝑡 + 𝑇𝑡 + 𝐸𝑡 </a:t>
            </a:r>
          </a:p>
          <a:p>
            <a:r>
              <a:rPr lang="en-US" sz="2500" dirty="0" err="1">
                <a:latin typeface="Times New Roman" panose="02020603050405020304" pitchFamily="18" charset="0"/>
              </a:rPr>
              <a:t>Separeted</a:t>
            </a:r>
            <a:r>
              <a:rPr lang="en-US" sz="2500" dirty="0">
                <a:latin typeface="Times New Roman" panose="02020603050405020304" pitchFamily="18" charset="0"/>
              </a:rPr>
              <a:t> by </a:t>
            </a:r>
            <a:r>
              <a:rPr lang="en-US" sz="2500" b="1" dirty="0">
                <a:latin typeface="Times New Roman" panose="02020603050405020304" pitchFamily="18" charset="0"/>
              </a:rPr>
              <a:t>STL Decomposition</a:t>
            </a:r>
            <a:r>
              <a:rPr lang="en-US" sz="2500" dirty="0">
                <a:latin typeface="Times New Roman" panose="02020603050405020304" pitchFamily="18" charset="0"/>
              </a:rPr>
              <a:t> in R.</a:t>
            </a:r>
          </a:p>
          <a:p>
            <a:pPr marL="0" indent="0">
              <a:buNone/>
            </a:pPr>
            <a:r>
              <a:rPr lang="en-US" sz="2500" dirty="0">
                <a:latin typeface="Times New Roman" panose="02020603050405020304" pitchFamily="18" charset="0"/>
              </a:rPr>
              <a:t>  </a:t>
            </a:r>
          </a:p>
          <a:p>
            <a:pPr marL="0" indent="0">
              <a:buNone/>
            </a:pPr>
            <a:endParaRPr lang="en-US" sz="2500" dirty="0">
              <a:latin typeface="Times New Roman" panose="02020603050405020304" pitchFamily="18" charset="0"/>
            </a:endParaRPr>
          </a:p>
          <a:p>
            <a:pPr marL="0" indent="0">
              <a:buNone/>
            </a:pPr>
            <a:endParaRPr lang="en-US" sz="2500" dirty="0">
              <a:latin typeface="Times New Roman" panose="02020603050405020304" pitchFamily="18" charset="0"/>
            </a:endParaRPr>
          </a:p>
          <a:p>
            <a:pPr marL="0" indent="0">
              <a:buNone/>
            </a:pPr>
            <a:endParaRPr lang="en-US" sz="2500" dirty="0">
              <a:latin typeface="Times New Roman" panose="02020603050405020304" pitchFamily="18" charset="0"/>
            </a:endParaRPr>
          </a:p>
          <a:p>
            <a:pPr marL="0" indent="0">
              <a:buNone/>
            </a:pPr>
            <a:endParaRPr lang="en-US" sz="2500" dirty="0">
              <a:latin typeface="Times New Roman" panose="02020603050405020304" pitchFamily="18" charset="0"/>
            </a:endParaRPr>
          </a:p>
          <a:p>
            <a:pPr marL="0" indent="0">
              <a:buNone/>
            </a:pPr>
            <a:endParaRPr lang="en-US" sz="2500" dirty="0">
              <a:latin typeface="Times New Roman" panose="02020603050405020304" pitchFamily="18" charset="0"/>
            </a:endParaRPr>
          </a:p>
          <a:p>
            <a:pPr marL="0" indent="0">
              <a:buNone/>
            </a:pPr>
            <a:endParaRPr lang="en-US" sz="2500" dirty="0">
              <a:latin typeface="Times New Roman" panose="02020603050405020304" pitchFamily="18" charset="0"/>
            </a:endParaRPr>
          </a:p>
        </p:txBody>
      </p:sp>
      <p:pic>
        <p:nvPicPr>
          <p:cNvPr id="4" name="Picture 3">
            <a:extLst>
              <a:ext uri="{FF2B5EF4-FFF2-40B4-BE49-F238E27FC236}">
                <a16:creationId xmlns:a16="http://schemas.microsoft.com/office/drawing/2014/main" id="{A119690C-5869-4B14-9B07-1663109F4D2E}"/>
              </a:ext>
            </a:extLst>
          </p:cNvPr>
          <p:cNvPicPr>
            <a:picLocks noChangeAspect="1"/>
          </p:cNvPicPr>
          <p:nvPr/>
        </p:nvPicPr>
        <p:blipFill>
          <a:blip r:embed="rId2"/>
          <a:stretch>
            <a:fillRect/>
          </a:stretch>
        </p:blipFill>
        <p:spPr>
          <a:xfrm>
            <a:off x="301452" y="2702560"/>
            <a:ext cx="9523268" cy="2326640"/>
          </a:xfrm>
          <a:prstGeom prst="rect">
            <a:avLst/>
          </a:prstGeom>
        </p:spPr>
      </p:pic>
      <p:pic>
        <p:nvPicPr>
          <p:cNvPr id="5" name="Picture 4">
            <a:extLst>
              <a:ext uri="{FF2B5EF4-FFF2-40B4-BE49-F238E27FC236}">
                <a16:creationId xmlns:a16="http://schemas.microsoft.com/office/drawing/2014/main" id="{DC3BC732-CCB8-4CAF-9381-D8890ADF2380}"/>
              </a:ext>
            </a:extLst>
          </p:cNvPr>
          <p:cNvPicPr>
            <a:picLocks noChangeAspect="1"/>
          </p:cNvPicPr>
          <p:nvPr/>
        </p:nvPicPr>
        <p:blipFill>
          <a:blip r:embed="rId3"/>
          <a:stretch>
            <a:fillRect/>
          </a:stretch>
        </p:blipFill>
        <p:spPr>
          <a:xfrm>
            <a:off x="301452" y="5224278"/>
            <a:ext cx="11325225" cy="1362075"/>
          </a:xfrm>
          <a:prstGeom prst="rect">
            <a:avLst/>
          </a:prstGeom>
        </p:spPr>
      </p:pic>
    </p:spTree>
    <p:extLst>
      <p:ext uri="{BB962C8B-B14F-4D97-AF65-F5344CB8AC3E}">
        <p14:creationId xmlns:p14="http://schemas.microsoft.com/office/powerpoint/2010/main" val="2424230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2051</TotalTime>
  <Words>1703</Words>
  <Application>Microsoft Office PowerPoint</Application>
  <PresentationFormat>Widescreen</PresentationFormat>
  <Paragraphs>306</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Bahnschrift SemiLight SemiConde</vt:lpstr>
      <vt:lpstr>Cambria Math</vt:lpstr>
      <vt:lpstr>Times New Roman</vt:lpstr>
      <vt:lpstr>Trebuchet MS</vt:lpstr>
      <vt:lpstr>Wingdings</vt:lpstr>
      <vt:lpstr>Wingdings 3</vt:lpstr>
      <vt:lpstr>Facet</vt:lpstr>
      <vt:lpstr>Forecasting and Time Series</vt:lpstr>
      <vt:lpstr>Time-Series Analysis and Forecasting of the S&amp;P 500 Stock Index </vt:lpstr>
      <vt:lpstr>Dataset           </vt:lpstr>
      <vt:lpstr>Project Goal:</vt:lpstr>
      <vt:lpstr>Time Series</vt:lpstr>
      <vt:lpstr>PowerPoint Presentation</vt:lpstr>
      <vt:lpstr>PowerPoint Presentation</vt:lpstr>
      <vt:lpstr>Time Series Components</vt:lpstr>
      <vt:lpstr>Time Series Decomposition</vt:lpstr>
      <vt:lpstr>Plotting STL for S&amp;P500 index:</vt:lpstr>
      <vt:lpstr>PowerPoint Presentation</vt:lpstr>
      <vt:lpstr>PowerPoint Presentation</vt:lpstr>
      <vt:lpstr>TIME SERIES FORECASTING METHODS   </vt:lpstr>
      <vt:lpstr>TIME SERIES FORECASTING METHODS   </vt:lpstr>
      <vt:lpstr>Seasonal Naïve Method </vt:lpstr>
      <vt:lpstr>ARIMA – Auto Regressive Integrated          Moving Average</vt:lpstr>
      <vt:lpstr>ARIMA</vt:lpstr>
      <vt:lpstr>ARIMA</vt:lpstr>
      <vt:lpstr>ARIMA Autoregressive Models</vt:lpstr>
      <vt:lpstr>ARIMA Moving Average Models</vt:lpstr>
      <vt:lpstr>ARIMA </vt:lpstr>
      <vt:lpstr>ARIMA</vt:lpstr>
      <vt:lpstr> How to Calculate Forecasting Accuracy </vt:lpstr>
      <vt:lpstr> </vt:lpstr>
      <vt:lpstr> </vt:lpstr>
      <vt:lpstr> </vt:lpstr>
      <vt:lpstr> </vt:lpstr>
      <vt:lpstr>How to Calculate Errors</vt:lpstr>
      <vt:lpstr>Values of the Previous Example</vt:lpstr>
      <vt:lpstr>CODE</vt:lpstr>
      <vt:lpstr>Comparing Models</vt:lpstr>
      <vt:lpstr> </vt:lpstr>
      <vt:lpstr>PowerPoint Presentation</vt:lpstr>
      <vt:lpstr>PowerPoint Presentation</vt:lpstr>
      <vt:lpstr>PowerPoint Presentation</vt:lpstr>
      <vt:lpstr>PowerPoint Presentation</vt:lpstr>
      <vt:lpstr>Conclusion</vt:lpstr>
      <vt:lpstr>References</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Kalyani Alok Pandit</dc:creator>
  <cp:lastModifiedBy>alok</cp:lastModifiedBy>
  <cp:revision>102</cp:revision>
  <dcterms:created xsi:type="dcterms:W3CDTF">2019-11-04T14:17:38Z</dcterms:created>
  <dcterms:modified xsi:type="dcterms:W3CDTF">2019-12-02T03:14:40Z</dcterms:modified>
</cp:coreProperties>
</file>