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lfa Slab One" pitchFamily="2" charset="77"/>
      <p:regular r:id="rId11"/>
    </p:embeddedFont>
    <p:embeddedFont>
      <p:font typeface="Proxima Nova" panose="0200050603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781CBB-4B20-4BAF-9A6D-563EE0DD0880}">
  <a:tblStyle styleId="{7A781CBB-4B20-4BAF-9A6D-563EE0DD08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59" d="100"/>
          <a:sy n="159" d="100"/>
        </p:scale>
        <p:origin x="2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a3686d8c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a3686d8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a3686d8c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a3686d8c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a3686d8c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a3686d8c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a3686d8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a3686d8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a3686d8c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a3686d8c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a3686d8c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a3686d8c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3686d8c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3686d8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Applied Data Science</a:t>
            </a:r>
            <a:endParaRPr/>
          </a:p>
          <a:p>
            <a:pPr marL="0" lvl="0" indent="0" algn="ctr" rtl="0">
              <a:spcBef>
                <a:spcPts val="0"/>
              </a:spcBef>
              <a:spcAft>
                <a:spcPts val="0"/>
              </a:spcAft>
              <a:buNone/>
            </a:pPr>
            <a:r>
              <a:rPr lang="en"/>
              <a:t>Portfolio Milestone</a:t>
            </a:r>
            <a:endParaRPr/>
          </a:p>
        </p:txBody>
      </p:sp>
      <p:sp>
        <p:nvSpPr>
          <p:cNvPr id="57" name="Google Shape;57;p13"/>
          <p:cNvSpPr txBox="1">
            <a:spLocks noGrp="1"/>
          </p:cNvSpPr>
          <p:nvPr>
            <p:ph type="subTitle" idx="1"/>
          </p:nvPr>
        </p:nvSpPr>
        <p:spPr>
          <a:xfrm>
            <a:off x="311700" y="3165827"/>
            <a:ext cx="8520600" cy="130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Kanning Wu</a:t>
            </a:r>
            <a:endParaRPr/>
          </a:p>
          <a:p>
            <a:pPr marL="0" lvl="0" indent="0" algn="ctr" rtl="0">
              <a:spcBef>
                <a:spcPts val="0"/>
              </a:spcBef>
              <a:spcAft>
                <a:spcPts val="0"/>
              </a:spcAft>
              <a:buNone/>
            </a:pPr>
            <a:r>
              <a:rPr lang="en"/>
              <a:t>SUID: 714914874</a:t>
            </a:r>
            <a:endParaRPr/>
          </a:p>
          <a:p>
            <a:pPr marL="0" lvl="0" indent="0" algn="ctr" rtl="0">
              <a:spcBef>
                <a:spcPts val="0"/>
              </a:spcBef>
              <a:spcAft>
                <a:spcPts val="0"/>
              </a:spcAft>
              <a:buNone/>
            </a:pPr>
            <a:r>
              <a:rPr lang="en"/>
              <a:t>kwu130@syr.edu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000000"/>
                </a:solidFill>
                <a:latin typeface="Calibri"/>
                <a:ea typeface="Calibri"/>
                <a:cs typeface="Calibri"/>
                <a:sym typeface="Calibri"/>
              </a:rPr>
              <a:t>The applied data science program at Syracuse University’s School of Information Studies provides students the opportunities to collect, analyze, decide and implement all data related tools and techniques. Each project listed below, data were collected from online sources and stored in SQL or .csv file. By using Python or R packages, visualization and analysis were generated and implemented. From the calculated results, insights from datasets can be developed. All these skills I learned at the School of Information Studies helped future data scientist focusing on the field of accounting, finance, marketing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Projects List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0000"/>
                </a:solidFill>
                <a:latin typeface="Calibri"/>
                <a:ea typeface="Calibri"/>
                <a:cs typeface="Calibri"/>
                <a:sym typeface="Calibri"/>
              </a:rPr>
              <a:t>Courses                               	Project Overview                            	Skills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659                                	Database designing related to        	SQL Server, Access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COVID-19                	                    	Power BI,</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SQL Server Data Tools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687                                	Global Fossil Fuel Consumption      	R, Machine Learning</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707                                	Predicting Airbnb Prices in NYC      	R, Prediction Modeling,</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Data Analysis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b="1">
                <a:solidFill>
                  <a:srgbClr val="000000"/>
                </a:solidFill>
                <a:latin typeface="Calibri"/>
                <a:ea typeface="Calibri"/>
                <a:cs typeface="Calibri"/>
                <a:sym typeface="Calibri"/>
              </a:rPr>
              <a:t> </a:t>
            </a:r>
            <a:endParaRPr sz="1200" b="1">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736                                	Data Analysis of the City of San      	Python, Visualization,</a:t>
            </a:r>
            <a:endParaRPr sz="1200">
              <a:solidFill>
                <a:srgbClr val="000000"/>
              </a:solidFill>
              <a:latin typeface="Calibri"/>
              <a:ea typeface="Calibri"/>
              <a:cs typeface="Calibri"/>
              <a:sym typeface="Calibri"/>
            </a:endParaRPr>
          </a:p>
          <a:p>
            <a:pPr marL="1371600" lvl="0" indent="457200" algn="l" rtl="0">
              <a:spcBef>
                <a:spcPts val="0"/>
              </a:spcBef>
              <a:spcAft>
                <a:spcPts val="0"/>
              </a:spcAft>
              <a:buNone/>
            </a:pPr>
            <a:r>
              <a:rPr lang="en" sz="1200">
                <a:solidFill>
                  <a:srgbClr val="000000"/>
                </a:solidFill>
                <a:latin typeface="Calibri"/>
                <a:ea typeface="Calibri"/>
                <a:cs typeface="Calibri"/>
                <a:sym typeface="Calibri"/>
              </a:rPr>
              <a:t>Diego                                               	Data Analysis, Natural</a:t>
            </a:r>
            <a:endParaRPr sz="1200">
              <a:solidFill>
                <a:srgbClr val="000000"/>
              </a:solidFill>
              <a:latin typeface="Calibri"/>
              <a:ea typeface="Calibri"/>
              <a:cs typeface="Calibri"/>
              <a:sym typeface="Calibri"/>
            </a:endParaRPr>
          </a:p>
          <a:p>
            <a:pPr marL="1371600" lvl="0" indent="0" algn="l" rtl="0">
              <a:spcBef>
                <a:spcPts val="0"/>
              </a:spcBef>
              <a:spcAft>
                <a:spcPts val="0"/>
              </a:spcAft>
              <a:buNone/>
            </a:pPr>
            <a:r>
              <a:rPr lang="en" sz="1200">
                <a:solidFill>
                  <a:srgbClr val="000000"/>
                </a:solidFill>
                <a:latin typeface="Calibri"/>
                <a:ea typeface="Calibri"/>
                <a:cs typeface="Calibri"/>
                <a:sym typeface="Calibri"/>
              </a:rPr>
              <a:t>                                                        		Language Processing</a:t>
            </a:r>
            <a:endParaRPr sz="12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659 </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6"/>
          <p:cNvPicPr preferRelativeResize="0"/>
          <p:nvPr/>
        </p:nvPicPr>
        <p:blipFill>
          <a:blip r:embed="rId3">
            <a:alphaModFix/>
          </a:blip>
          <a:stretch>
            <a:fillRect/>
          </a:stretch>
        </p:blipFill>
        <p:spPr>
          <a:xfrm>
            <a:off x="2581275" y="1152475"/>
            <a:ext cx="398145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687</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US fuel consumption is different from other countries, especially comparing with other American countries and Europe. This indicates that there are significant differences in fuel consumption policies. </a:t>
            </a:r>
            <a:endParaRPr dirty="0"/>
          </a:p>
        </p:txBody>
      </p:sp>
      <p:pic>
        <p:nvPicPr>
          <p:cNvPr id="83" name="Google Shape;83;p17"/>
          <p:cNvPicPr preferRelativeResize="0"/>
          <p:nvPr/>
        </p:nvPicPr>
        <p:blipFill>
          <a:blip r:embed="rId3">
            <a:alphaModFix/>
          </a:blip>
          <a:stretch>
            <a:fillRect/>
          </a:stretch>
        </p:blipFill>
        <p:spPr>
          <a:xfrm>
            <a:off x="311701" y="1152475"/>
            <a:ext cx="8520600" cy="20318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707</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dirty="0">
                <a:solidFill>
                  <a:srgbClr val="000000"/>
                </a:solidFill>
                <a:latin typeface="Calibri"/>
                <a:ea typeface="Calibri"/>
                <a:cs typeface="Calibri"/>
                <a:sym typeface="Calibri"/>
              </a:rPr>
              <a:t>Model Summary and Comparisons (</a:t>
            </a:r>
            <a:r>
              <a:rPr lang="en" sz="1200" b="1" dirty="0">
                <a:solidFill>
                  <a:srgbClr val="92D050"/>
                </a:solidFill>
                <a:latin typeface="Calibri"/>
                <a:ea typeface="Calibri"/>
                <a:cs typeface="Calibri"/>
                <a:sym typeface="Calibri"/>
              </a:rPr>
              <a:t>Green </a:t>
            </a:r>
            <a:r>
              <a:rPr lang="en" sz="1200" b="1" dirty="0">
                <a:solidFill>
                  <a:srgbClr val="000000"/>
                </a:solidFill>
                <a:latin typeface="Calibri"/>
                <a:ea typeface="Calibri"/>
                <a:cs typeface="Calibri"/>
                <a:sym typeface="Calibri"/>
              </a:rPr>
              <a:t>= Highest, </a:t>
            </a:r>
            <a:r>
              <a:rPr lang="en" sz="1200" b="1" dirty="0">
                <a:solidFill>
                  <a:srgbClr val="FF0000"/>
                </a:solidFill>
                <a:latin typeface="Calibri"/>
                <a:ea typeface="Calibri"/>
                <a:cs typeface="Calibri"/>
                <a:sym typeface="Calibri"/>
              </a:rPr>
              <a:t>Red </a:t>
            </a:r>
            <a:r>
              <a:rPr lang="en" sz="1200" b="1" dirty="0">
                <a:solidFill>
                  <a:srgbClr val="000000"/>
                </a:solidFill>
                <a:latin typeface="Calibri"/>
                <a:ea typeface="Calibri"/>
                <a:cs typeface="Calibri"/>
                <a:sym typeface="Calibri"/>
              </a:rPr>
              <a:t>= Lowest)</a:t>
            </a:r>
            <a:endParaRPr lang="en-US" sz="1200" b="1" dirty="0">
              <a:solidFill>
                <a:srgbClr val="FF0000"/>
              </a:solidFill>
              <a:latin typeface="Calibri"/>
              <a:ea typeface="Calibri"/>
              <a:cs typeface="Calibri"/>
              <a:sym typeface="Calibri"/>
            </a:endParaRPr>
          </a:p>
        </p:txBody>
      </p:sp>
      <p:graphicFrame>
        <p:nvGraphicFramePr>
          <p:cNvPr id="90" name="Google Shape;90;p18"/>
          <p:cNvGraphicFramePr/>
          <p:nvPr>
            <p:extLst>
              <p:ext uri="{D42A27DB-BD31-4B8C-83A1-F6EECF244321}">
                <p14:modId xmlns:p14="http://schemas.microsoft.com/office/powerpoint/2010/main" val="2217359546"/>
              </p:ext>
            </p:extLst>
          </p:nvPr>
        </p:nvGraphicFramePr>
        <p:xfrm>
          <a:off x="398926" y="1497100"/>
          <a:ext cx="4116927" cy="2915994"/>
        </p:xfrm>
        <a:graphic>
          <a:graphicData uri="http://schemas.openxmlformats.org/drawingml/2006/table">
            <a:tbl>
              <a:tblPr>
                <a:noFill/>
                <a:tableStyleId>{7A781CBB-4B20-4BAF-9A6D-563EE0DD0880}</a:tableStyleId>
              </a:tblPr>
              <a:tblGrid>
                <a:gridCol w="685057">
                  <a:extLst>
                    <a:ext uri="{9D8B030D-6E8A-4147-A177-3AD203B41FA5}">
                      <a16:colId xmlns:a16="http://schemas.microsoft.com/office/drawing/2014/main" val="20000"/>
                    </a:ext>
                  </a:extLst>
                </a:gridCol>
                <a:gridCol w="704818">
                  <a:extLst>
                    <a:ext uri="{9D8B030D-6E8A-4147-A177-3AD203B41FA5}">
                      <a16:colId xmlns:a16="http://schemas.microsoft.com/office/drawing/2014/main" val="20001"/>
                    </a:ext>
                  </a:extLst>
                </a:gridCol>
                <a:gridCol w="704818">
                  <a:extLst>
                    <a:ext uri="{9D8B030D-6E8A-4147-A177-3AD203B41FA5}">
                      <a16:colId xmlns:a16="http://schemas.microsoft.com/office/drawing/2014/main" val="20002"/>
                    </a:ext>
                  </a:extLst>
                </a:gridCol>
                <a:gridCol w="658708">
                  <a:extLst>
                    <a:ext uri="{9D8B030D-6E8A-4147-A177-3AD203B41FA5}">
                      <a16:colId xmlns:a16="http://schemas.microsoft.com/office/drawing/2014/main" val="20003"/>
                    </a:ext>
                  </a:extLst>
                </a:gridCol>
                <a:gridCol w="704818">
                  <a:extLst>
                    <a:ext uri="{9D8B030D-6E8A-4147-A177-3AD203B41FA5}">
                      <a16:colId xmlns:a16="http://schemas.microsoft.com/office/drawing/2014/main" val="20004"/>
                    </a:ext>
                  </a:extLst>
                </a:gridCol>
                <a:gridCol w="658708">
                  <a:extLst>
                    <a:ext uri="{9D8B030D-6E8A-4147-A177-3AD203B41FA5}">
                      <a16:colId xmlns:a16="http://schemas.microsoft.com/office/drawing/2014/main" val="20005"/>
                    </a:ext>
                  </a:extLst>
                </a:gridCol>
              </a:tblGrid>
              <a:tr h="341610">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Model</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Overall Accuracy</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Precision &lt;Avg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Recall &lt;Avg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Precision &gt;</a:t>
                      </a:r>
                      <a:r>
                        <a:rPr lang="en" sz="1200" dirty="0" err="1">
                          <a:latin typeface="Calibri"/>
                          <a:ea typeface="Calibri"/>
                          <a:cs typeface="Calibri"/>
                          <a:sym typeface="Calibri"/>
                        </a:rPr>
                        <a:t>Avg</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Recall &gt;Avg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R-Part</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78.57%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83.1%</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66.5%</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J48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81.29%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86.3%</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69.8%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Naïve Bayes</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79.48%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83.4%</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3"/>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KNN</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79.48%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83.4%</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4"/>
                  </a:ext>
                </a:extLst>
              </a:tr>
              <a:tr h="341610">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Random Forest</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80.96%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85.8%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68.2%</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69.9%</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bl>
          </a:graphicData>
        </a:graphic>
      </p:graphicFrame>
      <p:sp>
        <p:nvSpPr>
          <p:cNvPr id="91" name="Google Shape;91;p18"/>
          <p:cNvSpPr txBox="1"/>
          <p:nvPr/>
        </p:nvSpPr>
        <p:spPr>
          <a:xfrm>
            <a:off x="551325" y="16495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rgbClr val="FF0000"/>
                </a:solidFill>
                <a:latin typeface="Calibri"/>
                <a:ea typeface="Calibri"/>
                <a:cs typeface="Calibri"/>
                <a:sym typeface="Calibri"/>
              </a:rPr>
              <a:t> </a:t>
            </a:r>
            <a:endParaRPr sz="1200"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sz="1200" dirty="0">
                <a:latin typeface="Calibri"/>
                <a:ea typeface="Calibri"/>
                <a:cs typeface="Calibri"/>
                <a:sym typeface="Calibri"/>
              </a:rPr>
              <a:t> </a:t>
            </a:r>
            <a:endParaRPr sz="1200" dirty="0">
              <a:latin typeface="Calibri"/>
              <a:ea typeface="Calibri"/>
              <a:cs typeface="Calibri"/>
              <a:sym typeface="Calibri"/>
            </a:endParaRPr>
          </a:p>
        </p:txBody>
      </p:sp>
      <p:sp>
        <p:nvSpPr>
          <p:cNvPr id="3" name="TextBox 2">
            <a:extLst>
              <a:ext uri="{FF2B5EF4-FFF2-40B4-BE49-F238E27FC236}">
                <a16:creationId xmlns:a16="http://schemas.microsoft.com/office/drawing/2014/main" id="{6254D212-F842-C344-A2A8-75245D6F0F36}"/>
              </a:ext>
            </a:extLst>
          </p:cNvPr>
          <p:cNvSpPr txBox="1"/>
          <p:nvPr/>
        </p:nvSpPr>
        <p:spPr>
          <a:xfrm>
            <a:off x="5237747" y="2061411"/>
            <a:ext cx="184731" cy="307777"/>
          </a:xfrm>
          <a:prstGeom prst="rect">
            <a:avLst/>
          </a:prstGeom>
          <a:noFill/>
        </p:spPr>
        <p:txBody>
          <a:bodyPr wrap="non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736</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From the data, the city service has many</a:t>
            </a:r>
          </a:p>
          <a:p>
            <a:pPr marL="0" lvl="0" indent="0" algn="l" rtl="0">
              <a:spcBef>
                <a:spcPts val="0"/>
              </a:spcBef>
              <a:spcAft>
                <a:spcPts val="1200"/>
              </a:spcAft>
              <a:buNone/>
            </a:pPr>
            <a:r>
              <a:rPr lang="en-US" dirty="0"/>
              <a:t>different issues. Some have been dealt</a:t>
            </a:r>
          </a:p>
          <a:p>
            <a:pPr marL="0" lvl="0" indent="0" algn="l" rtl="0">
              <a:spcBef>
                <a:spcPts val="0"/>
              </a:spcBef>
              <a:spcAft>
                <a:spcPts val="1200"/>
              </a:spcAft>
              <a:buNone/>
            </a:pPr>
            <a:r>
              <a:rPr lang="en-US" dirty="0"/>
              <a:t>with rapidly in a few days; however, there</a:t>
            </a:r>
          </a:p>
          <a:p>
            <a:pPr marL="0" lvl="0" indent="0" algn="l" rtl="0">
              <a:spcBef>
                <a:spcPts val="0"/>
              </a:spcBef>
              <a:spcAft>
                <a:spcPts val="1200"/>
              </a:spcAft>
              <a:buNone/>
            </a:pPr>
            <a:r>
              <a:rPr lang="en-US" dirty="0"/>
              <a:t>are still many issues are not addressed </a:t>
            </a:r>
          </a:p>
          <a:p>
            <a:pPr marL="0" lvl="0" indent="0" algn="l" rtl="0">
              <a:spcBef>
                <a:spcPts val="0"/>
              </a:spcBef>
              <a:spcAft>
                <a:spcPts val="1200"/>
              </a:spcAft>
              <a:buNone/>
            </a:pPr>
            <a:r>
              <a:rPr lang="en-US" dirty="0"/>
              <a:t>more than </a:t>
            </a:r>
            <a:r>
              <a:rPr lang="en-US"/>
              <a:t>30 days. </a:t>
            </a:r>
            <a:endParaRPr/>
          </a:p>
        </p:txBody>
      </p:sp>
      <p:pic>
        <p:nvPicPr>
          <p:cNvPr id="98" name="Google Shape;98;p19"/>
          <p:cNvPicPr preferRelativeResize="0"/>
          <p:nvPr/>
        </p:nvPicPr>
        <p:blipFill>
          <a:blip r:embed="rId3">
            <a:alphaModFix/>
          </a:blip>
          <a:stretch>
            <a:fillRect/>
          </a:stretch>
        </p:blipFill>
        <p:spPr>
          <a:xfrm>
            <a:off x="4572000" y="1152475"/>
            <a:ext cx="4295775"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384</Words>
  <Application>Microsoft Macintosh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Proxima Nova</vt:lpstr>
      <vt:lpstr>Calibri</vt:lpstr>
      <vt:lpstr>Arial</vt:lpstr>
      <vt:lpstr>Alfa Slab One</vt:lpstr>
      <vt:lpstr>Gameday</vt:lpstr>
      <vt:lpstr>Applied Data Science Portfolio Milestone</vt:lpstr>
      <vt:lpstr>Introduction</vt:lpstr>
      <vt:lpstr>Projects List</vt:lpstr>
      <vt:lpstr>IST 659 </vt:lpstr>
      <vt:lpstr>IST 687</vt:lpstr>
      <vt:lpstr>IST 707</vt:lpstr>
      <vt:lpstr>IST 736</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Portfolio Milestone</dc:title>
  <cp:lastModifiedBy>Microsoft Office User</cp:lastModifiedBy>
  <cp:revision>3</cp:revision>
  <dcterms:modified xsi:type="dcterms:W3CDTF">2021-03-29T20:08:06Z</dcterms:modified>
</cp:coreProperties>
</file>