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2" r:id="rId3"/>
    <p:sldId id="281" r:id="rId4"/>
    <p:sldId id="286" r:id="rId5"/>
    <p:sldId id="287" r:id="rId6"/>
    <p:sldId id="285" r:id="rId7"/>
    <p:sldId id="274" r:id="rId8"/>
    <p:sldId id="290" r:id="rId9"/>
    <p:sldId id="291" r:id="rId10"/>
    <p:sldId id="292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C"/>
    <a:srgbClr val="E8ECF5"/>
    <a:srgbClr val="395289"/>
    <a:srgbClr val="244587"/>
    <a:srgbClr val="C0C0C0"/>
    <a:srgbClr val="8BA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3" autoAdjust="0"/>
    <p:restoredTop sz="94678" autoAdjust="0"/>
  </p:normalViewPr>
  <p:slideViewPr>
    <p:cSldViewPr snapToGrid="0" snapToObjects="1">
      <p:cViewPr varScale="1">
        <p:scale>
          <a:sx n="99" d="100"/>
          <a:sy n="99" d="100"/>
        </p:scale>
        <p:origin x="2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6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33E573-E7A5-8E42-A62F-BA9B5450D2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51C4F-020C-1D46-B967-F4A4755761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B500F-B62A-3940-A70A-7168607E1E6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2616F-D562-E942-B027-C0867F2A2E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06CD-5813-E041-AF22-E95E01DEC7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42FD0-72EA-3A42-9BE1-F782A57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819E-E971-0540-A32E-76D6CDF5D3C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0C61A-CA5C-074C-8F22-577E9D7C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0C61A-CA5C-074C-8F22-577E9D7C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0C61A-CA5C-074C-8F22-577E9D7C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0C61A-CA5C-074C-8F22-577E9D7C0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DDF8101-A7D1-4840-A4FC-4CFA31C1CB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92375" y="4524392"/>
            <a:ext cx="4175510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buNone/>
              <a:defRPr sz="50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</a:t>
            </a:r>
            <a:endParaRPr lang="ar-SA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08DB246-4A1E-4148-811B-DC486F8F85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2375" y="5422178"/>
            <a:ext cx="4175510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buNone/>
              <a:defRPr sz="2400" b="0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FB2FB-A88D-844A-94FB-FFB5E1595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567"/>
          <a:stretch/>
        </p:blipFill>
        <p:spPr>
          <a:xfrm>
            <a:off x="0" y="997855"/>
            <a:ext cx="5299627" cy="567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0F465-F857-79CA-16E3-F6DC55FB1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3FF5EC-B447-1845-BFD8-B832B46489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88A6FC3-D233-154F-B02C-A4EC5C8DC2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763" y="1888692"/>
            <a:ext cx="4625940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buNone/>
              <a:defRPr sz="28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</a:t>
            </a:r>
            <a:endParaRPr lang="ar-SA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A92893-791C-7E4A-9A4D-72023DAC6B4E}"/>
              </a:ext>
            </a:extLst>
          </p:cNvPr>
          <p:cNvSpPr txBox="1">
            <a:spLocks/>
          </p:cNvSpPr>
          <p:nvPr userDrawn="1"/>
        </p:nvSpPr>
        <p:spPr>
          <a:xfrm>
            <a:off x="640854" y="6185971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rgbClr val="244587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002FCED-FB74-9E4E-88A7-3616EC7F05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762" y="2688285"/>
            <a:ext cx="4620125" cy="32472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66D1F-C1AE-7B62-1A18-65B014897E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3FF5EC-B447-1845-BFD8-B832B46489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638663"/>
            <a:ext cx="12192000" cy="3219338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157D378-E6FC-3A48-BDE3-9B9965D57B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472" y="2407163"/>
            <a:ext cx="10515600" cy="81217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3BF7582-3BAB-BE41-A3EA-E851A4E4D745}"/>
              </a:ext>
            </a:extLst>
          </p:cNvPr>
          <p:cNvSpPr txBox="1">
            <a:spLocks/>
          </p:cNvSpPr>
          <p:nvPr userDrawn="1"/>
        </p:nvSpPr>
        <p:spPr>
          <a:xfrm>
            <a:off x="10848341" y="661802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rgbClr val="244587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76A60-1C11-807A-41CD-24FD9C38AC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8C67E6-7590-E942-A50A-3B2599D79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464" t="-5792" r="24329" b="33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7090E69-C0EF-7049-BF6A-53977787D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34606" y="4501525"/>
            <a:ext cx="2691063" cy="16249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5000" b="1" i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Thank You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10435-BCCF-7A91-2F3C-3C02048305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724FA7-1ABF-8E47-9E29-DAD74FAC6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E37D66-57C6-0848-A6A0-D00D57B84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257" y="3888808"/>
            <a:ext cx="8989741" cy="1087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buNone/>
              <a:defRPr sz="50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</a:t>
            </a:r>
            <a:endParaRPr lang="ar-S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85A36EB-CF06-AE43-8CE3-3AC5B6E3BC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257" y="4973048"/>
            <a:ext cx="5810759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buNone/>
              <a:defRPr sz="2400" b="0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 sit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FFCE3-8C8C-404A-B997-195054B6D9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861" t="26093" r="17105"/>
          <a:stretch/>
        </p:blipFill>
        <p:spPr>
          <a:xfrm>
            <a:off x="2915081" y="0"/>
            <a:ext cx="9276920" cy="30241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9CBF3C-66B0-DAD9-EC3C-FF45879B01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F0664-80C4-9543-84F0-D5B0885D7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3931" y="-69574"/>
            <a:ext cx="12315687" cy="692757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A8D5099-D828-B045-86DD-0E61DB59B0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5393" y="5248371"/>
            <a:ext cx="4157682" cy="852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50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781DA-F821-0742-8CB9-83C8846549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6772" y="2102689"/>
            <a:ext cx="1606303" cy="761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567B8D-F7F2-353A-AD6D-F210CE3B4D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86440" y="590948"/>
            <a:ext cx="1839308" cy="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174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08167-69F4-D44E-A898-542EB502A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26" y="4990658"/>
            <a:ext cx="9466691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5000" b="1" i="0">
                <a:solidFill>
                  <a:schemeClr val="bg1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 Sit</a:t>
            </a:r>
            <a:endParaRPr lang="ar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D9FE7-C760-E34B-A7BC-2E500D4D87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472" t="22736"/>
          <a:stretch/>
        </p:blipFill>
        <p:spPr>
          <a:xfrm>
            <a:off x="4267200" y="-1"/>
            <a:ext cx="10895345" cy="3906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481CCA-F6DF-A8C1-F380-AC8941EB48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174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5ADF71-5BE9-8E48-A189-9A006061C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562" t="44905" r="54728" b="-1713"/>
          <a:stretch/>
        </p:blipFill>
        <p:spPr>
          <a:xfrm>
            <a:off x="3481213" y="0"/>
            <a:ext cx="8710788" cy="3950208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4EFECCF-60BF-354D-BB90-C30C796B7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26" y="4990658"/>
            <a:ext cx="9466691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5000" b="1" i="0">
                <a:solidFill>
                  <a:schemeClr val="bg1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 Sit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108445-DFDD-6C93-394C-E88ABB972A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88A6FC3-D233-154F-B02C-A4EC5C8DC2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302" y="1840751"/>
            <a:ext cx="5810759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</a:t>
            </a:r>
            <a:endParaRPr lang="ar-S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9E965-687A-5142-8EDA-F1708A00C8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302" y="2619601"/>
            <a:ext cx="9456730" cy="33271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8DA5952-3630-3645-BA58-3BD38390DEC8}"/>
              </a:ext>
            </a:extLst>
          </p:cNvPr>
          <p:cNvSpPr txBox="1">
            <a:spLocks/>
          </p:cNvSpPr>
          <p:nvPr userDrawn="1"/>
        </p:nvSpPr>
        <p:spPr>
          <a:xfrm>
            <a:off x="10848341" y="661802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rgbClr val="244587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89169-F8BA-458A-B32B-1F5F3AB9E4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01703-4FCE-0448-A023-60CFEE0B28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69" t="14294" r="1"/>
          <a:stretch/>
        </p:blipFill>
        <p:spPr>
          <a:xfrm>
            <a:off x="7397496" y="0"/>
            <a:ext cx="5354199" cy="1650038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B750B1-4B42-0A43-948F-E8E6636DE1CC}"/>
              </a:ext>
            </a:extLst>
          </p:cNvPr>
          <p:cNvSpPr txBox="1">
            <a:spLocks/>
          </p:cNvSpPr>
          <p:nvPr userDrawn="1"/>
        </p:nvSpPr>
        <p:spPr>
          <a:xfrm>
            <a:off x="10848341" y="661802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rgbClr val="244587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0AD4AA-D4DC-FA45-95ED-574796ADC8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302" y="2619601"/>
            <a:ext cx="9456730" cy="33271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FCEA64-F024-0A46-BDBC-E51569EED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302" y="1840751"/>
            <a:ext cx="5810759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7ECB2-5A9C-770A-1FBB-3FC0FB637D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8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74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9D2978-799E-1E44-9130-B058D3FEF3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302" y="2619601"/>
            <a:ext cx="9456730" cy="33271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25B225E-0CD1-034F-BD66-42B124BB9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302" y="1840751"/>
            <a:ext cx="5810759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 i="0">
                <a:solidFill>
                  <a:schemeClr val="bg1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</a:t>
            </a:r>
            <a:endParaRPr lang="ar-SA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54A96AF-A93C-CB40-9CD1-AF7DDD8E57C8}"/>
              </a:ext>
            </a:extLst>
          </p:cNvPr>
          <p:cNvSpPr txBox="1">
            <a:spLocks/>
          </p:cNvSpPr>
          <p:nvPr userDrawn="1"/>
        </p:nvSpPr>
        <p:spPr>
          <a:xfrm>
            <a:off x="10848341" y="661802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chemeClr val="bg1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chemeClr val="bg1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76C41-4343-DF5F-BC53-C6628DF5E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6440" y="590948"/>
            <a:ext cx="1839308" cy="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rgbClr val="E8E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3103-EB4F-B947-AB96-981CFF6D8AA8}"/>
              </a:ext>
            </a:extLst>
          </p:cNvPr>
          <p:cNvSpPr txBox="1">
            <a:spLocks/>
          </p:cNvSpPr>
          <p:nvPr userDrawn="1"/>
        </p:nvSpPr>
        <p:spPr>
          <a:xfrm>
            <a:off x="10848341" y="661802"/>
            <a:ext cx="61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355C813-33CB-E74F-A29F-7FDA940C56F2}" type="slidenum">
              <a:rPr lang="en-US" sz="1400" b="0" i="0" smtClean="0">
                <a:solidFill>
                  <a:srgbClr val="244587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rPr>
              <a:pPr algn="l"/>
              <a:t>‹#›</a:t>
            </a:fld>
            <a:endParaRPr lang="en-US" sz="1400" b="0" i="0" dirty="0">
              <a:solidFill>
                <a:srgbClr val="244587"/>
              </a:solidFill>
              <a:latin typeface="Neue Frutiger Arabic" panose="020B0603040304020203" pitchFamily="34" charset="-78"/>
              <a:cs typeface="Neue Frutiger Arabic" panose="020B0603040304020203" pitchFamily="34" charset="-78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16CC3F-EE84-1748-B766-D452515D91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302" y="2619601"/>
            <a:ext cx="9456730" cy="33271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FC068F5-41CC-3244-8333-607CDC449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302" y="1840751"/>
            <a:ext cx="5810759" cy="74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 i="0">
                <a:solidFill>
                  <a:srgbClr val="17458C"/>
                </a:solidFill>
                <a:latin typeface="Neue Frutiger Arabic" panose="020B0603040304020203" pitchFamily="34" charset="-78"/>
                <a:cs typeface="Neue Frutiger Arabic" panose="020B0603040304020203" pitchFamily="34" charset="-78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Lorem Ipsum Dolor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82390-A53C-4E72-4FE3-2E7064C865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6440" y="590948"/>
            <a:ext cx="1839308" cy="9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6CDF6-7A60-774A-961E-04B1E0B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A0DB-E728-3240-9D49-4C3A6FD0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00E-6B08-6643-98A6-744ACEFE1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eue Frutiger Arabic Book" panose="020B0503040304020203" pitchFamily="34" charset="-78"/>
                <a:cs typeface="Neue Frutiger Arabic Book" panose="020B0503040304020203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9CE0-9764-BB40-BAF5-341BE920F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eue Frutiger Arabic Book" panose="020B0503040304020203" pitchFamily="34" charset="-78"/>
                <a:cs typeface="Neue Frutiger Arabic Book" panose="020B0503040304020203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F916-3B50-1D4D-BE1D-334C9807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eue Frutiger Arabic Book" panose="020B0503040304020203" pitchFamily="34" charset="-78"/>
                <a:cs typeface="Neue Frutiger Arabic Book" panose="020B0503040304020203" pitchFamily="34" charset="-78"/>
              </a:defRPr>
            </a:lvl1pPr>
          </a:lstStyle>
          <a:p>
            <a:fld id="{606ED4FF-21B1-CF42-993B-31EF2EF383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73" r:id="rId5"/>
    <p:sldLayoutId id="2147483663" r:id="rId6"/>
    <p:sldLayoutId id="2147483668" r:id="rId7"/>
    <p:sldLayoutId id="2147483664" r:id="rId8"/>
    <p:sldLayoutId id="2147483670" r:id="rId9"/>
    <p:sldLayoutId id="2147483665" r:id="rId10"/>
    <p:sldLayoutId id="2147483666" r:id="rId11"/>
    <p:sldLayoutId id="2147483667" r:id="rId12"/>
    <p:sldLayoutId id="21474836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eue Frutiger Arabic" panose="020B0603040304020203" pitchFamily="34" charset="-78"/>
          <a:ea typeface="+mj-ea"/>
          <a:cs typeface="Neue Frutiger Arabic" panose="020B0603040304020203" pitchFamily="34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eue Frutiger Arabic" panose="020B0603040304020203" pitchFamily="34" charset="-78"/>
          <a:ea typeface="+mn-ea"/>
          <a:cs typeface="Neue Frutiger Arabic" panose="020B0603040304020203" pitchFamily="34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eue Frutiger Arabic" panose="020B0603040304020203" pitchFamily="34" charset="-78"/>
          <a:ea typeface="+mn-ea"/>
          <a:cs typeface="Neue Frutiger Arabic" panose="020B0603040304020203" pitchFamily="34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eue Frutiger Arabic" panose="020B0603040304020203" pitchFamily="34" charset="-78"/>
          <a:ea typeface="+mn-ea"/>
          <a:cs typeface="Neue Frutiger Arabic" panose="020B0603040304020203" pitchFamily="34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eue Frutiger Arabic" panose="020B0603040304020203" pitchFamily="34" charset="-78"/>
          <a:ea typeface="+mn-ea"/>
          <a:cs typeface="Neue Frutiger Arabic" panose="020B0603040304020203" pitchFamily="34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eue Frutiger Arabic" panose="020B0603040304020203" pitchFamily="34" charset="-78"/>
          <a:ea typeface="+mn-ea"/>
          <a:cs typeface="Neue Frutiger Arabic" panose="020B0603040304020203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1DD84-7B55-C849-A870-668CEBDB25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257" y="4294493"/>
            <a:ext cx="8989741" cy="1087598"/>
          </a:xfrm>
        </p:spPr>
        <p:txBody>
          <a:bodyPr/>
          <a:lstStyle/>
          <a:p>
            <a:r>
              <a:rPr lang="en-US" dirty="0"/>
              <a:t>Financial Indicators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718B8-67AA-B58F-84F4-4DE5FDE984DC}"/>
              </a:ext>
            </a:extLst>
          </p:cNvPr>
          <p:cNvSpPr txBox="1"/>
          <p:nvPr/>
        </p:nvSpPr>
        <p:spPr>
          <a:xfrm>
            <a:off x="701257" y="5901003"/>
            <a:ext cx="25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458C"/>
                </a:solidFill>
                <a:cs typeface="Neue Frutiger Arabic" panose="020B0603040304020203" pitchFamily="34" charset="-78"/>
              </a:rPr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210593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A37108-E1A0-2147-A875-C78A6A4E2A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014619"/>
            <a:ext cx="5810759" cy="745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100" b="1" dirty="0">
                <a:solidFill>
                  <a:srgbClr val="17458C"/>
                </a:solidFill>
              </a:rPr>
              <a:t>To sum up the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351D-AC1F-D746-8EBC-7A6544FF28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977306"/>
            <a:ext cx="9429298" cy="383561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17458C"/>
                </a:solidFill>
              </a:rPr>
              <a:t>As the </a:t>
            </a:r>
            <a:r>
              <a:rPr lang="en-US" sz="2400" b="1" dirty="0">
                <a:solidFill>
                  <a:srgbClr val="17458C"/>
                </a:solidFill>
              </a:rPr>
              <a:t>Liquidity Ratios </a:t>
            </a:r>
            <a:r>
              <a:rPr lang="en-US" sz="2400" dirty="0">
                <a:solidFill>
                  <a:srgbClr val="17458C"/>
                </a:solidFill>
              </a:rPr>
              <a:t>shows, </a:t>
            </a:r>
            <a:r>
              <a:rPr lang="en-US" sz="2400" b="1" dirty="0">
                <a:solidFill>
                  <a:srgbClr val="17458C"/>
                </a:solidFill>
              </a:rPr>
              <a:t>Booking Holdings Inc </a:t>
            </a:r>
            <a:r>
              <a:rPr lang="en-US" sz="2400" dirty="0">
                <a:solidFill>
                  <a:srgbClr val="17458C"/>
                </a:solidFill>
              </a:rPr>
              <a:t>most likely to be able to pay off short-term obligations and much healthier in the short-term than </a:t>
            </a:r>
            <a:r>
              <a:rPr lang="en-US" sz="2400" b="1" dirty="0">
                <a:solidFill>
                  <a:srgbClr val="17458C"/>
                </a:solidFill>
              </a:rPr>
              <a:t>SEERA Holding Group </a:t>
            </a:r>
            <a:r>
              <a:rPr lang="en-US" sz="2400" dirty="0">
                <a:solidFill>
                  <a:srgbClr val="17458C"/>
                </a:solidFill>
              </a:rPr>
              <a:t>who is suffers from a shortage of cash as the cash ratio indicates.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17458C"/>
                </a:solidFill>
              </a:rPr>
              <a:t>As the </a:t>
            </a:r>
            <a:r>
              <a:rPr lang="en-US" sz="2400" b="1" dirty="0">
                <a:solidFill>
                  <a:srgbClr val="17458C"/>
                </a:solidFill>
              </a:rPr>
              <a:t>Solvency Ratios </a:t>
            </a:r>
            <a:r>
              <a:rPr lang="en-US" sz="2400" dirty="0">
                <a:solidFill>
                  <a:srgbClr val="17458C"/>
                </a:solidFill>
              </a:rPr>
              <a:t>shows </a:t>
            </a:r>
            <a:r>
              <a:rPr lang="en-US" sz="2400" b="1" dirty="0">
                <a:solidFill>
                  <a:srgbClr val="17458C"/>
                </a:solidFill>
              </a:rPr>
              <a:t>SEERA Holding Group </a:t>
            </a:r>
            <a:r>
              <a:rPr lang="en-US" sz="2400" dirty="0">
                <a:solidFill>
                  <a:srgbClr val="17458C"/>
                </a:solidFill>
              </a:rPr>
              <a:t>is expected to meet its long-term financial commitments and much solvent than </a:t>
            </a:r>
            <a:r>
              <a:rPr lang="en-US" sz="2400" b="1" dirty="0">
                <a:solidFill>
                  <a:srgbClr val="17458C"/>
                </a:solidFill>
              </a:rPr>
              <a:t>Booking Holdings Inc </a:t>
            </a:r>
            <a:r>
              <a:rPr lang="en-US" sz="2400" dirty="0">
                <a:solidFill>
                  <a:srgbClr val="17458C"/>
                </a:solidFill>
              </a:rPr>
              <a:t>who is </a:t>
            </a:r>
            <a:r>
              <a:rPr lang="en-US" sz="2400" i="0" kern="1200" dirty="0">
                <a:solidFill>
                  <a:srgbClr val="17458C"/>
                </a:solidFill>
                <a:effectLst/>
                <a:latin typeface="+mn-lt"/>
                <a:ea typeface="+mn-ea"/>
                <a:cs typeface="+mn-cs"/>
              </a:rPr>
              <a:t>relying heavily </a:t>
            </a:r>
            <a:r>
              <a:rPr lang="en-US" sz="2400" b="0" i="0" kern="1200" dirty="0">
                <a:solidFill>
                  <a:srgbClr val="17458C"/>
                </a:solidFill>
                <a:effectLst/>
                <a:latin typeface="+mn-lt"/>
                <a:ea typeface="+mn-ea"/>
                <a:cs typeface="+mn-cs"/>
              </a:rPr>
              <a:t>on debt to finance as the solvency ratios indicates. </a:t>
            </a:r>
            <a:endParaRPr lang="en-US" sz="2400" dirty="0">
              <a:solidFill>
                <a:srgbClr val="17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3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3DC39-692A-8C4E-B344-C1E84320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07251" y="5576911"/>
            <a:ext cx="3625403" cy="804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18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9B2BBA-860E-1C41-B853-36676DAA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/>
              <a:t>Liquidity and Solvency Ratios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6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A37108-E1A0-2147-A875-C78A6A4E2A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014619"/>
            <a:ext cx="5810759" cy="745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100" b="1" dirty="0">
                <a:solidFill>
                  <a:srgbClr val="17458C"/>
                </a:solidFill>
              </a:rPr>
              <a:t>Liquidity Ratios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351D-AC1F-D746-8EBC-7A6544FF28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977306"/>
            <a:ext cx="9429298" cy="3784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17458C"/>
                </a:solidFill>
              </a:rPr>
              <a:t>Liquidity ratios measure the ability of a company to pay off its current debt obligations without raising external capital and its margin of safety through the calculation of:	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7458C"/>
                </a:solidFill>
              </a:rPr>
              <a:t>Current ratio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7458C"/>
                </a:solidFill>
              </a:rPr>
              <a:t>Quick ratio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7458C"/>
                </a:solidFill>
              </a:rPr>
              <a:t>Cash Ratio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9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A37108-E1A0-2147-A875-C78A6A4E2A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014619"/>
            <a:ext cx="5810759" cy="745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100" b="1" dirty="0">
                <a:solidFill>
                  <a:srgbClr val="17458C"/>
                </a:solidFill>
              </a:rPr>
              <a:t>Solvency Ratios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351D-AC1F-D746-8EBC-7A6544FF28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977306"/>
            <a:ext cx="9429298" cy="383561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17458C"/>
                </a:solidFill>
              </a:rPr>
              <a:t>Solvency ratios measure the ability of a company to pay off its long-term liabilities, such as debt and the interest on that debt, thus it measures the long-term health of a company through the calculation of: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17458C"/>
                </a:solidFill>
              </a:rPr>
              <a:t>Debt-to-Assets Ratio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17458C"/>
                </a:solidFill>
              </a:rPr>
              <a:t>Interest Coverage Ratio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17458C"/>
                </a:solidFill>
              </a:rPr>
              <a:t>Equity Ratio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17458C"/>
                </a:solidFill>
              </a:rPr>
              <a:t>Debt-to-Equity (D/E) Ratio</a:t>
            </a:r>
          </a:p>
        </p:txBody>
      </p:sp>
    </p:spTree>
    <p:extLst>
      <p:ext uri="{BB962C8B-B14F-4D97-AF65-F5344CB8AC3E}">
        <p14:creationId xmlns:p14="http://schemas.microsoft.com/office/powerpoint/2010/main" val="369066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A37108-E1A0-2147-A875-C78A6A4E2A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302" y="2014619"/>
            <a:ext cx="5810759" cy="745836"/>
          </a:xfrm>
        </p:spPr>
        <p:txBody>
          <a:bodyPr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17458C"/>
                </a:solidFill>
              </a:rPr>
              <a:t>Liquidity Ratio and Solvency Ratio Differences</a:t>
            </a:r>
            <a:endParaRPr lang="en-US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87707B-F210-A8C0-8D0F-85893660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57701"/>
              </p:ext>
            </p:extLst>
          </p:nvPr>
        </p:nvGraphicFramePr>
        <p:xfrm>
          <a:off x="1376951" y="4140832"/>
          <a:ext cx="857377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9770">
                  <a:extLst>
                    <a:ext uri="{9D8B030D-6E8A-4147-A177-3AD203B41FA5}">
                      <a16:colId xmlns:a16="http://schemas.microsoft.com/office/drawing/2014/main" val="24096212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915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Measures financial health of company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Measures financial health of company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73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Focuses on long-term stability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Focuses on short-term stability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94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Includes all assets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Includes cash and current asset only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7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17458C"/>
                          </a:solidFill>
                        </a:rPr>
                        <a:t>Vary from industry to industry 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9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    (Only useable in the same industry)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rgbClr val="17458C"/>
                          </a:solidFill>
                          <a:latin typeface="Rubik"/>
                          <a:ea typeface="+mn-ea"/>
                          <a:cs typeface="Neue Frutiger Arabic" panose="020B0603040304020203" pitchFamily="34" charset="-78"/>
                        </a:rPr>
                        <a:t>It does not differ between industries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29277"/>
                  </a:ext>
                </a:extLst>
              </a:tr>
            </a:tbl>
          </a:graphicData>
        </a:graphic>
      </p:graphicFrame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D35C30D-E92E-C6ED-27CD-99ADFD3CBA7D}"/>
              </a:ext>
            </a:extLst>
          </p:cNvPr>
          <p:cNvSpPr/>
          <p:nvPr/>
        </p:nvSpPr>
        <p:spPr>
          <a:xfrm>
            <a:off x="1793871" y="3381674"/>
            <a:ext cx="3026980" cy="5754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Rubik"/>
              </a:rPr>
              <a:t>Solvency Ratios</a:t>
            </a:r>
            <a:endParaRPr lang="en-US" sz="2400" dirty="0">
              <a:effectLst/>
              <a:latin typeface="Rubik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D29795C-C619-0A35-A438-1C7315C02AB0}"/>
              </a:ext>
            </a:extLst>
          </p:cNvPr>
          <p:cNvSpPr/>
          <p:nvPr/>
        </p:nvSpPr>
        <p:spPr>
          <a:xfrm>
            <a:off x="5888420" y="3382842"/>
            <a:ext cx="3026980" cy="5754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Rubik"/>
              </a:rPr>
              <a:t>Liquidity Ratios</a:t>
            </a:r>
            <a:endParaRPr lang="en-US" sz="2400" dirty="0"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4277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9B2BBA-860E-1C41-B853-36676DAA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/>
              <a:t>Booking Holdings Inc VS SEERA Holding Group</a:t>
            </a:r>
          </a:p>
        </p:txBody>
      </p:sp>
    </p:spTree>
    <p:extLst>
      <p:ext uri="{BB962C8B-B14F-4D97-AF65-F5344CB8AC3E}">
        <p14:creationId xmlns:p14="http://schemas.microsoft.com/office/powerpoint/2010/main" val="144626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142542-0D59-3273-86F7-CC7B782A2391}"/>
              </a:ext>
            </a:extLst>
          </p:cNvPr>
          <p:cNvSpPr txBox="1"/>
          <p:nvPr/>
        </p:nvSpPr>
        <p:spPr>
          <a:xfrm>
            <a:off x="4000500" y="748844"/>
            <a:ext cx="4191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17458C"/>
                </a:solidFill>
                <a:cs typeface="Neue Frutiger Arabic" panose="020B0603040304020203" pitchFamily="34" charset="-78"/>
              </a:rPr>
              <a:t>Liquidity Ratios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2CAD0E-64AF-0ED0-EEAF-DD03B3CC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32710"/>
              </p:ext>
            </p:extLst>
          </p:nvPr>
        </p:nvGraphicFramePr>
        <p:xfrm>
          <a:off x="762000" y="1667599"/>
          <a:ext cx="10683241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821">
                  <a:extLst>
                    <a:ext uri="{9D8B030D-6E8A-4147-A177-3AD203B41FA5}">
                      <a16:colId xmlns:a16="http://schemas.microsoft.com/office/drawing/2014/main" val="3941413546"/>
                    </a:ext>
                  </a:extLst>
                </a:gridCol>
                <a:gridCol w="1710558">
                  <a:extLst>
                    <a:ext uri="{9D8B030D-6E8A-4147-A177-3AD203B41FA5}">
                      <a16:colId xmlns:a16="http://schemas.microsoft.com/office/drawing/2014/main" val="3155255526"/>
                    </a:ext>
                  </a:extLst>
                </a:gridCol>
                <a:gridCol w="764628">
                  <a:extLst>
                    <a:ext uri="{9D8B030D-6E8A-4147-A177-3AD203B41FA5}">
                      <a16:colId xmlns:a16="http://schemas.microsoft.com/office/drawing/2014/main" val="368062088"/>
                    </a:ext>
                  </a:extLst>
                </a:gridCol>
                <a:gridCol w="4453234">
                  <a:extLst>
                    <a:ext uri="{9D8B030D-6E8A-4147-A177-3AD203B41FA5}">
                      <a16:colId xmlns:a16="http://schemas.microsoft.com/office/drawing/2014/main" val="1102493185"/>
                    </a:ext>
                  </a:extLst>
                </a:gridCol>
              </a:tblGrid>
              <a:tr h="24282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Ratio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ratio &lt;1 indicates the company don’t have enough liquidity on hand to exactly meet its short-term liabilities. </a:t>
                      </a:r>
                    </a:p>
                    <a:p>
                      <a:pPr marL="0" algn="l" defTabSz="914400" rtl="0" eaLnBrk="1" latinLnBrk="0" hangingPunct="1"/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ratio &lt;1, indicates the company doesn't have enough quick assets (Cash, Marketable Securities etc.) to fully cover its current liabilities within a short time.</a:t>
                      </a:r>
                    </a:p>
                    <a:p>
                      <a:pPr marL="0" algn="l" defTabSz="914400" rtl="0" eaLnBrk="1" latinLnBrk="0" hangingPunct="1"/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ratio &lt;0.50 is considered risky as the entity has twice as much short-term debt compared to cash.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19510"/>
                  </a:ext>
                </a:extLst>
              </a:tr>
              <a:tr h="2762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ratio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Ratio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</a:t>
                      </a: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ratio of 2:1 indicates the company current assets twice as large as current liabilities and that’s the perfect current ratio.</a:t>
                      </a:r>
                    </a:p>
                    <a:p>
                      <a:pPr marL="0" algn="l" defTabSz="914400" rtl="0" eaLnBrk="1" latinLnBrk="0" hangingPunct="1"/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ratio of 2, indicates the company has enough quick assets (Cash, Marketable Securities etc.) to fully cover its current liabilities within a short </a:t>
                      </a:r>
                      <a:r>
                        <a:rPr lang="en-US" sz="1500" b="0" i="0" kern="120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</a:t>
                      </a:r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ratio &gt;1 indicates a company has enough cash and cash equivalents to entirely pay off all short-term debts.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2682"/>
                  </a:ext>
                </a:extLst>
              </a:tr>
            </a:tbl>
          </a:graphicData>
        </a:graphic>
      </p:graphicFrame>
      <p:pic>
        <p:nvPicPr>
          <p:cNvPr id="7" name="Picture 2" descr="News - Seera">
            <a:extLst>
              <a:ext uri="{FF2B5EF4-FFF2-40B4-BE49-F238E27FC236}">
                <a16:creationId xmlns:a16="http://schemas.microsoft.com/office/drawing/2014/main" id="{CE051B26-D69B-3E84-C678-0F6B82C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4210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ooking Holdings: World's Leading Provider of Online Travel">
            <a:extLst>
              <a:ext uri="{FF2B5EF4-FFF2-40B4-BE49-F238E27FC236}">
                <a16:creationId xmlns:a16="http://schemas.microsoft.com/office/drawing/2014/main" id="{4D9018DB-75B2-F950-C60C-BA97912A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3644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142542-0D59-3273-86F7-CC7B782A2391}"/>
              </a:ext>
            </a:extLst>
          </p:cNvPr>
          <p:cNvSpPr txBox="1"/>
          <p:nvPr/>
        </p:nvSpPr>
        <p:spPr>
          <a:xfrm>
            <a:off x="3898418" y="748844"/>
            <a:ext cx="441040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17458C"/>
                </a:solidFill>
              </a:rPr>
              <a:t>Solvency Ratios </a:t>
            </a:r>
            <a:r>
              <a:rPr lang="en-US" sz="2000" b="1" dirty="0">
                <a:solidFill>
                  <a:srgbClr val="17458C"/>
                </a:solidFill>
              </a:rPr>
              <a:t>(1/2)</a:t>
            </a:r>
            <a:endParaRPr lang="en-US" sz="4000" b="1" dirty="0">
              <a:solidFill>
                <a:srgbClr val="17458C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2CAD0E-64AF-0ED0-EEAF-DD03B3CC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67885"/>
              </p:ext>
            </p:extLst>
          </p:nvPr>
        </p:nvGraphicFramePr>
        <p:xfrm>
          <a:off x="762000" y="1661160"/>
          <a:ext cx="10683241" cy="510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821">
                  <a:extLst>
                    <a:ext uri="{9D8B030D-6E8A-4147-A177-3AD203B41FA5}">
                      <a16:colId xmlns:a16="http://schemas.microsoft.com/office/drawing/2014/main" val="3941413546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155255526"/>
                    </a:ext>
                  </a:extLst>
                </a:gridCol>
                <a:gridCol w="1056289">
                  <a:extLst>
                    <a:ext uri="{9D8B030D-6E8A-4147-A177-3AD203B41FA5}">
                      <a16:colId xmlns:a16="http://schemas.microsoft.com/office/drawing/2014/main" val="368062088"/>
                    </a:ext>
                  </a:extLst>
                </a:gridCol>
                <a:gridCol w="3948738">
                  <a:extLst>
                    <a:ext uri="{9D8B030D-6E8A-4147-A177-3AD203B41FA5}">
                      <a16:colId xmlns:a16="http://schemas.microsoft.com/office/drawing/2014/main" val="1102493185"/>
                    </a:ext>
                  </a:extLst>
                </a:gridCol>
              </a:tblGrid>
              <a:tr h="2443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Debt-to-Assets Ratio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Coverage Ratio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13.48%</a:t>
                      </a: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debt ratio below 15% shows minimal risk, potential longevity and strong financial health for a company.</a:t>
                      </a:r>
                    </a:p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coverage ratio of 4.55, shows the ability to pay the interest on the debt 4.55 times in an accounting year.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19510"/>
                  </a:ext>
                </a:extLst>
              </a:tr>
              <a:tr h="2663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noProof="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noProof="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Debt-to-Assets Ratio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noProof="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noProof="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Coverage Ratio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46.22%</a:t>
                      </a: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debt ratio above 40% shows that most of its assets are financed through debt, not equity.</a:t>
                      </a:r>
                    </a:p>
                    <a:p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often considered critical.</a:t>
                      </a:r>
                    </a:p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</a:t>
                      </a:r>
                      <a:r>
                        <a:rPr lang="en-US" sz="1600" b="0" i="0" kern="1200" noProof="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coverage ratio above 2.00 </a:t>
                      </a:r>
                      <a:r>
                        <a:rPr lang="en-US" sz="16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considered</a:t>
                      </a:r>
                      <a:r>
                        <a:rPr lang="en-US" sz="1600" b="0" i="0" kern="1200" noProof="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acceptable.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2682"/>
                  </a:ext>
                </a:extLst>
              </a:tr>
            </a:tbl>
          </a:graphicData>
        </a:graphic>
      </p:graphicFrame>
      <p:pic>
        <p:nvPicPr>
          <p:cNvPr id="7" name="Picture 2" descr="News - Seera">
            <a:extLst>
              <a:ext uri="{FF2B5EF4-FFF2-40B4-BE49-F238E27FC236}">
                <a16:creationId xmlns:a16="http://schemas.microsoft.com/office/drawing/2014/main" id="{CE051B26-D69B-3E84-C678-0F6B82C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4210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ooking Holdings: World's Leading Provider of Online Travel">
            <a:extLst>
              <a:ext uri="{FF2B5EF4-FFF2-40B4-BE49-F238E27FC236}">
                <a16:creationId xmlns:a16="http://schemas.microsoft.com/office/drawing/2014/main" id="{4D9018DB-75B2-F950-C60C-BA97912A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3644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142542-0D59-3273-86F7-CC7B782A2391}"/>
              </a:ext>
            </a:extLst>
          </p:cNvPr>
          <p:cNvSpPr txBox="1"/>
          <p:nvPr/>
        </p:nvSpPr>
        <p:spPr>
          <a:xfrm>
            <a:off x="3898418" y="748844"/>
            <a:ext cx="441040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17458C"/>
                </a:solidFill>
              </a:rPr>
              <a:t>Solvency Ratios </a:t>
            </a:r>
            <a:r>
              <a:rPr lang="en-US" sz="2000" b="1" dirty="0">
                <a:solidFill>
                  <a:srgbClr val="17458C"/>
                </a:solidFill>
              </a:rPr>
              <a:t>(2/2)</a:t>
            </a:r>
            <a:endParaRPr lang="en-US" sz="4000" b="1" dirty="0">
              <a:solidFill>
                <a:srgbClr val="17458C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2CAD0E-64AF-0ED0-EEAF-DD03B3CC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82347"/>
              </p:ext>
            </p:extLst>
          </p:nvPr>
        </p:nvGraphicFramePr>
        <p:xfrm>
          <a:off x="762000" y="1661160"/>
          <a:ext cx="10683241" cy="501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821">
                  <a:extLst>
                    <a:ext uri="{9D8B030D-6E8A-4147-A177-3AD203B41FA5}">
                      <a16:colId xmlns:a16="http://schemas.microsoft.com/office/drawing/2014/main" val="3941413546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155255526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68062088"/>
                    </a:ext>
                  </a:extLst>
                </a:gridCol>
                <a:gridCol w="3964503">
                  <a:extLst>
                    <a:ext uri="{9D8B030D-6E8A-4147-A177-3AD203B41FA5}">
                      <a16:colId xmlns:a16="http://schemas.microsoft.com/office/drawing/2014/main" val="1102493185"/>
                    </a:ext>
                  </a:extLst>
                </a:gridCol>
              </a:tblGrid>
              <a:tr h="2443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Equity Ratio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Debt-to-Equity (D/E) Ratio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69.40%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equity ratio above 50% shows the company have less debt relative to its assets, which means that its not relying heavily on debt to finance the business.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D/E ratio of 2.27 indicates that the company derives more than two-thirds of its capital financing from debt and less than one-third from shareholder equity, so it borrows more than twice as much funding as it owns.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19510"/>
                  </a:ext>
                </a:extLst>
              </a:tr>
              <a:tr h="25697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Equity Ratio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Debt-to-Equity (D/E)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kern="1200" noProof="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26.13%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2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equity ratio below 50% shows the company relying heavily on debt to finance the business.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is considered risky)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1500" b="0" i="0" kern="1200" dirty="0">
                        <a:solidFill>
                          <a:srgbClr val="17458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500" b="0" i="0" kern="1200" dirty="0">
                          <a:solidFill>
                            <a:srgbClr val="17458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D/E ratio of 2.83 indicates that the company derives more than two-thirds of its capital financing from debt and less than one-third from shareholder equity. Its better to be less than 2 but as long its not over 3 it should be fine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2682"/>
                  </a:ext>
                </a:extLst>
              </a:tr>
            </a:tbl>
          </a:graphicData>
        </a:graphic>
      </p:graphicFrame>
      <p:pic>
        <p:nvPicPr>
          <p:cNvPr id="7" name="Picture 2" descr="News - Seera">
            <a:extLst>
              <a:ext uri="{FF2B5EF4-FFF2-40B4-BE49-F238E27FC236}">
                <a16:creationId xmlns:a16="http://schemas.microsoft.com/office/drawing/2014/main" id="{CE051B26-D69B-3E84-C678-0F6B82C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4210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ooking Holdings: World's Leading Provider of Online Travel">
            <a:extLst>
              <a:ext uri="{FF2B5EF4-FFF2-40B4-BE49-F238E27FC236}">
                <a16:creationId xmlns:a16="http://schemas.microsoft.com/office/drawing/2014/main" id="{4D9018DB-75B2-F950-C60C-BA97912A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3644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Widescreen</PresentationFormat>
  <Paragraphs>137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Neue Frutiger Arabic</vt:lpstr>
      <vt:lpstr>Neue Frutiger Arabic Book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antar</dc:creator>
  <cp:lastModifiedBy>Khalid Alsogair</cp:lastModifiedBy>
  <cp:revision>92</cp:revision>
  <cp:lastPrinted>2019-02-12T12:17:11Z</cp:lastPrinted>
  <dcterms:created xsi:type="dcterms:W3CDTF">2019-01-27T07:10:29Z</dcterms:created>
  <dcterms:modified xsi:type="dcterms:W3CDTF">2022-11-08T11:18:10Z</dcterms:modified>
</cp:coreProperties>
</file>