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52"/>
  </p:notesMasterIdLst>
  <p:handoutMasterIdLst>
    <p:handoutMasterId r:id="rId53"/>
  </p:handoutMasterIdLst>
  <p:sldIdLst>
    <p:sldId id="256" r:id="rId5"/>
    <p:sldId id="259" r:id="rId6"/>
    <p:sldId id="382" r:id="rId7"/>
    <p:sldId id="439" r:id="rId8"/>
    <p:sldId id="440" r:id="rId9"/>
    <p:sldId id="441" r:id="rId10"/>
    <p:sldId id="272" r:id="rId11"/>
    <p:sldId id="402" r:id="rId12"/>
    <p:sldId id="403" r:id="rId13"/>
    <p:sldId id="381" r:id="rId14"/>
    <p:sldId id="406" r:id="rId15"/>
    <p:sldId id="407" r:id="rId16"/>
    <p:sldId id="408" r:id="rId17"/>
    <p:sldId id="409" r:id="rId18"/>
    <p:sldId id="442" r:id="rId19"/>
    <p:sldId id="404" r:id="rId20"/>
    <p:sldId id="411" r:id="rId21"/>
    <p:sldId id="443" r:id="rId22"/>
    <p:sldId id="412" r:id="rId23"/>
    <p:sldId id="414" r:id="rId24"/>
    <p:sldId id="416" r:id="rId25"/>
    <p:sldId id="417" r:id="rId26"/>
    <p:sldId id="418" r:id="rId27"/>
    <p:sldId id="419" r:id="rId28"/>
    <p:sldId id="420" r:id="rId29"/>
    <p:sldId id="421" r:id="rId30"/>
    <p:sldId id="444" r:id="rId31"/>
    <p:sldId id="422" r:id="rId32"/>
    <p:sldId id="423" r:id="rId33"/>
    <p:sldId id="424" r:id="rId34"/>
    <p:sldId id="425" r:id="rId35"/>
    <p:sldId id="426" r:id="rId36"/>
    <p:sldId id="427" r:id="rId37"/>
    <p:sldId id="428" r:id="rId38"/>
    <p:sldId id="429" r:id="rId39"/>
    <p:sldId id="430" r:id="rId40"/>
    <p:sldId id="401" r:id="rId41"/>
    <p:sldId id="431" r:id="rId42"/>
    <p:sldId id="432" r:id="rId43"/>
    <p:sldId id="433" r:id="rId44"/>
    <p:sldId id="446" r:id="rId45"/>
    <p:sldId id="434" r:id="rId46"/>
    <p:sldId id="436" r:id="rId47"/>
    <p:sldId id="435" r:id="rId48"/>
    <p:sldId id="437" r:id="rId49"/>
    <p:sldId id="445" r:id="rId50"/>
    <p:sldId id="40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43" autoAdjust="0"/>
    <p:restoredTop sz="84249" autoAdjust="0"/>
  </p:normalViewPr>
  <p:slideViewPr>
    <p:cSldViewPr snapToGrid="0">
      <p:cViewPr varScale="1">
        <p:scale>
          <a:sx n="93" d="100"/>
          <a:sy n="93" d="100"/>
        </p:scale>
        <p:origin x="216" y="408"/>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12/12/18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12/12/18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3253106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dirty="0"/>
          </a:p>
        </p:txBody>
      </p:sp>
    </p:spTree>
    <p:extLst>
      <p:ext uri="{BB962C8B-B14F-4D97-AF65-F5344CB8AC3E}">
        <p14:creationId xmlns:p14="http://schemas.microsoft.com/office/powerpoint/2010/main" val="298232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dirty="0"/>
          </a:p>
        </p:txBody>
      </p:sp>
    </p:spTree>
    <p:extLst>
      <p:ext uri="{BB962C8B-B14F-4D97-AF65-F5344CB8AC3E}">
        <p14:creationId xmlns:p14="http://schemas.microsoft.com/office/powerpoint/2010/main" val="3303312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dirty="0"/>
          </a:p>
        </p:txBody>
      </p:sp>
    </p:spTree>
    <p:extLst>
      <p:ext uri="{BB962C8B-B14F-4D97-AF65-F5344CB8AC3E}">
        <p14:creationId xmlns:p14="http://schemas.microsoft.com/office/powerpoint/2010/main" val="2331798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dirty="0"/>
          </a:p>
        </p:txBody>
      </p:sp>
    </p:spTree>
    <p:extLst>
      <p:ext uri="{BB962C8B-B14F-4D97-AF65-F5344CB8AC3E}">
        <p14:creationId xmlns:p14="http://schemas.microsoft.com/office/powerpoint/2010/main" val="2788014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19</a:t>
            </a:fld>
            <a:endParaRPr lang="en-US" dirty="0"/>
          </a:p>
        </p:txBody>
      </p:sp>
    </p:spTree>
    <p:extLst>
      <p:ext uri="{BB962C8B-B14F-4D97-AF65-F5344CB8AC3E}">
        <p14:creationId xmlns:p14="http://schemas.microsoft.com/office/powerpoint/2010/main" val="2122906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22</a:t>
            </a:fld>
            <a:endParaRPr lang="en-US" dirty="0"/>
          </a:p>
        </p:txBody>
      </p:sp>
    </p:spTree>
    <p:extLst>
      <p:ext uri="{BB962C8B-B14F-4D97-AF65-F5344CB8AC3E}">
        <p14:creationId xmlns:p14="http://schemas.microsoft.com/office/powerpoint/2010/main" val="468017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27</a:t>
            </a:fld>
            <a:endParaRPr lang="en-US" dirty="0"/>
          </a:p>
        </p:txBody>
      </p:sp>
    </p:spTree>
    <p:extLst>
      <p:ext uri="{BB962C8B-B14F-4D97-AF65-F5344CB8AC3E}">
        <p14:creationId xmlns:p14="http://schemas.microsoft.com/office/powerpoint/2010/main" val="3211351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32</a:t>
            </a:fld>
            <a:endParaRPr lang="en-US" dirty="0"/>
          </a:p>
        </p:txBody>
      </p:sp>
    </p:spTree>
    <p:extLst>
      <p:ext uri="{BB962C8B-B14F-4D97-AF65-F5344CB8AC3E}">
        <p14:creationId xmlns:p14="http://schemas.microsoft.com/office/powerpoint/2010/main" val="722075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35</a:t>
            </a:fld>
            <a:endParaRPr lang="en-US" dirty="0"/>
          </a:p>
        </p:txBody>
      </p:sp>
    </p:spTree>
    <p:extLst>
      <p:ext uri="{BB962C8B-B14F-4D97-AF65-F5344CB8AC3E}">
        <p14:creationId xmlns:p14="http://schemas.microsoft.com/office/powerpoint/2010/main" val="398539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37</a:t>
            </a:fld>
            <a:endParaRPr lang="en-US" dirty="0"/>
          </a:p>
        </p:txBody>
      </p:sp>
    </p:spTree>
    <p:extLst>
      <p:ext uri="{BB962C8B-B14F-4D97-AF65-F5344CB8AC3E}">
        <p14:creationId xmlns:p14="http://schemas.microsoft.com/office/powerpoint/2010/main" val="104838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39</a:t>
            </a:fld>
            <a:endParaRPr lang="en-US" dirty="0"/>
          </a:p>
        </p:txBody>
      </p:sp>
    </p:spTree>
    <p:extLst>
      <p:ext uri="{BB962C8B-B14F-4D97-AF65-F5344CB8AC3E}">
        <p14:creationId xmlns:p14="http://schemas.microsoft.com/office/powerpoint/2010/main" val="2380028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43</a:t>
            </a:fld>
            <a:endParaRPr lang="en-US" dirty="0"/>
          </a:p>
        </p:txBody>
      </p:sp>
    </p:spTree>
    <p:extLst>
      <p:ext uri="{BB962C8B-B14F-4D97-AF65-F5344CB8AC3E}">
        <p14:creationId xmlns:p14="http://schemas.microsoft.com/office/powerpoint/2010/main" val="736982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46</a:t>
            </a:fld>
            <a:endParaRPr lang="en-US" dirty="0"/>
          </a:p>
        </p:txBody>
      </p:sp>
    </p:spTree>
    <p:extLst>
      <p:ext uri="{BB962C8B-B14F-4D97-AF65-F5344CB8AC3E}">
        <p14:creationId xmlns:p14="http://schemas.microsoft.com/office/powerpoint/2010/main" val="19451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47</a:t>
            </a:fld>
            <a:endParaRPr lang="en-US" dirty="0"/>
          </a:p>
        </p:txBody>
      </p:sp>
    </p:spTree>
    <p:extLst>
      <p:ext uri="{BB962C8B-B14F-4D97-AF65-F5344CB8AC3E}">
        <p14:creationId xmlns:p14="http://schemas.microsoft.com/office/powerpoint/2010/main" val="3160969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97639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98237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7831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251906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2954383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3359949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345113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12/12/18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12/12/18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12/12/18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dirty="0"/>
              <a:t>Intro Computer Science – Algorithms Pt. II – Time Complexity</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en-US" sz="2400" dirty="0"/>
              <a:t>Algorithms Pt. II – Time Complexity</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r>
              <a:rPr lang="en-US" dirty="0"/>
              <a:t>Using the formula to the right, with our list, (3, 3, 4, 1, 5), calculate the time complexity. </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Bubble Sort Ex: (3, 2, 4, 1, 5)</a:t>
            </a:r>
          </a:p>
        </p:txBody>
      </p:sp>
      <p:pic>
        <p:nvPicPr>
          <p:cNvPr id="10" name="Content Placeholder 9">
            <a:extLst>
              <a:ext uri="{FF2B5EF4-FFF2-40B4-BE49-F238E27FC236}">
                <a16:creationId xmlns:a16="http://schemas.microsoft.com/office/drawing/2014/main" id="{7E013474-E191-D847-A175-B183DD6AF3D9}"/>
              </a:ext>
            </a:extLst>
          </p:cNvPr>
          <p:cNvPicPr>
            <a:picLocks noGrp="1" noChangeAspect="1"/>
          </p:cNvPicPr>
          <p:nvPr>
            <p:ph sz="half" idx="2"/>
          </p:nvPr>
        </p:nvPicPr>
        <p:blipFill>
          <a:blip r:embed="rId3"/>
          <a:stretch>
            <a:fillRect/>
          </a:stretch>
        </p:blipFill>
        <p:spPr>
          <a:xfrm>
            <a:off x="6095999" y="3025775"/>
            <a:ext cx="7029222" cy="1379970"/>
          </a:xfrm>
        </p:spPr>
      </p:pic>
    </p:spTree>
    <p:extLst>
      <p:ext uri="{BB962C8B-B14F-4D97-AF65-F5344CB8AC3E}">
        <p14:creationId xmlns:p14="http://schemas.microsoft.com/office/powerpoint/2010/main" val="235282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B9E-FDDE-E445-9A93-B250A4116E15}"/>
              </a:ext>
            </a:extLst>
          </p:cNvPr>
          <p:cNvSpPr>
            <a:spLocks noGrp="1"/>
          </p:cNvSpPr>
          <p:nvPr>
            <p:ph type="title"/>
          </p:nvPr>
        </p:nvSpPr>
        <p:spPr>
          <a:xfrm>
            <a:off x="6574089" y="608933"/>
            <a:ext cx="5114017" cy="1139895"/>
          </a:xfrm>
        </p:spPr>
        <p:txBody>
          <a:bodyPr/>
          <a:lstStyle/>
          <a:p>
            <a:r>
              <a:rPr lang="en-US" dirty="0"/>
              <a:t>Bubble Sort Ex: (3, 2, 4, 1, 5)</a:t>
            </a:r>
            <a:br>
              <a:rPr lang="en-US" dirty="0"/>
            </a:br>
            <a:endParaRPr lang="en-US" dirty="0"/>
          </a:p>
        </p:txBody>
      </p:sp>
      <p:sp>
        <p:nvSpPr>
          <p:cNvPr id="3" name="Content Placeholder 2">
            <a:extLst>
              <a:ext uri="{FF2B5EF4-FFF2-40B4-BE49-F238E27FC236}">
                <a16:creationId xmlns:a16="http://schemas.microsoft.com/office/drawing/2014/main" id="{9C11DF7A-8B05-FB4F-9966-A1F33E6F8550}"/>
              </a:ext>
            </a:extLst>
          </p:cNvPr>
          <p:cNvSpPr>
            <a:spLocks noGrp="1"/>
          </p:cNvSpPr>
          <p:nvPr>
            <p:ph sz="half" idx="1"/>
          </p:nvPr>
        </p:nvSpPr>
        <p:spPr/>
        <p:txBody>
          <a:bodyPr/>
          <a:lstStyle/>
          <a:p>
            <a:r>
              <a:rPr lang="en-US" dirty="0"/>
              <a:t>Calculate the number of operations required to sort the list, (3, 3, 4, 1, 5), using bubble sort.</a:t>
            </a:r>
          </a:p>
          <a:p>
            <a:endParaRPr lang="en-US" dirty="0"/>
          </a:p>
        </p:txBody>
      </p:sp>
      <p:pic>
        <p:nvPicPr>
          <p:cNvPr id="6" name="Content Placeholder 5">
            <a:extLst>
              <a:ext uri="{FF2B5EF4-FFF2-40B4-BE49-F238E27FC236}">
                <a16:creationId xmlns:a16="http://schemas.microsoft.com/office/drawing/2014/main" id="{02B6090F-6228-7C49-A1D2-3A8BB8408ED9}"/>
              </a:ext>
            </a:extLst>
          </p:cNvPr>
          <p:cNvPicPr>
            <a:picLocks noGrp="1" noChangeAspect="1"/>
          </p:cNvPicPr>
          <p:nvPr>
            <p:ph sz="half" idx="2"/>
          </p:nvPr>
        </p:nvPicPr>
        <p:blipFill>
          <a:blip r:embed="rId2"/>
          <a:stretch>
            <a:fillRect/>
          </a:stretch>
        </p:blipFill>
        <p:spPr>
          <a:xfrm>
            <a:off x="6004585" y="2438586"/>
            <a:ext cx="7311513" cy="1435389"/>
          </a:xfrm>
        </p:spPr>
      </p:pic>
    </p:spTree>
    <p:extLst>
      <p:ext uri="{BB962C8B-B14F-4D97-AF65-F5344CB8AC3E}">
        <p14:creationId xmlns:p14="http://schemas.microsoft.com/office/powerpoint/2010/main" val="60445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B9E-FDDE-E445-9A93-B250A4116E15}"/>
              </a:ext>
            </a:extLst>
          </p:cNvPr>
          <p:cNvSpPr>
            <a:spLocks noGrp="1"/>
          </p:cNvSpPr>
          <p:nvPr>
            <p:ph type="title"/>
          </p:nvPr>
        </p:nvSpPr>
        <p:spPr>
          <a:xfrm>
            <a:off x="6574089" y="608933"/>
            <a:ext cx="5114017" cy="1139895"/>
          </a:xfrm>
        </p:spPr>
        <p:txBody>
          <a:bodyPr/>
          <a:lstStyle/>
          <a:p>
            <a:r>
              <a:rPr lang="en-US" dirty="0"/>
              <a:t>Bubble Sort Ex: (3, 2, 4, 1, 5)</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11DF7A-8B05-FB4F-9966-A1F33E6F8550}"/>
                  </a:ext>
                </a:extLst>
              </p:cNvPr>
              <p:cNvSpPr>
                <a:spLocks noGrp="1"/>
              </p:cNvSpPr>
              <p:nvPr>
                <p:ph sz="half" idx="1"/>
              </p:nvPr>
            </p:nvSpPr>
            <p:spPr/>
            <p:txBody>
              <a:bodyPr>
                <a:normAutofit fontScale="85000" lnSpcReduction="20000"/>
              </a:bodyPr>
              <a:lstStyle/>
              <a:p>
                <a:r>
                  <a:rPr lang="en-US" dirty="0"/>
                  <a:t>Calculate the number of operations required to sort the list, (3, 3, 4, 1, 5) using bubble sort.</a:t>
                </a:r>
              </a:p>
              <a:p>
                <a:r>
                  <a:rPr lang="en-US" b="1" dirty="0">
                    <a:solidFill>
                      <a:srgbClr val="FF0000"/>
                    </a:solidFill>
                  </a:rPr>
                  <a:t>Solution:</a:t>
                </a:r>
                <a:r>
                  <a:rPr lang="en-US" dirty="0">
                    <a:solidFill>
                      <a:srgbClr val="FF0000"/>
                    </a:solidFill>
                  </a:rPr>
                  <a:t> Our n is 5. </a:t>
                </a:r>
              </a:p>
              <a:p>
                <a:r>
                  <a:rPr lang="en-US" dirty="0">
                    <a:solidFill>
                      <a:srgbClr val="FF0000"/>
                    </a:solidFill>
                  </a:rPr>
                  <a:t>So we have </a:t>
                </a:r>
              </a:p>
              <a:p>
                <a:pPr lvl="1"/>
                <a:r>
                  <a:rPr lang="en-US" dirty="0">
                    <a:solidFill>
                      <a:srgbClr val="FF0000"/>
                    </a:solidFill>
                  </a:rPr>
                  <a:t>(5 – 1) + (5 – 2 ) + 2 + 1 </a:t>
                </a:r>
              </a:p>
              <a:p>
                <a:pPr lvl="1"/>
                <a:r>
                  <a:rPr lang="en-US" dirty="0">
                    <a:solidFill>
                      <a:srgbClr val="FF0000"/>
                    </a:solidFill>
                  </a:rPr>
                  <a:t>=</a:t>
                </a:r>
              </a:p>
              <a:p>
                <a:pPr lvl="1"/>
                <a:r>
                  <a:rPr lang="en-US" dirty="0">
                    <a:solidFill>
                      <a:srgbClr val="FF0000"/>
                    </a:solidFill>
                  </a:rPr>
                  <a:t>4 + 3 + 2 + 1 = 10</a:t>
                </a:r>
              </a:p>
              <a:p>
                <a:r>
                  <a:rPr lang="en-US" dirty="0">
                    <a:solidFill>
                      <a:srgbClr val="FF0000"/>
                    </a:solidFill>
                  </a:rPr>
                  <a:t>Alternatively we could have used the formula </a:t>
                </a:r>
                <a14:m>
                  <m:oMath xmlns:m="http://schemas.openxmlformats.org/officeDocument/2006/math">
                    <m:f>
                      <m:fPr>
                        <m:ctrlPr>
                          <a:rPr lang="en-US" i="1" smtClean="0">
                            <a:solidFill>
                              <a:srgbClr val="FF0000"/>
                            </a:solidFill>
                            <a:latin typeface="Cambria Math" panose="02040503050406030204" pitchFamily="18" charset="0"/>
                          </a:rPr>
                        </m:ctrlPr>
                      </m:fPr>
                      <m:num>
                        <m:r>
                          <m:rPr>
                            <m:nor/>
                          </m:rPr>
                          <a:rPr lang="en-US" dirty="0">
                            <a:solidFill>
                              <a:srgbClr val="FF0000"/>
                            </a:solidFill>
                          </a:rPr>
                          <m:t>(</m:t>
                        </m:r>
                        <m:r>
                          <m:rPr>
                            <m:nor/>
                          </m:rPr>
                          <a:rPr lang="en-US" dirty="0">
                            <a:solidFill>
                              <a:srgbClr val="FF0000"/>
                            </a:solidFill>
                          </a:rPr>
                          <m:t>n</m:t>
                        </m:r>
                        <m:r>
                          <m:rPr>
                            <m:nor/>
                          </m:rPr>
                          <a:rPr lang="en-US" dirty="0">
                            <a:solidFill>
                              <a:srgbClr val="FF0000"/>
                            </a:solidFill>
                          </a:rPr>
                          <m:t>-1)</m:t>
                        </m:r>
                        <m:r>
                          <a:rPr lang="en-US" b="0" i="1" dirty="0" smtClean="0">
                            <a:solidFill>
                              <a:srgbClr val="FF0000"/>
                            </a:solidFill>
                            <a:latin typeface="Cambria Math" panose="02040503050406030204" pitchFamily="18" charset="0"/>
                          </a:rPr>
                          <m:t>𝑛</m:t>
                        </m:r>
                      </m:num>
                      <m:den>
                        <m:r>
                          <a:rPr lang="en-US" b="0" i="1" smtClean="0">
                            <a:solidFill>
                              <a:srgbClr val="FF0000"/>
                            </a:solidFill>
                            <a:latin typeface="Cambria Math" panose="02040503050406030204" pitchFamily="18" charset="0"/>
                          </a:rPr>
                          <m:t>2</m:t>
                        </m:r>
                      </m:den>
                    </m:f>
                  </m:oMath>
                </a14:m>
                <a:r>
                  <a:rPr lang="en-US" dirty="0">
                    <a:solidFill>
                      <a:srgbClr val="FF0000"/>
                    </a:solidFill>
                  </a:rPr>
                  <a:t> . </a:t>
                </a:r>
              </a:p>
              <a:p>
                <a:r>
                  <a:rPr lang="en-US" dirty="0">
                    <a:solidFill>
                      <a:srgbClr val="FF0000"/>
                    </a:solidFill>
                  </a:rPr>
                  <a:t>Using the formula here, we have </a:t>
                </a:r>
                <a14:m>
                  <m:oMath xmlns:m="http://schemas.openxmlformats.org/officeDocument/2006/math">
                    <m:f>
                      <m:fPr>
                        <m:ctrlPr>
                          <a:rPr lang="en-US" i="1" smtClean="0">
                            <a:solidFill>
                              <a:srgbClr val="FF0000"/>
                            </a:solidFill>
                            <a:latin typeface="Cambria Math" panose="02040503050406030204" pitchFamily="18" charset="0"/>
                          </a:rPr>
                        </m:ctrlPr>
                      </m:fPr>
                      <m:num>
                        <m:r>
                          <m:rPr>
                            <m:nor/>
                          </m:rPr>
                          <a:rPr lang="en-US" dirty="0">
                            <a:solidFill>
                              <a:srgbClr val="FF0000"/>
                            </a:solidFill>
                          </a:rPr>
                          <m:t>(</m:t>
                        </m:r>
                        <m:r>
                          <m:rPr>
                            <m:nor/>
                          </m:rPr>
                          <a:rPr lang="en-US" b="0" i="0" dirty="0" smtClean="0">
                            <a:solidFill>
                              <a:srgbClr val="FF0000"/>
                            </a:solidFill>
                          </a:rPr>
                          <m:t>5</m:t>
                        </m:r>
                        <m:r>
                          <m:rPr>
                            <m:nor/>
                          </m:rPr>
                          <a:rPr lang="en-US" dirty="0">
                            <a:solidFill>
                              <a:srgbClr val="FF0000"/>
                            </a:solidFill>
                          </a:rPr>
                          <m:t>−1)</m:t>
                        </m:r>
                        <m:r>
                          <a:rPr lang="en-US" b="0" i="1" dirty="0" smtClean="0">
                            <a:solidFill>
                              <a:srgbClr val="FF0000"/>
                            </a:solidFill>
                            <a:latin typeface="Cambria Math" panose="02040503050406030204" pitchFamily="18" charset="0"/>
                          </a:rPr>
                          <m:t>5</m:t>
                        </m:r>
                      </m:num>
                      <m:den>
                        <m:r>
                          <a:rPr lang="en-US" i="1">
                            <a:solidFill>
                              <a:srgbClr val="FF0000"/>
                            </a:solidFill>
                            <a:latin typeface="Cambria Math" panose="02040503050406030204" pitchFamily="18" charset="0"/>
                          </a:rPr>
                          <m:t>2</m:t>
                        </m:r>
                      </m:den>
                    </m:f>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m:rPr>
                            <m:nor/>
                          </m:rPr>
                          <a:rPr lang="en-US" b="0" i="0" smtClean="0">
                            <a:solidFill>
                              <a:srgbClr val="FF0000"/>
                            </a:solidFill>
                            <a:latin typeface="Cambria Math" panose="02040503050406030204" pitchFamily="18" charset="0"/>
                          </a:rPr>
                          <m:t>(4)5</m:t>
                        </m:r>
                      </m:num>
                      <m:den>
                        <m:r>
                          <a:rPr lang="en-US" i="1">
                            <a:solidFill>
                              <a:srgbClr val="FF0000"/>
                            </a:solidFill>
                            <a:latin typeface="Cambria Math" panose="02040503050406030204" pitchFamily="18" charset="0"/>
                          </a:rPr>
                          <m:t>2</m:t>
                        </m:r>
                      </m:den>
                    </m:f>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m:rPr>
                            <m:nor/>
                          </m:rPr>
                          <a:rPr lang="en-US" b="0" i="0" smtClean="0">
                            <a:solidFill>
                              <a:srgbClr val="FF0000"/>
                            </a:solidFill>
                            <a:latin typeface="Cambria Math" panose="02040503050406030204" pitchFamily="18" charset="0"/>
                          </a:rPr>
                          <m:t>20</m:t>
                        </m:r>
                      </m:num>
                      <m:den>
                        <m:r>
                          <a:rPr lang="en-US" i="1">
                            <a:solidFill>
                              <a:srgbClr val="FF0000"/>
                            </a:solidFill>
                            <a:latin typeface="Cambria Math" panose="02040503050406030204" pitchFamily="18" charset="0"/>
                          </a:rPr>
                          <m:t>2</m:t>
                        </m:r>
                      </m:den>
                    </m:f>
                  </m:oMath>
                </a14:m>
                <a:r>
                  <a:rPr lang="en-US" dirty="0">
                    <a:solidFill>
                      <a:srgbClr val="FF0000"/>
                    </a:solidFill>
                  </a:rPr>
                  <a:t>=10</a:t>
                </a:r>
              </a:p>
              <a:p>
                <a:endParaRPr lang="en-US" dirty="0"/>
              </a:p>
            </p:txBody>
          </p:sp>
        </mc:Choice>
        <mc:Fallback>
          <p:sp>
            <p:nvSpPr>
              <p:cNvPr id="3" name="Content Placeholder 2">
                <a:extLst>
                  <a:ext uri="{FF2B5EF4-FFF2-40B4-BE49-F238E27FC236}">
                    <a16:creationId xmlns:a16="http://schemas.microsoft.com/office/drawing/2014/main" id="{9C11DF7A-8B05-FB4F-9966-A1F33E6F8550}"/>
                  </a:ext>
                </a:extLst>
              </p:cNvPr>
              <p:cNvSpPr>
                <a:spLocks noGrp="1" noRot="1" noChangeAspect="1" noMove="1" noResize="1" noEditPoints="1" noAdjustHandles="1" noChangeArrowheads="1" noChangeShapeType="1" noTextEdit="1"/>
              </p:cNvSpPr>
              <p:nvPr>
                <p:ph sz="half" idx="1"/>
              </p:nvPr>
            </p:nvSpPr>
            <p:spPr>
              <a:blipFill>
                <a:blip r:embed="rId2"/>
                <a:stretch>
                  <a:fillRect l="-915" t="-2347" r="-2059"/>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02B6090F-6228-7C49-A1D2-3A8BB8408ED9}"/>
              </a:ext>
            </a:extLst>
          </p:cNvPr>
          <p:cNvPicPr>
            <a:picLocks noGrp="1" noChangeAspect="1"/>
          </p:cNvPicPr>
          <p:nvPr>
            <p:ph sz="half" idx="2"/>
          </p:nvPr>
        </p:nvPicPr>
        <p:blipFill>
          <a:blip r:embed="rId3"/>
          <a:stretch>
            <a:fillRect/>
          </a:stretch>
        </p:blipFill>
        <p:spPr>
          <a:xfrm>
            <a:off x="6004585" y="2438586"/>
            <a:ext cx="7311513" cy="1435389"/>
          </a:xfrm>
        </p:spPr>
      </p:pic>
    </p:spTree>
    <p:extLst>
      <p:ext uri="{BB962C8B-B14F-4D97-AF65-F5344CB8AC3E}">
        <p14:creationId xmlns:p14="http://schemas.microsoft.com/office/powerpoint/2010/main" val="173136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B9E-FDDE-E445-9A93-B250A4116E15}"/>
              </a:ext>
            </a:extLst>
          </p:cNvPr>
          <p:cNvSpPr>
            <a:spLocks noGrp="1"/>
          </p:cNvSpPr>
          <p:nvPr>
            <p:ph type="title"/>
          </p:nvPr>
        </p:nvSpPr>
        <p:spPr>
          <a:xfrm>
            <a:off x="6574089" y="451511"/>
            <a:ext cx="5114017" cy="1139895"/>
          </a:xfrm>
        </p:spPr>
        <p:txBody>
          <a:bodyPr/>
          <a:lstStyle/>
          <a:p>
            <a:r>
              <a:rPr lang="en-US" dirty="0"/>
              <a:t>Bubble Sort Ex: Time Complexity</a:t>
            </a:r>
          </a:p>
        </p:txBody>
      </p:sp>
      <p:sp>
        <p:nvSpPr>
          <p:cNvPr id="3" name="Content Placeholder 2">
            <a:extLst>
              <a:ext uri="{FF2B5EF4-FFF2-40B4-BE49-F238E27FC236}">
                <a16:creationId xmlns:a16="http://schemas.microsoft.com/office/drawing/2014/main" id="{9C11DF7A-8B05-FB4F-9966-A1F33E6F8550}"/>
              </a:ext>
            </a:extLst>
          </p:cNvPr>
          <p:cNvSpPr>
            <a:spLocks noGrp="1"/>
          </p:cNvSpPr>
          <p:nvPr>
            <p:ph sz="half" idx="1"/>
          </p:nvPr>
        </p:nvSpPr>
        <p:spPr/>
        <p:txBody>
          <a:bodyPr>
            <a:normAutofit/>
          </a:bodyPr>
          <a:lstStyle/>
          <a:p>
            <a:r>
              <a:rPr lang="en-US" dirty="0"/>
              <a:t>Calculate the number of operations required to sort the list, (4, 7, 21, 12, 5, 10, 7) using bubble sort. </a:t>
            </a:r>
          </a:p>
        </p:txBody>
      </p:sp>
      <p:pic>
        <p:nvPicPr>
          <p:cNvPr id="6" name="Content Placeholder 5">
            <a:extLst>
              <a:ext uri="{FF2B5EF4-FFF2-40B4-BE49-F238E27FC236}">
                <a16:creationId xmlns:a16="http://schemas.microsoft.com/office/drawing/2014/main" id="{02B6090F-6228-7C49-A1D2-3A8BB8408ED9}"/>
              </a:ext>
            </a:extLst>
          </p:cNvPr>
          <p:cNvPicPr>
            <a:picLocks noGrp="1" noChangeAspect="1"/>
          </p:cNvPicPr>
          <p:nvPr>
            <p:ph sz="half" idx="2"/>
          </p:nvPr>
        </p:nvPicPr>
        <p:blipFill>
          <a:blip r:embed="rId2"/>
          <a:stretch>
            <a:fillRect/>
          </a:stretch>
        </p:blipFill>
        <p:spPr>
          <a:xfrm>
            <a:off x="6004585" y="2438586"/>
            <a:ext cx="7311513" cy="1435389"/>
          </a:xfrm>
        </p:spPr>
      </p:pic>
    </p:spTree>
    <p:extLst>
      <p:ext uri="{BB962C8B-B14F-4D97-AF65-F5344CB8AC3E}">
        <p14:creationId xmlns:p14="http://schemas.microsoft.com/office/powerpoint/2010/main" val="107478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B9E-FDDE-E445-9A93-B250A4116E15}"/>
              </a:ext>
            </a:extLst>
          </p:cNvPr>
          <p:cNvSpPr>
            <a:spLocks noGrp="1"/>
          </p:cNvSpPr>
          <p:nvPr>
            <p:ph type="title"/>
          </p:nvPr>
        </p:nvSpPr>
        <p:spPr>
          <a:xfrm>
            <a:off x="6574089" y="451511"/>
            <a:ext cx="5114017" cy="1139895"/>
          </a:xfrm>
        </p:spPr>
        <p:txBody>
          <a:bodyPr/>
          <a:lstStyle/>
          <a:p>
            <a:r>
              <a:rPr lang="en-US" dirty="0"/>
              <a:t>Bubble Sort Ex: Time 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11DF7A-8B05-FB4F-9966-A1F33E6F8550}"/>
                  </a:ext>
                </a:extLst>
              </p:cNvPr>
              <p:cNvSpPr>
                <a:spLocks noGrp="1"/>
              </p:cNvSpPr>
              <p:nvPr>
                <p:ph sz="half" idx="1"/>
              </p:nvPr>
            </p:nvSpPr>
            <p:spPr/>
            <p:txBody>
              <a:bodyPr>
                <a:normAutofit fontScale="77500" lnSpcReduction="20000"/>
              </a:bodyPr>
              <a:lstStyle/>
              <a:p>
                <a:r>
                  <a:rPr lang="en-US" dirty="0"/>
                  <a:t>Calculate the number of operations required to sort the list, (4, 7, 21, 12, 5, 10, 7) using bubble sort. </a:t>
                </a:r>
              </a:p>
              <a:p>
                <a:r>
                  <a:rPr lang="en-US" b="1" dirty="0">
                    <a:solidFill>
                      <a:srgbClr val="FF0000"/>
                    </a:solidFill>
                  </a:rPr>
                  <a:t>Solution:</a:t>
                </a:r>
                <a:r>
                  <a:rPr lang="en-US" dirty="0">
                    <a:solidFill>
                      <a:srgbClr val="FF0000"/>
                    </a:solidFill>
                  </a:rPr>
                  <a:t> Our n is 7. </a:t>
                </a:r>
              </a:p>
              <a:p>
                <a:r>
                  <a:rPr lang="en-US" dirty="0">
                    <a:solidFill>
                      <a:srgbClr val="FF0000"/>
                    </a:solidFill>
                  </a:rPr>
                  <a:t>So we have </a:t>
                </a:r>
              </a:p>
              <a:p>
                <a:pPr lvl="1"/>
                <a:r>
                  <a:rPr lang="en-US" dirty="0">
                    <a:solidFill>
                      <a:srgbClr val="FF0000"/>
                    </a:solidFill>
                  </a:rPr>
                  <a:t>(7 – 1) + (7 – 2 ) + (7 – 3) + (7 - 4) + 2 + 1 </a:t>
                </a:r>
              </a:p>
              <a:p>
                <a:pPr lvl="1"/>
                <a:r>
                  <a:rPr lang="en-US" dirty="0">
                    <a:solidFill>
                      <a:srgbClr val="FF0000"/>
                    </a:solidFill>
                  </a:rPr>
                  <a:t>=</a:t>
                </a:r>
              </a:p>
              <a:p>
                <a:pPr lvl="1"/>
                <a:r>
                  <a:rPr lang="en-US" dirty="0">
                    <a:solidFill>
                      <a:srgbClr val="FF0000"/>
                    </a:solidFill>
                  </a:rPr>
                  <a:t>6 + 5 + 4 + 3 + 2 + 1 = </a:t>
                </a:r>
                <a:r>
                  <a:rPr lang="en-US" b="1" dirty="0">
                    <a:solidFill>
                      <a:srgbClr val="00B050"/>
                    </a:solidFill>
                  </a:rPr>
                  <a:t>21</a:t>
                </a:r>
              </a:p>
              <a:p>
                <a:r>
                  <a:rPr lang="en-US" dirty="0">
                    <a:solidFill>
                      <a:srgbClr val="FF0000"/>
                    </a:solidFill>
                  </a:rPr>
                  <a:t>Alternatively we could have used the formula </a:t>
                </a:r>
                <a14:m>
                  <m:oMath xmlns:m="http://schemas.openxmlformats.org/officeDocument/2006/math">
                    <m:f>
                      <m:fPr>
                        <m:ctrlPr>
                          <a:rPr lang="en-US" i="1" smtClean="0">
                            <a:solidFill>
                              <a:srgbClr val="FF0000"/>
                            </a:solidFill>
                            <a:latin typeface="Cambria Math" panose="02040503050406030204" pitchFamily="18" charset="0"/>
                          </a:rPr>
                        </m:ctrlPr>
                      </m:fPr>
                      <m:num>
                        <m:r>
                          <m:rPr>
                            <m:nor/>
                          </m:rPr>
                          <a:rPr lang="en-US" dirty="0">
                            <a:solidFill>
                              <a:srgbClr val="FF0000"/>
                            </a:solidFill>
                          </a:rPr>
                          <m:t>(</m:t>
                        </m:r>
                        <m:r>
                          <m:rPr>
                            <m:nor/>
                          </m:rPr>
                          <a:rPr lang="en-US" dirty="0">
                            <a:solidFill>
                              <a:srgbClr val="FF0000"/>
                            </a:solidFill>
                          </a:rPr>
                          <m:t>n</m:t>
                        </m:r>
                        <m:r>
                          <m:rPr>
                            <m:nor/>
                          </m:rPr>
                          <a:rPr lang="en-US" dirty="0">
                            <a:solidFill>
                              <a:srgbClr val="FF0000"/>
                            </a:solidFill>
                          </a:rPr>
                          <m:t>-1)</m:t>
                        </m:r>
                        <m:r>
                          <a:rPr lang="en-US" b="0" i="1" dirty="0" smtClean="0">
                            <a:solidFill>
                              <a:srgbClr val="FF0000"/>
                            </a:solidFill>
                            <a:latin typeface="Cambria Math" panose="02040503050406030204" pitchFamily="18" charset="0"/>
                          </a:rPr>
                          <m:t>𝑛</m:t>
                        </m:r>
                      </m:num>
                      <m:den>
                        <m:r>
                          <a:rPr lang="en-US" b="0" i="1" smtClean="0">
                            <a:solidFill>
                              <a:srgbClr val="FF0000"/>
                            </a:solidFill>
                            <a:latin typeface="Cambria Math" panose="02040503050406030204" pitchFamily="18" charset="0"/>
                          </a:rPr>
                          <m:t>2</m:t>
                        </m:r>
                      </m:den>
                    </m:f>
                  </m:oMath>
                </a14:m>
                <a:r>
                  <a:rPr lang="en-US" dirty="0">
                    <a:solidFill>
                      <a:srgbClr val="FF0000"/>
                    </a:solidFill>
                  </a:rPr>
                  <a:t> . </a:t>
                </a:r>
              </a:p>
              <a:p>
                <a:r>
                  <a:rPr lang="en-US" dirty="0">
                    <a:solidFill>
                      <a:srgbClr val="FF0000"/>
                    </a:solidFill>
                  </a:rPr>
                  <a:t>Using the formula here, we have </a:t>
                </a:r>
                <a14:m>
                  <m:oMath xmlns:m="http://schemas.openxmlformats.org/officeDocument/2006/math">
                    <m:f>
                      <m:fPr>
                        <m:ctrlPr>
                          <a:rPr lang="en-US" i="1" smtClean="0">
                            <a:solidFill>
                              <a:srgbClr val="FF0000"/>
                            </a:solidFill>
                            <a:latin typeface="Cambria Math" panose="02040503050406030204" pitchFamily="18" charset="0"/>
                          </a:rPr>
                        </m:ctrlPr>
                      </m:fPr>
                      <m:num>
                        <m:r>
                          <m:rPr>
                            <m:nor/>
                          </m:rPr>
                          <a:rPr lang="en-US" dirty="0">
                            <a:solidFill>
                              <a:srgbClr val="FF0000"/>
                            </a:solidFill>
                          </a:rPr>
                          <m:t>(</m:t>
                        </m:r>
                        <m:r>
                          <m:rPr>
                            <m:nor/>
                          </m:rPr>
                          <a:rPr lang="en-US" b="0" i="0" dirty="0" smtClean="0">
                            <a:solidFill>
                              <a:srgbClr val="FF0000"/>
                            </a:solidFill>
                          </a:rPr>
                          <m:t>7</m:t>
                        </m:r>
                        <m:r>
                          <m:rPr>
                            <m:nor/>
                          </m:rPr>
                          <a:rPr lang="en-US" dirty="0">
                            <a:solidFill>
                              <a:srgbClr val="FF0000"/>
                            </a:solidFill>
                          </a:rPr>
                          <m:t>−1)</m:t>
                        </m:r>
                        <m:r>
                          <a:rPr lang="en-US" b="0" i="1" dirty="0" smtClean="0">
                            <a:solidFill>
                              <a:srgbClr val="FF0000"/>
                            </a:solidFill>
                            <a:latin typeface="Cambria Math" panose="02040503050406030204" pitchFamily="18" charset="0"/>
                          </a:rPr>
                          <m:t>7</m:t>
                        </m:r>
                      </m:num>
                      <m:den>
                        <m:r>
                          <a:rPr lang="en-US" i="1">
                            <a:solidFill>
                              <a:srgbClr val="FF0000"/>
                            </a:solidFill>
                            <a:latin typeface="Cambria Math" panose="02040503050406030204" pitchFamily="18" charset="0"/>
                          </a:rPr>
                          <m:t>2</m:t>
                        </m:r>
                      </m:den>
                    </m:f>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m:rPr>
                            <m:nor/>
                          </m:rPr>
                          <a:rPr lang="en-US" b="0" i="0" smtClean="0">
                            <a:solidFill>
                              <a:srgbClr val="FF0000"/>
                            </a:solidFill>
                            <a:latin typeface="Cambria Math" panose="02040503050406030204" pitchFamily="18" charset="0"/>
                          </a:rPr>
                          <m:t>(6)</m:t>
                        </m:r>
                        <m:r>
                          <a:rPr lang="en-US" b="0" i="1" smtClean="0">
                            <a:solidFill>
                              <a:srgbClr val="FF0000"/>
                            </a:solidFill>
                            <a:latin typeface="Cambria Math" panose="02040503050406030204" pitchFamily="18" charset="0"/>
                          </a:rPr>
                          <m:t>7</m:t>
                        </m:r>
                      </m:num>
                      <m:den>
                        <m:r>
                          <a:rPr lang="en-US" i="1">
                            <a:solidFill>
                              <a:srgbClr val="FF0000"/>
                            </a:solidFill>
                            <a:latin typeface="Cambria Math" panose="02040503050406030204" pitchFamily="18" charset="0"/>
                          </a:rPr>
                          <m:t>2</m:t>
                        </m:r>
                      </m:den>
                    </m:f>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m:rPr>
                            <m:nor/>
                          </m:rPr>
                          <a:rPr lang="en-US" b="0" i="0" smtClean="0">
                            <a:solidFill>
                              <a:srgbClr val="FF0000"/>
                            </a:solidFill>
                            <a:latin typeface="Cambria Math" panose="02040503050406030204" pitchFamily="18" charset="0"/>
                          </a:rPr>
                          <m:t>42</m:t>
                        </m:r>
                      </m:num>
                      <m:den>
                        <m:r>
                          <a:rPr lang="en-US" i="1">
                            <a:solidFill>
                              <a:srgbClr val="FF0000"/>
                            </a:solidFill>
                            <a:latin typeface="Cambria Math" panose="02040503050406030204" pitchFamily="18" charset="0"/>
                          </a:rPr>
                          <m:t>2</m:t>
                        </m:r>
                      </m:den>
                    </m:f>
                  </m:oMath>
                </a14:m>
                <a:r>
                  <a:rPr lang="en-US" dirty="0">
                    <a:solidFill>
                      <a:srgbClr val="FF0000"/>
                    </a:solidFill>
                  </a:rPr>
                  <a:t>=</a:t>
                </a:r>
                <a:r>
                  <a:rPr lang="en-US" b="1" dirty="0">
                    <a:solidFill>
                      <a:srgbClr val="00B050"/>
                    </a:solidFill>
                  </a:rPr>
                  <a:t>21</a:t>
                </a:r>
              </a:p>
              <a:p>
                <a:endParaRPr lang="en-US" dirty="0"/>
              </a:p>
            </p:txBody>
          </p:sp>
        </mc:Choice>
        <mc:Fallback>
          <p:sp>
            <p:nvSpPr>
              <p:cNvPr id="3" name="Content Placeholder 2">
                <a:extLst>
                  <a:ext uri="{FF2B5EF4-FFF2-40B4-BE49-F238E27FC236}">
                    <a16:creationId xmlns:a16="http://schemas.microsoft.com/office/drawing/2014/main" id="{9C11DF7A-8B05-FB4F-9966-A1F33E6F8550}"/>
                  </a:ext>
                </a:extLst>
              </p:cNvPr>
              <p:cNvSpPr>
                <a:spLocks noGrp="1" noRot="1" noChangeAspect="1" noMove="1" noResize="1" noEditPoints="1" noAdjustHandles="1" noChangeArrowheads="1" noChangeShapeType="1" noTextEdit="1"/>
              </p:cNvSpPr>
              <p:nvPr>
                <p:ph sz="half" idx="1"/>
              </p:nvPr>
            </p:nvSpPr>
            <p:spPr>
              <a:blipFill>
                <a:blip r:embed="rId2"/>
                <a:stretch>
                  <a:fillRect l="-686" t="-2347" r="-2288"/>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02B6090F-6228-7C49-A1D2-3A8BB8408ED9}"/>
              </a:ext>
            </a:extLst>
          </p:cNvPr>
          <p:cNvPicPr>
            <a:picLocks noGrp="1" noChangeAspect="1"/>
          </p:cNvPicPr>
          <p:nvPr>
            <p:ph sz="half" idx="2"/>
          </p:nvPr>
        </p:nvPicPr>
        <p:blipFill>
          <a:blip r:embed="rId3"/>
          <a:stretch>
            <a:fillRect/>
          </a:stretch>
        </p:blipFill>
        <p:spPr>
          <a:xfrm>
            <a:off x="6004585" y="2438586"/>
            <a:ext cx="7311513" cy="1435389"/>
          </a:xfrm>
        </p:spPr>
      </p:pic>
    </p:spTree>
    <p:extLst>
      <p:ext uri="{BB962C8B-B14F-4D97-AF65-F5344CB8AC3E}">
        <p14:creationId xmlns:p14="http://schemas.microsoft.com/office/powerpoint/2010/main" val="3054532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Linear Search Time Complexity </a:t>
            </a:r>
            <a:r>
              <a:rPr lang="en-US" dirty="0">
                <a:sym typeface="Wingdings" pitchFamily="2" charset="2"/>
              </a:rPr>
              <a:t></a:t>
            </a:r>
            <a:endParaRPr lang="en-US" sz="4000" dirty="0"/>
          </a:p>
        </p:txBody>
      </p:sp>
    </p:spTree>
    <p:extLst>
      <p:ext uri="{BB962C8B-B14F-4D97-AF65-F5344CB8AC3E}">
        <p14:creationId xmlns:p14="http://schemas.microsoft.com/office/powerpoint/2010/main" val="417521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B09967-0DE6-D848-A361-EEF580389F93}"/>
              </a:ext>
            </a:extLst>
          </p:cNvPr>
          <p:cNvSpPr>
            <a:spLocks noGrp="1"/>
          </p:cNvSpPr>
          <p:nvPr>
            <p:ph type="title"/>
          </p:nvPr>
        </p:nvSpPr>
        <p:spPr>
          <a:xfrm>
            <a:off x="823854" y="179477"/>
            <a:ext cx="10571998" cy="970450"/>
          </a:xfrm>
        </p:spPr>
        <p:txBody>
          <a:bodyPr/>
          <a:lstStyle/>
          <a:p>
            <a:r>
              <a:rPr lang="en-US" dirty="0"/>
              <a:t>Linear Search Example</a:t>
            </a:r>
          </a:p>
        </p:txBody>
      </p:sp>
      <p:pic>
        <p:nvPicPr>
          <p:cNvPr id="13" name="Content Placeholder 12">
            <a:extLst>
              <a:ext uri="{FF2B5EF4-FFF2-40B4-BE49-F238E27FC236}">
                <a16:creationId xmlns:a16="http://schemas.microsoft.com/office/drawing/2014/main" id="{CAFA69CE-200E-184C-99FC-32101F3BFC92}"/>
              </a:ext>
            </a:extLst>
          </p:cNvPr>
          <p:cNvPicPr>
            <a:picLocks noGrp="1" noChangeAspect="1"/>
          </p:cNvPicPr>
          <p:nvPr>
            <p:ph sz="half" idx="2"/>
          </p:nvPr>
        </p:nvPicPr>
        <p:blipFill>
          <a:blip r:embed="rId3"/>
          <a:stretch>
            <a:fillRect/>
          </a:stretch>
        </p:blipFill>
        <p:spPr>
          <a:xfrm>
            <a:off x="2149294" y="3210687"/>
            <a:ext cx="9233081" cy="2954586"/>
          </a:xfrm>
        </p:spPr>
      </p:pic>
    </p:spTree>
    <p:extLst>
      <p:ext uri="{BB962C8B-B14F-4D97-AF65-F5344CB8AC3E}">
        <p14:creationId xmlns:p14="http://schemas.microsoft.com/office/powerpoint/2010/main" val="396730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fontScale="92500"/>
              </a:bodyPr>
              <a:lstStyle/>
              <a:p>
                <a:r>
                  <a:rPr lang="en-US" dirty="0"/>
                  <a:t>Let’s focus on the important part of the algorithm, the code ran inside of our while loop, because it will be most determinative of the total number of operations. We want to know how many times </a:t>
                </a:r>
                <a:r>
                  <a:rPr lang="en-US" dirty="0" err="1"/>
                  <a:t>i</a:t>
                </a:r>
                <a:r>
                  <a:rPr lang="en-US" dirty="0"/>
                  <a:t> = </a:t>
                </a:r>
                <a:r>
                  <a:rPr lang="en-US" dirty="0" err="1"/>
                  <a:t>i</a:t>
                </a:r>
                <a:r>
                  <a:rPr lang="en-US" dirty="0"/>
                  <a:t> + 1 is ran. </a:t>
                </a:r>
              </a:p>
              <a:p>
                <a:pPr lvl="1"/>
                <a:r>
                  <a:rPr lang="en-US" dirty="0"/>
                  <a:t>while </a:t>
                </a:r>
                <a:r>
                  <a:rPr lang="en-US" dirty="0" err="1"/>
                  <a:t>i</a:t>
                </a:r>
                <a:r>
                  <a:rPr lang="zh-CN" altLang="en-US" dirty="0"/>
                  <a:t> </a:t>
                </a:r>
                <a14:m>
                  <m:oMath xmlns:m="http://schemas.openxmlformats.org/officeDocument/2006/math">
                    <m:r>
                      <a:rPr lang="zh-CN" altLang="en-US" b="0" i="1" smtClean="0">
                        <a:latin typeface="Cambria Math" panose="02040503050406030204" pitchFamily="18" charset="0"/>
                      </a:rPr>
                      <m:t>≤</m:t>
                    </m:r>
                    <m:r>
                      <a:rPr lang="en-US" altLang="zh-CN" b="0" i="1" smtClean="0">
                        <a:latin typeface="Cambria Math" panose="02040503050406030204" pitchFamily="18" charset="0"/>
                      </a:rPr>
                      <m:t>𝑛</m:t>
                    </m:r>
                  </m:oMath>
                </a14:m>
                <a:r>
                  <a:rPr lang="en-US" dirty="0"/>
                  <a:t> and x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a</a:t>
                </a:r>
                <a:r>
                  <a:rPr lang="en-US" baseline="-25000" dirty="0"/>
                  <a:t>i</a:t>
                </a:r>
              </a:p>
              <a:p>
                <a:pPr lvl="2"/>
                <a:r>
                  <a:rPr lang="en-US" b="1" dirty="0" err="1">
                    <a:solidFill>
                      <a:srgbClr val="FF0000"/>
                    </a:solidFill>
                  </a:rPr>
                  <a:t>i</a:t>
                </a:r>
                <a:r>
                  <a:rPr lang="en-US" b="1" dirty="0">
                    <a:solidFill>
                      <a:srgbClr val="FF0000"/>
                    </a:solidFill>
                  </a:rPr>
                  <a:t> = </a:t>
                </a:r>
                <a:r>
                  <a:rPr lang="en-US" b="1" dirty="0" err="1">
                    <a:solidFill>
                      <a:srgbClr val="FF0000"/>
                    </a:solidFill>
                  </a:rPr>
                  <a:t>i</a:t>
                </a:r>
                <a:r>
                  <a:rPr lang="en-US" b="1" dirty="0">
                    <a:solidFill>
                      <a:srgbClr val="FF0000"/>
                    </a:solidFill>
                  </a:rPr>
                  <a:t> + 1</a:t>
                </a:r>
              </a:p>
              <a:p>
                <a:r>
                  <a:rPr lang="en-US" dirty="0"/>
                  <a:t>This can be expressed as </a:t>
                </a:r>
              </a:p>
              <a:p>
                <a:pPr lvl="1"/>
                <a:r>
                  <a:rPr lang="en-US" dirty="0"/>
                  <a:t>1 + 2 + 3 + ... + n</a:t>
                </a:r>
              </a:p>
              <a:p>
                <a:r>
                  <a:rPr lang="en-US" dirty="0"/>
                  <a:t>operations, because we will run one operations (</a:t>
                </a:r>
                <a:r>
                  <a:rPr lang="en-US" dirty="0" err="1"/>
                  <a:t>i</a:t>
                </a:r>
                <a:r>
                  <a:rPr lang="en-US" dirty="0"/>
                  <a:t> = I + 1), from 1 to n times. </a:t>
                </a:r>
              </a:p>
              <a:p>
                <a:endParaRPr lang="en-US" dirty="0"/>
              </a:p>
            </p:txBody>
          </p:sp>
        </mc:Choice>
        <mc:Fallback>
          <p:sp>
            <p:nvSpPr>
              <p:cNvPr id="3" name="Content Placeholder 2">
                <a:extLst>
                  <a:ext uri="{FF2B5EF4-FFF2-40B4-BE49-F238E27FC236}">
                    <a16:creationId xmlns:a16="http://schemas.microsoft.com/office/drawing/2014/main" id="{F3FF1311-DD92-45BA-B10F-C1A324C27B55}"/>
                  </a:ext>
                </a:extLst>
              </p:cNvPr>
              <p:cNvSpPr>
                <a:spLocks noGrp="1" noRot="1" noChangeAspect="1" noMove="1" noResize="1" noEditPoints="1" noAdjustHandles="1" noChangeArrowheads="1" noChangeShapeType="1" noTextEdit="1"/>
              </p:cNvSpPr>
              <p:nvPr>
                <p:ph sz="half" idx="4294967295"/>
              </p:nvPr>
            </p:nvSpPr>
            <p:spPr>
              <a:xfrm>
                <a:off x="809625" y="2222500"/>
                <a:ext cx="5186363" cy="3638550"/>
              </a:xfrm>
              <a:blipFill>
                <a:blip r:embed="rId3"/>
                <a:stretch>
                  <a:fillRect t="-2778"/>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Worst-Case Scenario Number of Operations: Linear Search</a:t>
            </a:r>
          </a:p>
        </p:txBody>
      </p:sp>
      <p:pic>
        <p:nvPicPr>
          <p:cNvPr id="8" name="Content Placeholder 7">
            <a:extLst>
              <a:ext uri="{FF2B5EF4-FFF2-40B4-BE49-F238E27FC236}">
                <a16:creationId xmlns:a16="http://schemas.microsoft.com/office/drawing/2014/main" id="{34949D50-CD46-4A4B-B49A-92D50B518113}"/>
              </a:ext>
            </a:extLst>
          </p:cNvPr>
          <p:cNvPicPr>
            <a:picLocks noGrp="1" noChangeAspect="1"/>
          </p:cNvPicPr>
          <p:nvPr>
            <p:ph sz="half" idx="2"/>
          </p:nvPr>
        </p:nvPicPr>
        <p:blipFill>
          <a:blip r:embed="rId4"/>
          <a:stretch>
            <a:fillRect/>
          </a:stretch>
        </p:blipFill>
        <p:spPr>
          <a:xfrm>
            <a:off x="5829409" y="3210686"/>
            <a:ext cx="5552966" cy="1776949"/>
          </a:xfrm>
        </p:spPr>
      </p:pic>
    </p:spTree>
    <p:extLst>
      <p:ext uri="{BB962C8B-B14F-4D97-AF65-F5344CB8AC3E}">
        <p14:creationId xmlns:p14="http://schemas.microsoft.com/office/powerpoint/2010/main" val="132564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Max Algorithm Time Complexity </a:t>
            </a:r>
            <a:r>
              <a:rPr lang="en-US" dirty="0">
                <a:sym typeface="Wingdings" pitchFamily="2" charset="2"/>
              </a:rPr>
              <a:t></a:t>
            </a:r>
            <a:endParaRPr lang="en-US" sz="4000" dirty="0"/>
          </a:p>
        </p:txBody>
      </p:sp>
    </p:spTree>
    <p:extLst>
      <p:ext uri="{BB962C8B-B14F-4D97-AF65-F5344CB8AC3E}">
        <p14:creationId xmlns:p14="http://schemas.microsoft.com/office/powerpoint/2010/main" val="220702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186546" y="2278666"/>
            <a:ext cx="3734289" cy="3638550"/>
          </a:xfrm>
        </p:spPr>
        <p:txBody>
          <a:bodyPr>
            <a:normAutofit/>
          </a:bodyPr>
          <a:lstStyle/>
          <a:p>
            <a:r>
              <a:rPr lang="en-US" dirty="0"/>
              <a:t>The code inside of our for-loop</a:t>
            </a:r>
          </a:p>
          <a:p>
            <a:pPr lvl="1"/>
            <a:r>
              <a:rPr lang="en-US" b="1" dirty="0">
                <a:solidFill>
                  <a:srgbClr val="FF0000"/>
                </a:solidFill>
              </a:rPr>
              <a:t> (if max &lt; </a:t>
            </a:r>
            <a:r>
              <a:rPr lang="en-US" b="1" dirty="0" err="1">
                <a:solidFill>
                  <a:srgbClr val="FF0000"/>
                </a:solidFill>
              </a:rPr>
              <a:t>a</a:t>
            </a:r>
            <a:r>
              <a:rPr lang="en-US" b="1" baseline="-25000" dirty="0" err="1">
                <a:solidFill>
                  <a:srgbClr val="FF0000"/>
                </a:solidFill>
              </a:rPr>
              <a:t>i</a:t>
            </a:r>
            <a:r>
              <a:rPr lang="en-US" b="1" dirty="0">
                <a:solidFill>
                  <a:srgbClr val="FF0000"/>
                </a:solidFill>
              </a:rPr>
              <a:t> then max : = </a:t>
            </a:r>
            <a:r>
              <a:rPr lang="en-US" b="1" dirty="0" err="1">
                <a:solidFill>
                  <a:srgbClr val="FF0000"/>
                </a:solidFill>
              </a:rPr>
              <a:t>a</a:t>
            </a:r>
            <a:r>
              <a:rPr lang="en-US" b="1" baseline="-25000" dirty="0" err="1">
                <a:solidFill>
                  <a:srgbClr val="FF0000"/>
                </a:solidFill>
              </a:rPr>
              <a:t>i</a:t>
            </a:r>
            <a:r>
              <a:rPr lang="en-US" b="1" dirty="0">
                <a:solidFill>
                  <a:srgbClr val="FF0000"/>
                </a:solidFill>
              </a:rPr>
              <a:t> ) </a:t>
            </a:r>
          </a:p>
          <a:p>
            <a:r>
              <a:rPr lang="en-US" dirty="0"/>
              <a:t>will run from 2 to n times. </a:t>
            </a:r>
          </a:p>
          <a:p>
            <a:r>
              <a:rPr lang="en-US" dirty="0"/>
              <a:t>If we say the if-then statement is two operations then the total amount of operations for the worst-case scenario will run 2 + 2 + … + 2 (n times). </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Worst-Case Scenario - Number of Operations: Max</a:t>
            </a:r>
          </a:p>
        </p:txBody>
      </p:sp>
      <p:pic>
        <p:nvPicPr>
          <p:cNvPr id="7" name="Content Placeholder 6">
            <a:extLst>
              <a:ext uri="{FF2B5EF4-FFF2-40B4-BE49-F238E27FC236}">
                <a16:creationId xmlns:a16="http://schemas.microsoft.com/office/drawing/2014/main" id="{209039B1-7128-0D41-9ADA-7D17DDF6C407}"/>
              </a:ext>
            </a:extLst>
          </p:cNvPr>
          <p:cNvPicPr>
            <a:picLocks noGrp="1" noChangeAspect="1"/>
          </p:cNvPicPr>
          <p:nvPr>
            <p:ph sz="half" idx="2"/>
          </p:nvPr>
        </p:nvPicPr>
        <p:blipFill>
          <a:blip r:embed="rId3"/>
          <a:stretch>
            <a:fillRect/>
          </a:stretch>
        </p:blipFill>
        <p:spPr>
          <a:xfrm>
            <a:off x="4138193" y="1417638"/>
            <a:ext cx="8053807" cy="2398043"/>
          </a:xfrm>
        </p:spPr>
      </p:pic>
      <p:pic>
        <p:nvPicPr>
          <p:cNvPr id="13" name="Content Placeholder 11">
            <a:extLst>
              <a:ext uri="{FF2B5EF4-FFF2-40B4-BE49-F238E27FC236}">
                <a16:creationId xmlns:a16="http://schemas.microsoft.com/office/drawing/2014/main" id="{2676EBD0-4ACD-C44F-B69D-36DF2AFAD5E8}"/>
              </a:ext>
            </a:extLst>
          </p:cNvPr>
          <p:cNvPicPr>
            <a:picLocks noChangeAspect="1"/>
          </p:cNvPicPr>
          <p:nvPr/>
        </p:nvPicPr>
        <p:blipFill>
          <a:blip r:embed="rId4"/>
          <a:stretch>
            <a:fillRect/>
          </a:stretch>
        </p:blipFill>
        <p:spPr>
          <a:xfrm>
            <a:off x="4641155" y="4351337"/>
            <a:ext cx="6639620" cy="2314575"/>
          </a:xfrm>
          <a:prstGeom prst="rect">
            <a:avLst/>
          </a:prstGeo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7863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Time Complexity </a:t>
            </a:r>
            <a:r>
              <a:rPr lang="en-US" dirty="0">
                <a:sym typeface="Wingdings" pitchFamily="2" charset="2"/>
              </a:rPr>
              <a:t></a:t>
            </a:r>
            <a:endParaRPr lang="en-US" sz="4000" dirty="0"/>
          </a:p>
        </p:txBody>
      </p:sp>
    </p:spTree>
    <p:extLst>
      <p:ext uri="{BB962C8B-B14F-4D97-AF65-F5344CB8AC3E}">
        <p14:creationId xmlns:p14="http://schemas.microsoft.com/office/powerpoint/2010/main" val="386909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B9E-FDDE-E445-9A93-B250A4116E15}"/>
              </a:ext>
            </a:extLst>
          </p:cNvPr>
          <p:cNvSpPr>
            <a:spLocks noGrp="1"/>
          </p:cNvSpPr>
          <p:nvPr>
            <p:ph type="title"/>
          </p:nvPr>
        </p:nvSpPr>
        <p:spPr>
          <a:xfrm>
            <a:off x="6574089" y="608933"/>
            <a:ext cx="5114017" cy="1139895"/>
          </a:xfrm>
        </p:spPr>
        <p:txBody>
          <a:bodyPr/>
          <a:lstStyle/>
          <a:p>
            <a:r>
              <a:rPr lang="en-US" dirty="0"/>
              <a:t>Max Ex: (3, 2, 4, 1, 5)</a:t>
            </a:r>
            <a:br>
              <a:rPr lang="en-US" dirty="0"/>
            </a:br>
            <a:endParaRPr lang="en-US" dirty="0"/>
          </a:p>
        </p:txBody>
      </p:sp>
      <p:sp>
        <p:nvSpPr>
          <p:cNvPr id="3" name="Content Placeholder 2">
            <a:extLst>
              <a:ext uri="{FF2B5EF4-FFF2-40B4-BE49-F238E27FC236}">
                <a16:creationId xmlns:a16="http://schemas.microsoft.com/office/drawing/2014/main" id="{9C11DF7A-8B05-FB4F-9966-A1F33E6F8550}"/>
              </a:ext>
            </a:extLst>
          </p:cNvPr>
          <p:cNvSpPr>
            <a:spLocks noGrp="1"/>
          </p:cNvSpPr>
          <p:nvPr>
            <p:ph sz="half" idx="1"/>
          </p:nvPr>
        </p:nvSpPr>
        <p:spPr/>
        <p:txBody>
          <a:bodyPr>
            <a:normAutofit/>
          </a:bodyPr>
          <a:lstStyle/>
          <a:p>
            <a:r>
              <a:rPr lang="en-US" dirty="0"/>
              <a:t>Calculate the worst-case scenario for the number of operations required to get the highest number (3, 3, 4, 1, 5) using the algorithm to the max right.</a:t>
            </a:r>
          </a:p>
          <a:p>
            <a:r>
              <a:rPr lang="en-US" dirty="0"/>
              <a:t>Only calculate the operations in the if-then statement inside the for-loop. </a:t>
            </a:r>
          </a:p>
          <a:p>
            <a:endParaRPr lang="en-US" dirty="0"/>
          </a:p>
        </p:txBody>
      </p:sp>
      <p:pic>
        <p:nvPicPr>
          <p:cNvPr id="11" name="Content Placeholder 6">
            <a:extLst>
              <a:ext uri="{FF2B5EF4-FFF2-40B4-BE49-F238E27FC236}">
                <a16:creationId xmlns:a16="http://schemas.microsoft.com/office/drawing/2014/main" id="{864B5B8A-E659-6D49-AA7F-D303642DEE90}"/>
              </a:ext>
            </a:extLst>
          </p:cNvPr>
          <p:cNvPicPr>
            <a:picLocks noGrp="1" noChangeAspect="1"/>
          </p:cNvPicPr>
          <p:nvPr>
            <p:ph sz="half" idx="2"/>
          </p:nvPr>
        </p:nvPicPr>
        <p:blipFill>
          <a:blip r:embed="rId2"/>
          <a:stretch>
            <a:fillRect/>
          </a:stretch>
        </p:blipFill>
        <p:spPr>
          <a:xfrm>
            <a:off x="6276107" y="2025918"/>
            <a:ext cx="5701253" cy="1697564"/>
          </a:xfrm>
        </p:spPr>
      </p:pic>
    </p:spTree>
    <p:extLst>
      <p:ext uri="{BB962C8B-B14F-4D97-AF65-F5344CB8AC3E}">
        <p14:creationId xmlns:p14="http://schemas.microsoft.com/office/powerpoint/2010/main" val="2460424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B9E-FDDE-E445-9A93-B250A4116E15}"/>
              </a:ext>
            </a:extLst>
          </p:cNvPr>
          <p:cNvSpPr>
            <a:spLocks noGrp="1"/>
          </p:cNvSpPr>
          <p:nvPr>
            <p:ph type="title"/>
          </p:nvPr>
        </p:nvSpPr>
        <p:spPr>
          <a:xfrm>
            <a:off x="6574089" y="608933"/>
            <a:ext cx="5114017" cy="1139895"/>
          </a:xfrm>
        </p:spPr>
        <p:txBody>
          <a:bodyPr/>
          <a:lstStyle/>
          <a:p>
            <a:r>
              <a:rPr lang="en-US" dirty="0"/>
              <a:t>Max Ex: (3, 2, 4, 1, 5)</a:t>
            </a:r>
            <a:br>
              <a:rPr lang="en-US" dirty="0"/>
            </a:br>
            <a:endParaRPr lang="en-US" dirty="0"/>
          </a:p>
        </p:txBody>
      </p:sp>
      <p:sp>
        <p:nvSpPr>
          <p:cNvPr id="3" name="Content Placeholder 2">
            <a:extLst>
              <a:ext uri="{FF2B5EF4-FFF2-40B4-BE49-F238E27FC236}">
                <a16:creationId xmlns:a16="http://schemas.microsoft.com/office/drawing/2014/main" id="{9C11DF7A-8B05-FB4F-9966-A1F33E6F8550}"/>
              </a:ext>
            </a:extLst>
          </p:cNvPr>
          <p:cNvSpPr>
            <a:spLocks noGrp="1"/>
          </p:cNvSpPr>
          <p:nvPr>
            <p:ph sz="half" idx="1"/>
          </p:nvPr>
        </p:nvSpPr>
        <p:spPr/>
        <p:txBody>
          <a:bodyPr>
            <a:normAutofit fontScale="92500" lnSpcReduction="20000"/>
          </a:bodyPr>
          <a:lstStyle/>
          <a:p>
            <a:r>
              <a:rPr lang="en-US" dirty="0"/>
              <a:t>Calculate the worst-case scenario for the number of operations required to get the highest number (3, 3, 4, 1, 5) using the algorithm to the max right.</a:t>
            </a:r>
          </a:p>
          <a:p>
            <a:r>
              <a:rPr lang="en-US" dirty="0"/>
              <a:t>Only calculate the operations in the if-then statement inside the for-loop. </a:t>
            </a:r>
          </a:p>
          <a:p>
            <a:r>
              <a:rPr lang="en-US" b="1" dirty="0">
                <a:solidFill>
                  <a:srgbClr val="FF0000"/>
                </a:solidFill>
              </a:rPr>
              <a:t>Solution:</a:t>
            </a:r>
          </a:p>
          <a:p>
            <a:r>
              <a:rPr lang="en-US" dirty="0">
                <a:solidFill>
                  <a:srgbClr val="FF0000"/>
                </a:solidFill>
              </a:rPr>
              <a:t>We add up 2 starting from </a:t>
            </a:r>
            <a:r>
              <a:rPr lang="en-US" dirty="0" err="1">
                <a:solidFill>
                  <a:srgbClr val="FF0000"/>
                </a:solidFill>
              </a:rPr>
              <a:t>i</a:t>
            </a:r>
            <a:r>
              <a:rPr lang="en-US" dirty="0">
                <a:solidFill>
                  <a:srgbClr val="FF0000"/>
                </a:solidFill>
              </a:rPr>
              <a:t> = 2 to n = 5 times. 2 + 2 + 2 + 2 = 16. </a:t>
            </a:r>
          </a:p>
          <a:p>
            <a:pPr marL="0" indent="0">
              <a:buNone/>
            </a:pPr>
            <a:r>
              <a:rPr lang="en-US" dirty="0">
                <a:solidFill>
                  <a:srgbClr val="FF0000"/>
                </a:solidFill>
              </a:rPr>
              <a:t>                            ^    ^    ^   ^</a:t>
            </a:r>
          </a:p>
          <a:p>
            <a:pPr marL="0" indent="0">
              <a:buNone/>
            </a:pPr>
            <a:r>
              <a:rPr lang="en-US" dirty="0">
                <a:solidFill>
                  <a:srgbClr val="FF0000"/>
                </a:solidFill>
              </a:rPr>
              <a:t>                            2</a:t>
            </a:r>
            <a:r>
              <a:rPr lang="en-US" baseline="30000" dirty="0">
                <a:solidFill>
                  <a:srgbClr val="FF0000"/>
                </a:solidFill>
              </a:rPr>
              <a:t>nd</a:t>
            </a:r>
            <a:r>
              <a:rPr lang="en-US" dirty="0">
                <a:solidFill>
                  <a:srgbClr val="FF0000"/>
                </a:solidFill>
              </a:rPr>
              <a:t> 3</a:t>
            </a:r>
            <a:r>
              <a:rPr lang="en-US" baseline="30000" dirty="0">
                <a:solidFill>
                  <a:srgbClr val="FF0000"/>
                </a:solidFill>
              </a:rPr>
              <a:t>rd</a:t>
            </a:r>
            <a:r>
              <a:rPr lang="en-US" dirty="0">
                <a:solidFill>
                  <a:srgbClr val="FF0000"/>
                </a:solidFill>
              </a:rPr>
              <a:t>  4</a:t>
            </a:r>
            <a:r>
              <a:rPr lang="en-US" baseline="30000" dirty="0">
                <a:solidFill>
                  <a:srgbClr val="FF0000"/>
                </a:solidFill>
              </a:rPr>
              <a:t>th</a:t>
            </a:r>
            <a:r>
              <a:rPr lang="en-US" dirty="0">
                <a:solidFill>
                  <a:srgbClr val="FF0000"/>
                </a:solidFill>
              </a:rPr>
              <a:t>  5</a:t>
            </a:r>
            <a:r>
              <a:rPr lang="en-US" baseline="30000" dirty="0">
                <a:solidFill>
                  <a:srgbClr val="FF0000"/>
                </a:solidFill>
              </a:rPr>
              <a:t>th</a:t>
            </a:r>
            <a:r>
              <a:rPr lang="en-US" dirty="0">
                <a:solidFill>
                  <a:srgbClr val="FF0000"/>
                </a:solidFill>
              </a:rPr>
              <a:t>   </a:t>
            </a:r>
          </a:p>
          <a:p>
            <a:endParaRPr lang="en-US" dirty="0"/>
          </a:p>
        </p:txBody>
      </p:sp>
      <p:pic>
        <p:nvPicPr>
          <p:cNvPr id="11" name="Content Placeholder 6">
            <a:extLst>
              <a:ext uri="{FF2B5EF4-FFF2-40B4-BE49-F238E27FC236}">
                <a16:creationId xmlns:a16="http://schemas.microsoft.com/office/drawing/2014/main" id="{864B5B8A-E659-6D49-AA7F-D303642DEE90}"/>
              </a:ext>
            </a:extLst>
          </p:cNvPr>
          <p:cNvPicPr>
            <a:picLocks noGrp="1" noChangeAspect="1"/>
          </p:cNvPicPr>
          <p:nvPr>
            <p:ph sz="half" idx="2"/>
          </p:nvPr>
        </p:nvPicPr>
        <p:blipFill>
          <a:blip r:embed="rId2"/>
          <a:stretch>
            <a:fillRect/>
          </a:stretch>
        </p:blipFill>
        <p:spPr>
          <a:xfrm>
            <a:off x="6276107" y="2025918"/>
            <a:ext cx="5701253" cy="1697564"/>
          </a:xfrm>
        </p:spPr>
      </p:pic>
    </p:spTree>
    <p:extLst>
      <p:ext uri="{BB962C8B-B14F-4D97-AF65-F5344CB8AC3E}">
        <p14:creationId xmlns:p14="http://schemas.microsoft.com/office/powerpoint/2010/main" val="510469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Summations </a:t>
            </a:r>
            <a:r>
              <a:rPr lang="en-US" dirty="0">
                <a:sym typeface="Wingdings" pitchFamily="2" charset="2"/>
              </a:rPr>
              <a:t></a:t>
            </a:r>
            <a:endParaRPr lang="en-US" sz="4000" dirty="0"/>
          </a:p>
        </p:txBody>
      </p:sp>
    </p:spTree>
    <p:extLst>
      <p:ext uri="{BB962C8B-B14F-4D97-AF65-F5344CB8AC3E}">
        <p14:creationId xmlns:p14="http://schemas.microsoft.com/office/powerpoint/2010/main" val="347273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Summations</a:t>
            </a:r>
          </a:p>
        </p:txBody>
      </p:sp>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p:txBody>
          <a:bodyPr>
            <a:normAutofit fontScale="92500" lnSpcReduction="20000"/>
          </a:bodyPr>
          <a:lstStyle/>
          <a:p>
            <a:r>
              <a:rPr lang="en-US" dirty="0"/>
              <a:t>In order to calculate the total amount of operations we have been adding up terms in a sequences, for </a:t>
            </a:r>
            <a:r>
              <a:rPr lang="en-US" dirty="0" err="1"/>
              <a:t>i</a:t>
            </a:r>
            <a:r>
              <a:rPr lang="en-US" dirty="0"/>
              <a:t> = x to some n. </a:t>
            </a:r>
          </a:p>
          <a:p>
            <a:r>
              <a:rPr lang="en-US" dirty="0"/>
              <a:t>For instance, for the sum algorithm with the terms {5, 2, 1, 6} we added up the operations performed in the if-then statement (2), from n = 2 to 4 times. </a:t>
            </a:r>
          </a:p>
          <a:p>
            <a:r>
              <a:rPr lang="en-US" dirty="0"/>
              <a:t>For the bubble sort algorithm we added up </a:t>
            </a:r>
            <a:r>
              <a:rPr lang="en-US" dirty="0" err="1"/>
              <a:t>i</a:t>
            </a:r>
            <a:r>
              <a:rPr lang="en-US" dirty="0"/>
              <a:t> for </a:t>
            </a:r>
            <a:r>
              <a:rPr lang="en-US" dirty="0" err="1"/>
              <a:t>i</a:t>
            </a:r>
            <a:r>
              <a:rPr lang="en-US" dirty="0"/>
              <a:t> = 1 to n – 1  times. </a:t>
            </a:r>
          </a:p>
          <a:p>
            <a:r>
              <a:rPr lang="en-US" dirty="0"/>
              <a:t>And for the linear search algorithm we added up 1 from </a:t>
            </a:r>
            <a:r>
              <a:rPr lang="en-US" dirty="0" err="1"/>
              <a:t>i</a:t>
            </a:r>
            <a:r>
              <a:rPr lang="en-US" dirty="0"/>
              <a:t> = 1 to n times. </a:t>
            </a:r>
          </a:p>
        </p:txBody>
      </p:sp>
    </p:spTree>
    <p:extLst>
      <p:ext uri="{BB962C8B-B14F-4D97-AF65-F5344CB8AC3E}">
        <p14:creationId xmlns:p14="http://schemas.microsoft.com/office/powerpoint/2010/main" val="3793688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Summations</a:t>
            </a:r>
          </a:p>
        </p:txBody>
      </p:sp>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p:txBody>
          <a:bodyPr>
            <a:normAutofit/>
          </a:bodyPr>
          <a:lstStyle/>
          <a:p>
            <a:r>
              <a:rPr lang="en-US" dirty="0"/>
              <a:t>We can use </a:t>
            </a:r>
            <a:r>
              <a:rPr lang="en-US" b="1" dirty="0"/>
              <a:t>Summation notation </a:t>
            </a:r>
            <a:r>
              <a:rPr lang="en-US" dirty="0"/>
              <a:t>to better deal with successive addition operations.</a:t>
            </a:r>
          </a:p>
        </p:txBody>
      </p:sp>
    </p:spTree>
    <p:extLst>
      <p:ext uri="{BB962C8B-B14F-4D97-AF65-F5344CB8AC3E}">
        <p14:creationId xmlns:p14="http://schemas.microsoft.com/office/powerpoint/2010/main" val="3257923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Summations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p:txBody>
              <a:bodyPr>
                <a:normAutofit/>
              </a:bodyPr>
              <a:lstStyle/>
              <a:p>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rPr>
                          <m:t>𝒏</m:t>
                        </m:r>
                      </m:sup>
                      <m:e>
                        <m:r>
                          <a:rPr lang="en-US" b="1" i="1">
                            <a:latin typeface="Cambria Math" panose="02040503050406030204" pitchFamily="18" charset="0"/>
                          </a:rPr>
                          <m:t>𝟏</m:t>
                        </m:r>
                      </m:e>
                    </m:nary>
                  </m:oMath>
                </a14:m>
                <a:endParaRPr lang="en-US" b="1" dirty="0"/>
              </a:p>
              <a:p>
                <a:r>
                  <a:rPr lang="en-US" dirty="0"/>
                  <a:t>The above summation describes the number of operations for the if-then statement our </a:t>
                </a:r>
                <a:r>
                  <a:rPr lang="en-US" b="1" dirty="0"/>
                  <a:t>max</a:t>
                </a:r>
                <a:r>
                  <a:rPr lang="en-US" dirty="0"/>
                  <a:t> algorithm. </a:t>
                </a:r>
              </a:p>
              <a:p>
                <a:r>
                  <a:rPr lang="en-US" dirty="0"/>
                  <a:t>This states add 1 from </a:t>
                </a:r>
                <a:r>
                  <a:rPr lang="en-US" dirty="0" err="1"/>
                  <a:t>i</a:t>
                </a:r>
                <a:r>
                  <a:rPr lang="en-US" dirty="0"/>
                  <a:t> =1 to n times. </a:t>
                </a:r>
              </a:p>
              <a:p>
                <a:r>
                  <a:rPr lang="en-US" dirty="0"/>
                  <a:t>If our n was 5 then we would add 1, from 1 to 5 times</a:t>
                </a:r>
              </a:p>
              <a:p>
                <a:pPr lvl="1"/>
                <a:r>
                  <a:rPr lang="en-US" dirty="0"/>
                  <a:t>1 + 1 + 1 + 1+ 1 = 5. </a:t>
                </a:r>
              </a:p>
            </p:txBody>
          </p:sp>
        </mc:Choice>
        <mc:Fallback>
          <p:sp>
            <p:nvSpPr>
              <p:cNvPr id="3" name="Content Placeholder 2">
                <a:extLst>
                  <a:ext uri="{FF2B5EF4-FFF2-40B4-BE49-F238E27FC236}">
                    <a16:creationId xmlns:a16="http://schemas.microsoft.com/office/drawing/2014/main" id="{07F6D13A-7774-B749-B033-287A8ACB60FD}"/>
                  </a:ext>
                </a:extLst>
              </p:cNvPr>
              <p:cNvSpPr>
                <a:spLocks noGrp="1" noRot="1" noChangeAspect="1" noMove="1" noResize="1" noEditPoints="1" noAdjustHandles="1" noChangeArrowheads="1" noChangeShapeType="1" noTextEdit="1"/>
              </p:cNvSpPr>
              <p:nvPr>
                <p:ph sz="half" idx="2"/>
              </p:nvPr>
            </p:nvSpPr>
            <p:spPr>
              <a:blipFill>
                <a:blip r:embed="rId2"/>
                <a:stretch>
                  <a:fillRect l="-1921" t="-13542"/>
                </a:stretch>
              </a:blipFill>
            </p:spPr>
            <p:txBody>
              <a:bodyPr/>
              <a:lstStyle/>
              <a:p>
                <a:r>
                  <a:rPr lang="en-US">
                    <a:noFill/>
                  </a:rPr>
                  <a:t> </a:t>
                </a:r>
              </a:p>
            </p:txBody>
          </p:sp>
        </mc:Fallback>
      </mc:AlternateContent>
    </p:spTree>
    <p:extLst>
      <p:ext uri="{BB962C8B-B14F-4D97-AF65-F5344CB8AC3E}">
        <p14:creationId xmlns:p14="http://schemas.microsoft.com/office/powerpoint/2010/main" val="3569530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Summations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a:xfrm>
                <a:off x="810000" y="3219236"/>
                <a:ext cx="10571998" cy="3638764"/>
              </a:xfrm>
            </p:spPr>
            <p:txBody>
              <a:bodyPr>
                <a:normAutofit/>
              </a:bodyPr>
              <a:lstStyle/>
              <a:p>
                <a:r>
                  <a:rPr lang="en-US" dirty="0"/>
                  <a:t>We can use the following formula to solve Summations of the following form:</a:t>
                </a:r>
              </a:p>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𝑛𝑐</m:t>
                        </m:r>
                      </m:e>
                    </m:nary>
                  </m:oMath>
                </a14:m>
                <a:endParaRPr lang="en-US" dirty="0"/>
              </a:p>
              <a:p>
                <a:r>
                  <a:rPr lang="en-US" dirty="0"/>
                  <a:t>Therefore with our previous formula for the </a:t>
                </a:r>
                <a:r>
                  <a:rPr lang="en-US" b="1" dirty="0"/>
                  <a:t>max </a:t>
                </a:r>
                <a:r>
                  <a:rPr lang="en-US" dirty="0"/>
                  <a:t>if-then statement is</a:t>
                </a:r>
              </a:p>
              <a:p>
                <a:pPr lvl="1"/>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rPr>
                          <m:t>𝒏</m:t>
                        </m:r>
                      </m:sup>
                      <m:e>
                        <m:r>
                          <a:rPr lang="en-US" b="1" i="1">
                            <a:latin typeface="Cambria Math" panose="02040503050406030204" pitchFamily="18" charset="0"/>
                          </a:rPr>
                          <m:t>𝟏</m:t>
                        </m:r>
                      </m:e>
                    </m:nary>
                  </m:oMath>
                </a14:m>
                <a:r>
                  <a:rPr lang="en-US" b="1" dirty="0"/>
                  <a:t> = n * 1 = n</a:t>
                </a:r>
              </a:p>
              <a:p>
                <a:pPr lvl="1"/>
                <a:endParaRPr lang="en-US" b="1" dirty="0"/>
              </a:p>
              <a:p>
                <a:pPr lvl="1"/>
                <a:endParaRPr lang="en-US" b="1" dirty="0"/>
              </a:p>
              <a:p>
                <a:endParaRPr lang="en-US" dirty="0"/>
              </a:p>
              <a:p>
                <a:endParaRPr lang="en-US" dirty="0"/>
              </a:p>
            </p:txBody>
          </p:sp>
        </mc:Choice>
        <mc:Fallback>
          <p:sp>
            <p:nvSpPr>
              <p:cNvPr id="3" name="Content Placeholder 2">
                <a:extLst>
                  <a:ext uri="{FF2B5EF4-FFF2-40B4-BE49-F238E27FC236}">
                    <a16:creationId xmlns:a16="http://schemas.microsoft.com/office/drawing/2014/main" id="{07F6D13A-7774-B749-B033-287A8ACB60FD}"/>
                  </a:ext>
                </a:extLst>
              </p:cNvPr>
              <p:cNvSpPr>
                <a:spLocks noGrp="1" noRot="1" noChangeAspect="1" noMove="1" noResize="1" noEditPoints="1" noAdjustHandles="1" noChangeArrowheads="1" noChangeShapeType="1" noTextEdit="1"/>
              </p:cNvSpPr>
              <p:nvPr>
                <p:ph sz="half" idx="2"/>
              </p:nvPr>
            </p:nvSpPr>
            <p:spPr>
              <a:xfrm>
                <a:off x="810000" y="3219236"/>
                <a:ext cx="10571998" cy="3638764"/>
              </a:xfrm>
              <a:blipFill>
                <a:blip r:embed="rId2"/>
                <a:stretch>
                  <a:fillRect l="-1921" t="-26736"/>
                </a:stretch>
              </a:blipFill>
            </p:spPr>
            <p:txBody>
              <a:bodyPr/>
              <a:lstStyle/>
              <a:p>
                <a:r>
                  <a:rPr lang="en-US">
                    <a:noFill/>
                  </a:rPr>
                  <a:t> </a:t>
                </a:r>
              </a:p>
            </p:txBody>
          </p:sp>
        </mc:Fallback>
      </mc:AlternateContent>
    </p:spTree>
    <p:extLst>
      <p:ext uri="{BB962C8B-B14F-4D97-AF65-F5344CB8AC3E}">
        <p14:creationId xmlns:p14="http://schemas.microsoft.com/office/powerpoint/2010/main" val="1349774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Summation Bubble Sort </a:t>
            </a:r>
            <a:r>
              <a:rPr lang="en-US" dirty="0">
                <a:sym typeface="Wingdings" pitchFamily="2" charset="2"/>
              </a:rPr>
              <a:t></a:t>
            </a:r>
            <a:endParaRPr lang="en-US" sz="4000" dirty="0"/>
          </a:p>
        </p:txBody>
      </p:sp>
    </p:spTree>
    <p:extLst>
      <p:ext uri="{BB962C8B-B14F-4D97-AF65-F5344CB8AC3E}">
        <p14:creationId xmlns:p14="http://schemas.microsoft.com/office/powerpoint/2010/main" val="4011634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Summation Notation: Bubble Sort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a:xfrm>
                <a:off x="810000" y="3219236"/>
                <a:ext cx="10571998" cy="3638764"/>
              </a:xfrm>
            </p:spPr>
            <p:txBody>
              <a:bodyPr>
                <a:normAutofit/>
              </a:bodyPr>
              <a:lstStyle/>
              <a:p>
                <a:r>
                  <a:rPr lang="en-US" dirty="0"/>
                  <a:t>For the bubble sort algorithm we added up </a:t>
                </a:r>
                <a:r>
                  <a:rPr lang="en-US" dirty="0" err="1"/>
                  <a:t>i</a:t>
                </a:r>
                <a:r>
                  <a:rPr lang="en-US" dirty="0"/>
                  <a:t> for </a:t>
                </a:r>
                <a:r>
                  <a:rPr lang="en-US" dirty="0" err="1"/>
                  <a:t>i</a:t>
                </a:r>
                <a:r>
                  <a:rPr lang="en-US" dirty="0"/>
                  <a:t> = 1 to n – 1  times. </a:t>
                </a:r>
              </a:p>
              <a:p>
                <a:r>
                  <a:rPr lang="en-US" dirty="0"/>
                  <a:t>We can rewrite this as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e>
                        <m:r>
                          <a:rPr lang="en-US" b="0" i="1" smtClean="0">
                            <a:latin typeface="Cambria Math" panose="02040503050406030204" pitchFamily="18" charset="0"/>
                          </a:rPr>
                          <m:t>𝑖</m:t>
                        </m:r>
                      </m:e>
                    </m:nary>
                  </m:oMath>
                </a14:m>
                <a:endParaRPr lang="en-US" dirty="0"/>
              </a:p>
              <a:p>
                <a:r>
                  <a:rPr lang="en-US" dirty="0"/>
                  <a:t>We can use the following notation to solve formulas of this form: </a:t>
                </a:r>
              </a:p>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𝑘</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e>
                    </m:nary>
                  </m:oMath>
                </a14:m>
                <a:endParaRPr lang="en-US" dirty="0"/>
              </a:p>
            </p:txBody>
          </p:sp>
        </mc:Choice>
        <mc:Fallback>
          <p:sp>
            <p:nvSpPr>
              <p:cNvPr id="3" name="Content Placeholder 2">
                <a:extLst>
                  <a:ext uri="{FF2B5EF4-FFF2-40B4-BE49-F238E27FC236}">
                    <a16:creationId xmlns:a16="http://schemas.microsoft.com/office/drawing/2014/main" id="{07F6D13A-7774-B749-B033-287A8ACB60FD}"/>
                  </a:ext>
                </a:extLst>
              </p:cNvPr>
              <p:cNvSpPr>
                <a:spLocks noGrp="1" noRot="1" noChangeAspect="1" noMove="1" noResize="1" noEditPoints="1" noAdjustHandles="1" noChangeArrowheads="1" noChangeShapeType="1" noTextEdit="1"/>
              </p:cNvSpPr>
              <p:nvPr>
                <p:ph sz="half" idx="2"/>
              </p:nvPr>
            </p:nvSpPr>
            <p:spPr>
              <a:xfrm>
                <a:off x="810000" y="3219236"/>
                <a:ext cx="10571998" cy="3638764"/>
              </a:xfrm>
              <a:blipFill>
                <a:blip r:embed="rId2"/>
                <a:stretch>
                  <a:fillRect l="-1921" r="-1441" b="-22222"/>
                </a:stretch>
              </a:blipFill>
            </p:spPr>
            <p:txBody>
              <a:bodyPr/>
              <a:lstStyle/>
              <a:p>
                <a:r>
                  <a:rPr lang="en-US">
                    <a:noFill/>
                  </a:rPr>
                  <a:t> </a:t>
                </a:r>
              </a:p>
            </p:txBody>
          </p:sp>
        </mc:Fallback>
      </mc:AlternateContent>
    </p:spTree>
    <p:extLst>
      <p:ext uri="{BB962C8B-B14F-4D97-AF65-F5344CB8AC3E}">
        <p14:creationId xmlns:p14="http://schemas.microsoft.com/office/powerpoint/2010/main" val="2401221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B9E-FDDE-E445-9A93-B250A4116E15}"/>
              </a:ext>
            </a:extLst>
          </p:cNvPr>
          <p:cNvSpPr>
            <a:spLocks noGrp="1"/>
          </p:cNvSpPr>
          <p:nvPr>
            <p:ph type="title"/>
          </p:nvPr>
        </p:nvSpPr>
        <p:spPr>
          <a:xfrm>
            <a:off x="6574089" y="304133"/>
            <a:ext cx="5114017" cy="1139895"/>
          </a:xfrm>
        </p:spPr>
        <p:txBody>
          <a:bodyPr/>
          <a:lstStyle/>
          <a:p>
            <a:r>
              <a:rPr lang="en-US" dirty="0"/>
              <a:t>Calculate Number of Swap Operations in Bubble Sort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11DF7A-8B05-FB4F-9966-A1F33E6F8550}"/>
                  </a:ext>
                </a:extLst>
              </p:cNvPr>
              <p:cNvSpPr>
                <a:spLocks noGrp="1"/>
              </p:cNvSpPr>
              <p:nvPr>
                <p:ph sz="half" idx="1"/>
              </p:nvPr>
            </p:nvSpPr>
            <p:spPr/>
            <p:txBody>
              <a:bodyPr>
                <a:normAutofit/>
              </a:bodyPr>
              <a:lstStyle/>
              <a:p>
                <a:r>
                  <a:rPr lang="en-US" dirty="0"/>
                  <a:t>Use the formula </a:t>
                </a:r>
              </a:p>
              <a:p>
                <a:pPr lvl="1"/>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𝑘</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2</m:t>
                            </m:r>
                          </m:den>
                        </m:f>
                      </m:e>
                    </m:nary>
                    <m:r>
                      <a:rPr lang="en-US" b="0" i="0" smtClean="0">
                        <a:latin typeface="Cambria Math" panose="02040503050406030204" pitchFamily="18" charset="0"/>
                      </a:rPr>
                      <m:t> </m:t>
                    </m:r>
                  </m:oMath>
                </a14:m>
                <a:r>
                  <a:rPr lang="en-US" dirty="0"/>
                  <a:t> </a:t>
                </a:r>
              </a:p>
              <a:p>
                <a:r>
                  <a:rPr lang="en-US" dirty="0"/>
                  <a:t>to calculate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r>
                          <a:rPr lang="en-US" i="1">
                            <a:latin typeface="Cambria Math" panose="02040503050406030204" pitchFamily="18" charset="0"/>
                          </a:rPr>
                          <m:t>−1</m:t>
                        </m:r>
                      </m:sup>
                      <m:e>
                        <m:r>
                          <a:rPr lang="en-US" i="1">
                            <a:latin typeface="Cambria Math" panose="02040503050406030204" pitchFamily="18" charset="0"/>
                          </a:rPr>
                          <m:t>𝑖</m:t>
                        </m:r>
                      </m:e>
                    </m:nary>
                  </m:oMath>
                </a14:m>
                <a:r>
                  <a:rPr lang="en-US" dirty="0"/>
                  <a:t> </a:t>
                </a:r>
              </a:p>
            </p:txBody>
          </p:sp>
        </mc:Choice>
        <mc:Fallback>
          <p:sp>
            <p:nvSpPr>
              <p:cNvPr id="3" name="Content Placeholder 2">
                <a:extLst>
                  <a:ext uri="{FF2B5EF4-FFF2-40B4-BE49-F238E27FC236}">
                    <a16:creationId xmlns:a16="http://schemas.microsoft.com/office/drawing/2014/main" id="{9C11DF7A-8B05-FB4F-9966-A1F33E6F8550}"/>
                  </a:ext>
                </a:extLst>
              </p:cNvPr>
              <p:cNvSpPr>
                <a:spLocks noGrp="1" noRot="1" noChangeAspect="1" noMove="1" noResize="1" noEditPoints="1" noAdjustHandles="1" noChangeArrowheads="1" noChangeShapeType="1" noTextEdit="1"/>
              </p:cNvSpPr>
              <p:nvPr>
                <p:ph sz="half" idx="1"/>
              </p:nvPr>
            </p:nvSpPr>
            <p:spPr>
              <a:blipFill>
                <a:blip r:embed="rId2"/>
                <a:stretch>
                  <a:fillRect l="-1373" t="-1408"/>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4BB898F1-3DC4-8248-9F29-306ED4AFC48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13529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77246EBE-BC72-C841-88DD-0444744783F3}"/>
              </a:ext>
            </a:extLst>
          </p:cNvPr>
          <p:cNvPicPr>
            <a:picLocks noGrp="1" noChangeAspect="1"/>
          </p:cNvPicPr>
          <p:nvPr>
            <p:ph sz="half" idx="2"/>
          </p:nvPr>
        </p:nvPicPr>
        <p:blipFill>
          <a:blip r:embed="rId3"/>
          <a:stretch>
            <a:fillRect/>
          </a:stretch>
        </p:blipFill>
        <p:spPr>
          <a:xfrm>
            <a:off x="1163684" y="2937164"/>
            <a:ext cx="9290436" cy="1513996"/>
          </a:xfrm>
        </p:spPr>
      </p:pic>
      <p:sp>
        <p:nvSpPr>
          <p:cNvPr id="14" name="Title 1">
            <a:extLst>
              <a:ext uri="{FF2B5EF4-FFF2-40B4-BE49-F238E27FC236}">
                <a16:creationId xmlns:a16="http://schemas.microsoft.com/office/drawing/2014/main" id="{757F9B0C-D246-EE42-8294-9880FCDC7C43}"/>
              </a:ext>
            </a:extLst>
          </p:cNvPr>
          <p:cNvSpPr>
            <a:spLocks noGrp="1"/>
          </p:cNvSpPr>
          <p:nvPr>
            <p:ph type="title"/>
          </p:nvPr>
        </p:nvSpPr>
        <p:spPr>
          <a:xfrm>
            <a:off x="810000" y="447188"/>
            <a:ext cx="10571998" cy="970450"/>
          </a:xfrm>
        </p:spPr>
        <p:txBody>
          <a:bodyPr/>
          <a:lstStyle/>
          <a:p>
            <a:r>
              <a:rPr lang="en-US" dirty="0"/>
              <a:t>Time Complexity</a:t>
            </a:r>
          </a:p>
        </p:txBody>
      </p:sp>
    </p:spTree>
    <p:extLst>
      <p:ext uri="{BB962C8B-B14F-4D97-AF65-F5344CB8AC3E}">
        <p14:creationId xmlns:p14="http://schemas.microsoft.com/office/powerpoint/2010/main" val="62884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B9E-FDDE-E445-9A93-B250A4116E15}"/>
              </a:ext>
            </a:extLst>
          </p:cNvPr>
          <p:cNvSpPr>
            <a:spLocks noGrp="1"/>
          </p:cNvSpPr>
          <p:nvPr>
            <p:ph type="title"/>
          </p:nvPr>
        </p:nvSpPr>
        <p:spPr>
          <a:xfrm>
            <a:off x="6574089" y="304133"/>
            <a:ext cx="5114017" cy="1139895"/>
          </a:xfrm>
        </p:spPr>
        <p:txBody>
          <a:bodyPr/>
          <a:lstStyle/>
          <a:p>
            <a:r>
              <a:rPr lang="en-US" dirty="0"/>
              <a:t>Calculate Number of Swap Operations in Bubble Sort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11DF7A-8B05-FB4F-9966-A1F33E6F8550}"/>
                  </a:ext>
                </a:extLst>
              </p:cNvPr>
              <p:cNvSpPr>
                <a:spLocks noGrp="1"/>
              </p:cNvSpPr>
              <p:nvPr>
                <p:ph sz="half" idx="1"/>
              </p:nvPr>
            </p:nvSpPr>
            <p:spPr/>
            <p:txBody>
              <a:bodyPr>
                <a:normAutofit/>
              </a:bodyPr>
              <a:lstStyle/>
              <a:p>
                <a:r>
                  <a:rPr lang="en-US" dirty="0"/>
                  <a:t>Use the formula </a:t>
                </a:r>
              </a:p>
              <a:p>
                <a:pPr lvl="1"/>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𝑘</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2</m:t>
                            </m:r>
                          </m:den>
                        </m:f>
                      </m:e>
                    </m:nary>
                    <m:r>
                      <a:rPr lang="en-US" b="0" i="0" smtClean="0">
                        <a:latin typeface="Cambria Math" panose="02040503050406030204" pitchFamily="18" charset="0"/>
                      </a:rPr>
                      <m:t> </m:t>
                    </m:r>
                  </m:oMath>
                </a14:m>
                <a:r>
                  <a:rPr lang="en-US" dirty="0"/>
                  <a:t> </a:t>
                </a:r>
              </a:p>
              <a:p>
                <a:r>
                  <a:rPr lang="en-US" dirty="0"/>
                  <a:t>to calculate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r>
                          <a:rPr lang="en-US" i="1">
                            <a:latin typeface="Cambria Math" panose="02040503050406030204" pitchFamily="18" charset="0"/>
                          </a:rPr>
                          <m:t>−1</m:t>
                        </m:r>
                      </m:sup>
                      <m:e>
                        <m:r>
                          <a:rPr lang="en-US" i="1">
                            <a:latin typeface="Cambria Math" panose="02040503050406030204" pitchFamily="18" charset="0"/>
                          </a:rPr>
                          <m:t>𝑖</m:t>
                        </m:r>
                      </m:e>
                    </m:nary>
                  </m:oMath>
                </a14:m>
                <a:endParaRPr lang="en-US" dirty="0"/>
              </a:p>
              <a:p>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 −1((</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 −1)+1)</m:t>
                        </m:r>
                      </m:num>
                      <m:den>
                        <m:r>
                          <a:rPr lang="en-US" b="0" i="1" smtClean="0">
                            <a:solidFill>
                              <a:srgbClr val="FF0000"/>
                            </a:solidFill>
                            <a:latin typeface="Cambria Math" panose="02040503050406030204" pitchFamily="18" charset="0"/>
                          </a:rPr>
                          <m:t>2</m:t>
                        </m:r>
                      </m:den>
                    </m:f>
                    <m:r>
                      <a:rPr lang="en-US" b="0" i="0"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num>
                      <m:den>
                        <m:r>
                          <a:rPr lang="en-US" b="0" i="1" smtClean="0">
                            <a:solidFill>
                              <a:srgbClr val="FF0000"/>
                            </a:solidFill>
                            <a:latin typeface="Cambria Math" panose="02040503050406030204" pitchFamily="18" charset="0"/>
                          </a:rPr>
                          <m:t>2</m:t>
                        </m:r>
                      </m:den>
                    </m:f>
                  </m:oMath>
                </a14:m>
                <a:r>
                  <a:rPr lang="en-US" dirty="0">
                    <a:solidFill>
                      <a:srgbClr val="FF0000"/>
                    </a:solidFill>
                  </a:rPr>
                  <a:t>= </a:t>
                </a:r>
                <a14:m>
                  <m:oMath xmlns:m="http://schemas.openxmlformats.org/officeDocument/2006/math">
                    <m:f>
                      <m:fPr>
                        <m:ctrlPr>
                          <a:rPr lang="en-US" i="1">
                            <a:solidFill>
                              <a:srgbClr val="FF0000"/>
                            </a:solidFill>
                            <a:latin typeface="Cambria Math" panose="02040503050406030204" pitchFamily="18" charset="0"/>
                          </a:rPr>
                        </m:ctrlPr>
                      </m:fPr>
                      <m:num>
                        <m:sSup>
                          <m:sSupPr>
                            <m:ctrlPr>
                              <a:rPr lang="en-US" b="0"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𝑛</m:t>
                            </m:r>
                          </m:e>
                          <m:sup>
                            <m:r>
                              <a:rPr lang="en-US" b="0" i="1" smtClean="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num>
                      <m:den>
                        <m:r>
                          <a:rPr lang="en-US" i="1">
                            <a:solidFill>
                              <a:srgbClr val="FF0000"/>
                            </a:solidFill>
                            <a:latin typeface="Cambria Math" panose="02040503050406030204" pitchFamily="18" charset="0"/>
                          </a:rPr>
                          <m:t>2</m:t>
                        </m:r>
                      </m:den>
                    </m:f>
                  </m:oMath>
                </a14:m>
                <a:endParaRPr lang="en-US" dirty="0">
                  <a:solidFill>
                    <a:srgbClr val="FF0000"/>
                  </a:solidFill>
                </a:endParaRPr>
              </a:p>
            </p:txBody>
          </p:sp>
        </mc:Choice>
        <mc:Fallback>
          <p:sp>
            <p:nvSpPr>
              <p:cNvPr id="3" name="Content Placeholder 2">
                <a:extLst>
                  <a:ext uri="{FF2B5EF4-FFF2-40B4-BE49-F238E27FC236}">
                    <a16:creationId xmlns:a16="http://schemas.microsoft.com/office/drawing/2014/main" id="{9C11DF7A-8B05-FB4F-9966-A1F33E6F8550}"/>
                  </a:ext>
                </a:extLst>
              </p:cNvPr>
              <p:cNvSpPr>
                <a:spLocks noGrp="1" noRot="1" noChangeAspect="1" noMove="1" noResize="1" noEditPoints="1" noAdjustHandles="1" noChangeArrowheads="1" noChangeShapeType="1" noTextEdit="1"/>
              </p:cNvSpPr>
              <p:nvPr>
                <p:ph sz="half" idx="1"/>
              </p:nvPr>
            </p:nvSpPr>
            <p:spPr>
              <a:blipFill>
                <a:blip r:embed="rId2"/>
                <a:stretch>
                  <a:fillRect l="-1373" t="-1408"/>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4BB898F1-3DC4-8248-9F29-306ED4AFC48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753226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B9E-FDDE-E445-9A93-B250A4116E15}"/>
              </a:ext>
            </a:extLst>
          </p:cNvPr>
          <p:cNvSpPr>
            <a:spLocks noGrp="1"/>
          </p:cNvSpPr>
          <p:nvPr>
            <p:ph type="title"/>
          </p:nvPr>
        </p:nvSpPr>
        <p:spPr>
          <a:xfrm>
            <a:off x="6574089" y="304133"/>
            <a:ext cx="5114017" cy="1139895"/>
          </a:xfrm>
        </p:spPr>
        <p:txBody>
          <a:bodyPr/>
          <a:lstStyle/>
          <a:p>
            <a:r>
              <a:rPr lang="en-US" dirty="0"/>
              <a:t>Calculate Number of Swap Operations in Bubble Sort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11DF7A-8B05-FB4F-9966-A1F33E6F8550}"/>
                  </a:ext>
                </a:extLst>
              </p:cNvPr>
              <p:cNvSpPr>
                <a:spLocks noGrp="1"/>
              </p:cNvSpPr>
              <p:nvPr>
                <p:ph sz="half" idx="1"/>
              </p:nvPr>
            </p:nvSpPr>
            <p:spPr/>
            <p:txBody>
              <a:bodyPr>
                <a:normAutofit/>
              </a:bodyPr>
              <a:lstStyle/>
              <a:p>
                <a:r>
                  <a:rPr lang="en-US" dirty="0"/>
                  <a:t>Use the formula </a:t>
                </a:r>
              </a:p>
              <a:p>
                <a:pPr lvl="1"/>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𝑘</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2</m:t>
                            </m:r>
                          </m:den>
                        </m:f>
                      </m:e>
                    </m:nary>
                    <m:r>
                      <a:rPr lang="en-US" b="0" i="0" smtClean="0">
                        <a:latin typeface="Cambria Math" panose="02040503050406030204" pitchFamily="18" charset="0"/>
                      </a:rPr>
                      <m:t> </m:t>
                    </m:r>
                  </m:oMath>
                </a14:m>
                <a:r>
                  <a:rPr lang="en-US" dirty="0"/>
                  <a:t> </a:t>
                </a:r>
              </a:p>
              <a:p>
                <a:r>
                  <a:rPr lang="en-US" dirty="0"/>
                  <a:t>to calculate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r>
                          <a:rPr lang="en-US" i="1">
                            <a:latin typeface="Cambria Math" panose="02040503050406030204" pitchFamily="18" charset="0"/>
                          </a:rPr>
                          <m:t>−1</m:t>
                        </m:r>
                      </m:sup>
                      <m:e>
                        <m:r>
                          <a:rPr lang="en-US" i="1">
                            <a:latin typeface="Cambria Math" panose="02040503050406030204" pitchFamily="18" charset="0"/>
                          </a:rPr>
                          <m:t>𝑖</m:t>
                        </m:r>
                      </m:e>
                    </m:nary>
                  </m:oMath>
                </a14:m>
                <a:r>
                  <a:rPr lang="en-US" dirty="0"/>
                  <a:t> for a list when n = 10. </a:t>
                </a:r>
              </a:p>
              <a:p>
                <a:r>
                  <a:rPr lang="en-US" b="1" dirty="0">
                    <a:solidFill>
                      <a:srgbClr val="FF0000"/>
                    </a:solidFill>
                  </a:rPr>
                  <a:t>Solution:</a:t>
                </a:r>
              </a:p>
              <a:p>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 −1((</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 −1)+1)</m:t>
                        </m:r>
                      </m:num>
                      <m:den>
                        <m:r>
                          <a:rPr lang="en-US" b="0" i="1" smtClean="0">
                            <a:solidFill>
                              <a:srgbClr val="FF0000"/>
                            </a:solidFill>
                            <a:latin typeface="Cambria Math" panose="02040503050406030204" pitchFamily="18" charset="0"/>
                          </a:rPr>
                          <m:t>2</m:t>
                        </m:r>
                      </m:den>
                    </m:f>
                    <m:r>
                      <a:rPr lang="en-US" b="0" i="0"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num>
                      <m:den>
                        <m:r>
                          <a:rPr lang="en-US" b="0" i="1" smtClean="0">
                            <a:solidFill>
                              <a:srgbClr val="FF0000"/>
                            </a:solidFill>
                            <a:latin typeface="Cambria Math" panose="02040503050406030204" pitchFamily="18" charset="0"/>
                          </a:rPr>
                          <m:t>2</m:t>
                        </m:r>
                      </m:den>
                    </m:f>
                  </m:oMath>
                </a14:m>
                <a:r>
                  <a:rPr lang="en-US" dirty="0">
                    <a:solidFill>
                      <a:srgbClr val="FF0000"/>
                    </a:solidFill>
                  </a:rPr>
                  <a:t>= </a:t>
                </a:r>
                <a14:m>
                  <m:oMath xmlns:m="http://schemas.openxmlformats.org/officeDocument/2006/math">
                    <m:f>
                      <m:fPr>
                        <m:ctrlPr>
                          <a:rPr lang="en-US" i="1">
                            <a:solidFill>
                              <a:srgbClr val="FF0000"/>
                            </a:solidFill>
                            <a:latin typeface="Cambria Math" panose="02040503050406030204" pitchFamily="18" charset="0"/>
                          </a:rPr>
                        </m:ctrlPr>
                      </m:fPr>
                      <m:num>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𝑛</m:t>
                            </m:r>
                          </m:e>
                          <m:sup>
                            <m:r>
                              <a:rPr lang="en-US" b="0" i="1" smtClean="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num>
                      <m:den>
                        <m:r>
                          <a:rPr lang="en-US" i="1">
                            <a:solidFill>
                              <a:srgbClr val="FF0000"/>
                            </a:solidFill>
                            <a:latin typeface="Cambria Math" panose="02040503050406030204" pitchFamily="18" charset="0"/>
                          </a:rPr>
                          <m:t>2</m:t>
                        </m:r>
                      </m:den>
                    </m:f>
                  </m:oMath>
                </a14:m>
                <a:endParaRPr lang="en-US" dirty="0">
                  <a:solidFill>
                    <a:srgbClr val="FF0000"/>
                  </a:solidFill>
                </a:endParaRPr>
              </a:p>
              <a:p>
                <a14:m>
                  <m:oMath xmlns:m="http://schemas.openxmlformats.org/officeDocument/2006/math">
                    <m:f>
                      <m:fPr>
                        <m:ctrlPr>
                          <a:rPr lang="en-US" i="1">
                            <a:solidFill>
                              <a:srgbClr val="FF0000"/>
                            </a:solidFill>
                            <a:latin typeface="Cambria Math" panose="02040503050406030204" pitchFamily="18" charset="0"/>
                          </a:rPr>
                        </m:ctrlPr>
                      </m:fPr>
                      <m:num>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10</m:t>
                            </m:r>
                          </m:e>
                          <m:sup>
                            <m:r>
                              <a:rPr lang="en-US" b="0" i="1" smtClean="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−10</m:t>
                        </m:r>
                      </m:num>
                      <m:den>
                        <m:r>
                          <a:rPr lang="en-US" i="1">
                            <a:solidFill>
                              <a:srgbClr val="FF0000"/>
                            </a:solidFill>
                            <a:latin typeface="Cambria Math" panose="02040503050406030204" pitchFamily="18" charset="0"/>
                          </a:rPr>
                          <m:t>2</m:t>
                        </m:r>
                      </m:den>
                    </m:f>
                  </m:oMath>
                </a14:m>
                <a:r>
                  <a:rPr lang="en-US" dirty="0">
                    <a:solidFill>
                      <a:srgbClr val="FF0000"/>
                    </a:solidFill>
                  </a:rPr>
                  <a:t>= </a:t>
                </a:r>
                <a14:m>
                  <m:oMath xmlns:m="http://schemas.openxmlformats.org/officeDocument/2006/math">
                    <m:f>
                      <m:fPr>
                        <m:ctrlPr>
                          <a:rPr lang="en-US" i="1">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100−10</m:t>
                        </m:r>
                      </m:num>
                      <m:den>
                        <m:r>
                          <a:rPr lang="en-US" i="1">
                            <a:solidFill>
                              <a:srgbClr val="FF0000"/>
                            </a:solidFill>
                            <a:latin typeface="Cambria Math" panose="02040503050406030204" pitchFamily="18" charset="0"/>
                          </a:rPr>
                          <m:t>2</m:t>
                        </m:r>
                      </m:den>
                    </m:f>
                  </m:oMath>
                </a14:m>
                <a:r>
                  <a:rPr lang="en-US" dirty="0">
                    <a:solidFill>
                      <a:srgbClr val="FF0000"/>
                    </a:solidFill>
                  </a:rPr>
                  <a:t>= </a:t>
                </a:r>
                <a14:m>
                  <m:oMath xmlns:m="http://schemas.openxmlformats.org/officeDocument/2006/math">
                    <m:f>
                      <m:fPr>
                        <m:ctrlPr>
                          <a:rPr lang="en-US" i="1">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90</m:t>
                        </m:r>
                      </m:num>
                      <m:den>
                        <m:r>
                          <a:rPr lang="en-US" i="1">
                            <a:solidFill>
                              <a:srgbClr val="FF0000"/>
                            </a:solidFill>
                            <a:latin typeface="Cambria Math" panose="02040503050406030204" pitchFamily="18" charset="0"/>
                          </a:rPr>
                          <m:t>2</m:t>
                        </m:r>
                      </m:den>
                    </m:f>
                  </m:oMath>
                </a14:m>
                <a:r>
                  <a:rPr lang="en-US" dirty="0">
                    <a:solidFill>
                      <a:srgbClr val="FF0000"/>
                    </a:solidFill>
                  </a:rPr>
                  <a:t>= </a:t>
                </a:r>
                <a:r>
                  <a:rPr lang="en-US" dirty="0">
                    <a:solidFill>
                      <a:srgbClr val="00B050"/>
                    </a:solidFill>
                  </a:rPr>
                  <a:t>45</a:t>
                </a:r>
              </a:p>
            </p:txBody>
          </p:sp>
        </mc:Choice>
        <mc:Fallback>
          <p:sp>
            <p:nvSpPr>
              <p:cNvPr id="3" name="Content Placeholder 2">
                <a:extLst>
                  <a:ext uri="{FF2B5EF4-FFF2-40B4-BE49-F238E27FC236}">
                    <a16:creationId xmlns:a16="http://schemas.microsoft.com/office/drawing/2014/main" id="{9C11DF7A-8B05-FB4F-9966-A1F33E6F8550}"/>
                  </a:ext>
                </a:extLst>
              </p:cNvPr>
              <p:cNvSpPr>
                <a:spLocks noGrp="1" noRot="1" noChangeAspect="1" noMove="1" noResize="1" noEditPoints="1" noAdjustHandles="1" noChangeArrowheads="1" noChangeShapeType="1" noTextEdit="1"/>
              </p:cNvSpPr>
              <p:nvPr>
                <p:ph sz="half" idx="1"/>
              </p:nvPr>
            </p:nvSpPr>
            <p:spPr>
              <a:blipFill>
                <a:blip r:embed="rId2"/>
                <a:stretch>
                  <a:fillRect l="-1373" t="-1408"/>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4BB898F1-3DC4-8248-9F29-306ED4AFC48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5670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Summation Notation &amp; Algebra </a:t>
            </a:r>
            <a:r>
              <a:rPr lang="en-US" dirty="0">
                <a:sym typeface="Wingdings" pitchFamily="2" charset="2"/>
              </a:rPr>
              <a:t></a:t>
            </a:r>
            <a:endParaRPr lang="en-US" sz="4000" dirty="0"/>
          </a:p>
        </p:txBody>
      </p:sp>
    </p:spTree>
    <p:extLst>
      <p:ext uri="{BB962C8B-B14F-4D97-AF65-F5344CB8AC3E}">
        <p14:creationId xmlns:p14="http://schemas.microsoft.com/office/powerpoint/2010/main" val="2251127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Summation Notation and Algebra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a:xfrm>
                <a:off x="810000" y="3219236"/>
                <a:ext cx="10571998" cy="3638764"/>
              </a:xfrm>
            </p:spPr>
            <p:txBody>
              <a:bodyPr>
                <a:normAutofit/>
              </a:bodyPr>
              <a:lstStyle/>
              <a:p>
                <a:r>
                  <a:rPr lang="en-US" dirty="0"/>
                  <a:t>The normal rules of Algebra apply to Summation notation. </a:t>
                </a:r>
              </a:p>
              <a:p>
                <a14:m>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b="0" i="1" smtClean="0">
                            <a:latin typeface="Cambria Math" panose="02040503050406030204" pitchFamily="18" charset="0"/>
                          </a:rPr>
                          <m:t>𝑘𝑥</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𝑘</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b="0" i="1" smtClean="0">
                                    <a:latin typeface="Cambria Math" panose="02040503050406030204" pitchFamily="18" charset="0"/>
                                  </a:rPr>
                                  <m:t>𝑥</m:t>
                                </m:r>
                                <m:r>
                                  <a:rPr lang="en-US" i="1">
                                    <a:latin typeface="Cambria Math" panose="02040503050406030204" pitchFamily="18" charset="0"/>
                                  </a:rPr>
                                  <m:t> </m:t>
                                </m:r>
                              </m:e>
                            </m:nary>
                          </m:e>
                        </m:nary>
                      </m:e>
                    </m:nary>
                  </m:oMath>
                </a14:m>
                <a:endParaRPr lang="en-US" dirty="0"/>
              </a:p>
              <a:p>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𝑘</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𝑘</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𝑥</m:t>
                                </m:r>
                                <m:r>
                                  <a:rPr lang="en-US" i="1">
                                    <a:latin typeface="Cambria Math" panose="02040503050406030204" pitchFamily="18" charset="0"/>
                                  </a:rPr>
                                  <m:t> </m:t>
                                </m:r>
                              </m:e>
                            </m:nary>
                          </m:e>
                        </m:nary>
                      </m:e>
                    </m:nary>
                  </m:oMath>
                </a14:m>
                <a:endParaRPr lang="en-US" dirty="0"/>
              </a:p>
              <a:p>
                <a:endParaRPr lang="en-US" dirty="0"/>
              </a:p>
            </p:txBody>
          </p:sp>
        </mc:Choice>
        <mc:Fallback>
          <p:sp>
            <p:nvSpPr>
              <p:cNvPr id="3" name="Content Placeholder 2">
                <a:extLst>
                  <a:ext uri="{FF2B5EF4-FFF2-40B4-BE49-F238E27FC236}">
                    <a16:creationId xmlns:a16="http://schemas.microsoft.com/office/drawing/2014/main" id="{07F6D13A-7774-B749-B033-287A8ACB60FD}"/>
                  </a:ext>
                </a:extLst>
              </p:cNvPr>
              <p:cNvSpPr>
                <a:spLocks noGrp="1" noRot="1" noChangeAspect="1" noMove="1" noResize="1" noEditPoints="1" noAdjustHandles="1" noChangeArrowheads="1" noChangeShapeType="1" noTextEdit="1"/>
              </p:cNvSpPr>
              <p:nvPr>
                <p:ph sz="half" idx="2"/>
              </p:nvPr>
            </p:nvSpPr>
            <p:spPr>
              <a:xfrm>
                <a:off x="810000" y="3219236"/>
                <a:ext cx="10571998" cy="3638764"/>
              </a:xfrm>
              <a:blipFill>
                <a:blip r:embed="rId2"/>
                <a:stretch>
                  <a:fillRect l="-1921" r="-1200"/>
                </a:stretch>
              </a:blipFill>
            </p:spPr>
            <p:txBody>
              <a:bodyPr/>
              <a:lstStyle/>
              <a:p>
                <a:r>
                  <a:rPr lang="en-US">
                    <a:noFill/>
                  </a:rPr>
                  <a:t> </a:t>
                </a:r>
              </a:p>
            </p:txBody>
          </p:sp>
        </mc:Fallback>
      </mc:AlternateContent>
    </p:spTree>
    <p:extLst>
      <p:ext uri="{BB962C8B-B14F-4D97-AF65-F5344CB8AC3E}">
        <p14:creationId xmlns:p14="http://schemas.microsoft.com/office/powerpoint/2010/main" val="1553239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Solve the Following Problems</a:t>
            </a:r>
          </a:p>
        </p:txBody>
      </p:sp>
      <p:pic>
        <p:nvPicPr>
          <p:cNvPr id="13" name="Content Placeholder 12">
            <a:extLst>
              <a:ext uri="{FF2B5EF4-FFF2-40B4-BE49-F238E27FC236}">
                <a16:creationId xmlns:a16="http://schemas.microsoft.com/office/drawing/2014/main" id="{238F33CD-0EF2-4B48-927E-9F9FD053AFD7}"/>
              </a:ext>
            </a:extLst>
          </p:cNvPr>
          <p:cNvPicPr>
            <a:picLocks noGrp="1" noChangeAspect="1"/>
          </p:cNvPicPr>
          <p:nvPr>
            <p:ph sz="half" idx="2"/>
          </p:nvPr>
        </p:nvPicPr>
        <p:blipFill>
          <a:blip r:embed="rId2"/>
          <a:stretch>
            <a:fillRect/>
          </a:stretch>
        </p:blipFill>
        <p:spPr>
          <a:xfrm>
            <a:off x="1058493" y="2599169"/>
            <a:ext cx="8839052" cy="2873376"/>
          </a:xfrm>
        </p:spPr>
      </p:pic>
    </p:spTree>
    <p:extLst>
      <p:ext uri="{BB962C8B-B14F-4D97-AF65-F5344CB8AC3E}">
        <p14:creationId xmlns:p14="http://schemas.microsoft.com/office/powerpoint/2010/main" val="759084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Big O Notation</a:t>
            </a:r>
            <a:r>
              <a:rPr lang="en-US" dirty="0">
                <a:sym typeface="Wingdings" pitchFamily="2" charset="2"/>
              </a:rPr>
              <a:t></a:t>
            </a:r>
            <a:endParaRPr lang="en-US" sz="4000" dirty="0"/>
          </a:p>
        </p:txBody>
      </p:sp>
    </p:spTree>
    <p:extLst>
      <p:ext uri="{BB962C8B-B14F-4D97-AF65-F5344CB8AC3E}">
        <p14:creationId xmlns:p14="http://schemas.microsoft.com/office/powerpoint/2010/main" val="3123531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Big O Notation</a:t>
            </a:r>
          </a:p>
        </p:txBody>
      </p:sp>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a:xfrm>
            <a:off x="810000" y="2484945"/>
            <a:ext cx="10571998" cy="3638764"/>
          </a:xfrm>
        </p:spPr>
        <p:txBody>
          <a:bodyPr>
            <a:normAutofit/>
          </a:bodyPr>
          <a:lstStyle/>
          <a:p>
            <a:r>
              <a:rPr lang="en-US" dirty="0"/>
              <a:t>We usually do not talk about worst-case scenario time complexity in terms of the number of operations. </a:t>
            </a:r>
          </a:p>
          <a:p>
            <a:r>
              <a:rPr lang="en-US" dirty="0"/>
              <a:t>Instead we talk about the rate at which the number of operations grows as a ratio to the input. </a:t>
            </a:r>
          </a:p>
          <a:p>
            <a:r>
              <a:rPr lang="en-US" dirty="0"/>
              <a:t>In other words, we carry about rate of growth in relation to n (number of inputs).</a:t>
            </a:r>
          </a:p>
        </p:txBody>
      </p:sp>
    </p:spTree>
    <p:extLst>
      <p:ext uri="{BB962C8B-B14F-4D97-AF65-F5344CB8AC3E}">
        <p14:creationId xmlns:p14="http://schemas.microsoft.com/office/powerpoint/2010/main" val="4208497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D9A4924-6321-314E-99E8-F5787B9770A8}"/>
              </a:ext>
            </a:extLst>
          </p:cNvPr>
          <p:cNvPicPr>
            <a:picLocks noGrp="1" noChangeAspect="1"/>
          </p:cNvPicPr>
          <p:nvPr>
            <p:ph sz="half" idx="2"/>
          </p:nvPr>
        </p:nvPicPr>
        <p:blipFill>
          <a:blip r:embed="rId3"/>
          <a:stretch>
            <a:fillRect/>
          </a:stretch>
        </p:blipFill>
        <p:spPr>
          <a:xfrm>
            <a:off x="966741" y="3699964"/>
            <a:ext cx="10415634" cy="1370800"/>
          </a:xfrm>
        </p:spPr>
      </p:pic>
      <p:sp>
        <p:nvSpPr>
          <p:cNvPr id="9" name="Title 1">
            <a:extLst>
              <a:ext uri="{FF2B5EF4-FFF2-40B4-BE49-F238E27FC236}">
                <a16:creationId xmlns:a16="http://schemas.microsoft.com/office/drawing/2014/main" id="{FF542C80-B650-3F47-B3E6-9E16B18A8AC5}"/>
              </a:ext>
            </a:extLst>
          </p:cNvPr>
          <p:cNvSpPr>
            <a:spLocks noGrp="1"/>
          </p:cNvSpPr>
          <p:nvPr>
            <p:ph type="title"/>
          </p:nvPr>
        </p:nvSpPr>
        <p:spPr>
          <a:xfrm>
            <a:off x="810000" y="447188"/>
            <a:ext cx="10571998" cy="970450"/>
          </a:xfrm>
        </p:spPr>
        <p:txBody>
          <a:bodyPr/>
          <a:lstStyle/>
          <a:p>
            <a:r>
              <a:rPr lang="en-US" dirty="0"/>
              <a:t>Big O Notation</a:t>
            </a:r>
          </a:p>
        </p:txBody>
      </p:sp>
      <p:pic>
        <p:nvPicPr>
          <p:cNvPr id="11" name="Picture 10">
            <a:extLst>
              <a:ext uri="{FF2B5EF4-FFF2-40B4-BE49-F238E27FC236}">
                <a16:creationId xmlns:a16="http://schemas.microsoft.com/office/drawing/2014/main" id="{B6F8EF3C-281C-9142-B529-4CEE6632FA95}"/>
              </a:ext>
            </a:extLst>
          </p:cNvPr>
          <p:cNvPicPr>
            <a:picLocks noChangeAspect="1"/>
          </p:cNvPicPr>
          <p:nvPr/>
        </p:nvPicPr>
        <p:blipFill>
          <a:blip r:embed="rId4"/>
          <a:stretch>
            <a:fillRect/>
          </a:stretch>
        </p:blipFill>
        <p:spPr>
          <a:xfrm>
            <a:off x="1424758" y="5358246"/>
            <a:ext cx="9499600" cy="685800"/>
          </a:xfrm>
          <a:prstGeom prst="rect">
            <a:avLst/>
          </a:prstGeom>
        </p:spPr>
      </p:pic>
    </p:spTree>
    <p:extLst>
      <p:ext uri="{BB962C8B-B14F-4D97-AF65-F5344CB8AC3E}">
        <p14:creationId xmlns:p14="http://schemas.microsoft.com/office/powerpoint/2010/main" val="4224627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Big O Notation – Drop Constants &amp; Lower-Ordered Terms</a:t>
            </a:r>
          </a:p>
        </p:txBody>
      </p:sp>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a:xfrm>
            <a:off x="810000" y="3219236"/>
            <a:ext cx="10571998" cy="3638764"/>
          </a:xfrm>
        </p:spPr>
        <p:txBody>
          <a:bodyPr>
            <a:normAutofit fontScale="92500" lnSpcReduction="20000"/>
          </a:bodyPr>
          <a:lstStyle/>
          <a:p>
            <a:r>
              <a:rPr lang="en-US" dirty="0"/>
              <a:t>Normally, for Big O notation, we count the number of operations in relation to n, and then we drop the </a:t>
            </a:r>
            <a:r>
              <a:rPr lang="en-US" b="1" dirty="0"/>
              <a:t>lower-ordered terms </a:t>
            </a:r>
            <a:r>
              <a:rPr lang="en-US" dirty="0"/>
              <a:t>and </a:t>
            </a:r>
            <a:r>
              <a:rPr lang="en-US" b="1" dirty="0"/>
              <a:t>constants</a:t>
            </a:r>
            <a:r>
              <a:rPr lang="en-US" dirty="0"/>
              <a:t>. </a:t>
            </a:r>
          </a:p>
          <a:p>
            <a:r>
              <a:rPr lang="en-US" dirty="0"/>
              <a:t>For instance, in the statement 2x</a:t>
            </a:r>
            <a:r>
              <a:rPr lang="en-US" baseline="30000" dirty="0"/>
              <a:t>3</a:t>
            </a:r>
            <a:r>
              <a:rPr lang="en-US" dirty="0"/>
              <a:t> + 43x</a:t>
            </a:r>
            <a:r>
              <a:rPr lang="en-US" baseline="30000" dirty="0"/>
              <a:t>2</a:t>
            </a:r>
            <a:r>
              <a:rPr lang="en-US" dirty="0"/>
              <a:t> + 400</a:t>
            </a:r>
          </a:p>
          <a:p>
            <a:r>
              <a:rPr lang="en-US" dirty="0"/>
              <a:t>The lower ordered terms are any terms lower than x</a:t>
            </a:r>
            <a:r>
              <a:rPr lang="en-US" baseline="30000" dirty="0"/>
              <a:t>3</a:t>
            </a:r>
            <a:r>
              <a:rPr lang="en-US" b="1" dirty="0"/>
              <a:t>, </a:t>
            </a:r>
            <a:r>
              <a:rPr lang="en-US" dirty="0"/>
              <a:t>therefore we drop 43x</a:t>
            </a:r>
            <a:r>
              <a:rPr lang="en-US" baseline="30000" dirty="0"/>
              <a:t>2</a:t>
            </a:r>
            <a:r>
              <a:rPr lang="en-US" dirty="0"/>
              <a:t> + 400</a:t>
            </a:r>
          </a:p>
          <a:p>
            <a:r>
              <a:rPr lang="en-US" dirty="0"/>
              <a:t>We are left with only 2x</a:t>
            </a:r>
            <a:r>
              <a:rPr lang="en-US" baseline="30000" dirty="0"/>
              <a:t>3</a:t>
            </a:r>
            <a:r>
              <a:rPr lang="en-US" dirty="0"/>
              <a:t>. Next we drop the constant, 2, and we are only left with x</a:t>
            </a:r>
            <a:r>
              <a:rPr lang="en-US" baseline="30000" dirty="0"/>
              <a:t>3</a:t>
            </a:r>
            <a:r>
              <a:rPr lang="en-US" dirty="0"/>
              <a:t>. </a:t>
            </a:r>
          </a:p>
          <a:p>
            <a:r>
              <a:rPr lang="en-US" dirty="0"/>
              <a:t>Therefore the statement 2x</a:t>
            </a:r>
            <a:r>
              <a:rPr lang="en-US" baseline="30000" dirty="0"/>
              <a:t>3</a:t>
            </a:r>
            <a:r>
              <a:rPr lang="en-US" dirty="0"/>
              <a:t> + 43x</a:t>
            </a:r>
            <a:r>
              <a:rPr lang="en-US" baseline="30000" dirty="0"/>
              <a:t>2</a:t>
            </a:r>
            <a:r>
              <a:rPr lang="en-US" dirty="0"/>
              <a:t> + 400 is Big O(x</a:t>
            </a:r>
            <a:r>
              <a:rPr lang="en-US" baseline="30000" dirty="0"/>
              <a:t>3</a:t>
            </a:r>
            <a:r>
              <a:rPr lang="en-US" dirty="0"/>
              <a:t>)</a:t>
            </a:r>
          </a:p>
        </p:txBody>
      </p:sp>
    </p:spTree>
    <p:extLst>
      <p:ext uri="{BB962C8B-B14F-4D97-AF65-F5344CB8AC3E}">
        <p14:creationId xmlns:p14="http://schemas.microsoft.com/office/powerpoint/2010/main" val="210399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Big Omega - Best Case Scenario</a:t>
            </a:r>
            <a:r>
              <a:rPr lang="en-US" dirty="0">
                <a:sym typeface="Wingdings" pitchFamily="2" charset="2"/>
              </a:rPr>
              <a:t></a:t>
            </a:r>
            <a:endParaRPr lang="en-US" sz="4000" dirty="0"/>
          </a:p>
        </p:txBody>
      </p:sp>
    </p:spTree>
    <p:extLst>
      <p:ext uri="{BB962C8B-B14F-4D97-AF65-F5344CB8AC3E}">
        <p14:creationId xmlns:p14="http://schemas.microsoft.com/office/powerpoint/2010/main" val="246208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57F9B0C-D246-EE42-8294-9880FCDC7C43}"/>
              </a:ext>
            </a:extLst>
          </p:cNvPr>
          <p:cNvSpPr>
            <a:spLocks noGrp="1"/>
          </p:cNvSpPr>
          <p:nvPr>
            <p:ph type="title"/>
          </p:nvPr>
        </p:nvSpPr>
        <p:spPr>
          <a:xfrm>
            <a:off x="810000" y="447188"/>
            <a:ext cx="10571998" cy="970450"/>
          </a:xfrm>
        </p:spPr>
        <p:txBody>
          <a:bodyPr/>
          <a:lstStyle/>
          <a:p>
            <a:r>
              <a:rPr lang="en-US" dirty="0"/>
              <a:t>Time Complexity – Elementary Steps</a:t>
            </a:r>
          </a:p>
        </p:txBody>
      </p:sp>
      <p:pic>
        <p:nvPicPr>
          <p:cNvPr id="5" name="Content Placeholder 4">
            <a:extLst>
              <a:ext uri="{FF2B5EF4-FFF2-40B4-BE49-F238E27FC236}">
                <a16:creationId xmlns:a16="http://schemas.microsoft.com/office/drawing/2014/main" id="{BE32812B-D437-9E4C-B7FB-FAB748801400}"/>
              </a:ext>
            </a:extLst>
          </p:cNvPr>
          <p:cNvPicPr>
            <a:picLocks noGrp="1" noChangeAspect="1"/>
          </p:cNvPicPr>
          <p:nvPr>
            <p:ph sz="half" idx="2"/>
          </p:nvPr>
        </p:nvPicPr>
        <p:blipFill>
          <a:blip r:embed="rId3"/>
          <a:stretch>
            <a:fillRect/>
          </a:stretch>
        </p:blipFill>
        <p:spPr>
          <a:xfrm>
            <a:off x="609223" y="3045079"/>
            <a:ext cx="10772775" cy="2207847"/>
          </a:xfrm>
        </p:spPr>
      </p:pic>
    </p:spTree>
    <p:extLst>
      <p:ext uri="{BB962C8B-B14F-4D97-AF65-F5344CB8AC3E}">
        <p14:creationId xmlns:p14="http://schemas.microsoft.com/office/powerpoint/2010/main" val="690073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Big Omega Notation – Best-Case Scenario</a:t>
            </a:r>
          </a:p>
        </p:txBody>
      </p:sp>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a:xfrm>
            <a:off x="810000" y="2443382"/>
            <a:ext cx="10571998" cy="3638764"/>
          </a:xfrm>
        </p:spPr>
        <p:txBody>
          <a:bodyPr>
            <a:normAutofit/>
          </a:bodyPr>
          <a:lstStyle/>
          <a:p>
            <a:r>
              <a:rPr lang="en-US" dirty="0"/>
              <a:t>Big O is concerned with the worst-case scenario and is the most common measure of time complexity. </a:t>
            </a:r>
          </a:p>
          <a:p>
            <a:r>
              <a:rPr lang="en-US" dirty="0"/>
              <a:t>However we sometimes want to know the average-case scenario and the best case scenario.</a:t>
            </a:r>
          </a:p>
          <a:p>
            <a:r>
              <a:rPr lang="en-US" dirty="0"/>
              <a:t>When talking about the fastest possible time an algorithm can run, we are discussing Big Omega Time. </a:t>
            </a:r>
          </a:p>
        </p:txBody>
      </p:sp>
    </p:spTree>
    <p:extLst>
      <p:ext uri="{BB962C8B-B14F-4D97-AF65-F5344CB8AC3E}">
        <p14:creationId xmlns:p14="http://schemas.microsoft.com/office/powerpoint/2010/main" val="528750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Big Omega Notation – Best-Case Scenario</a:t>
            </a:r>
          </a:p>
        </p:txBody>
      </p:sp>
      <p:pic>
        <p:nvPicPr>
          <p:cNvPr id="7" name="Content Placeholder 6">
            <a:extLst>
              <a:ext uri="{FF2B5EF4-FFF2-40B4-BE49-F238E27FC236}">
                <a16:creationId xmlns:a16="http://schemas.microsoft.com/office/drawing/2014/main" id="{3755E892-DF78-3E44-9A8E-AC68485ED1DB}"/>
              </a:ext>
            </a:extLst>
          </p:cNvPr>
          <p:cNvPicPr>
            <a:picLocks noGrp="1" noChangeAspect="1"/>
          </p:cNvPicPr>
          <p:nvPr>
            <p:ph sz="half" idx="2"/>
          </p:nvPr>
        </p:nvPicPr>
        <p:blipFill>
          <a:blip r:embed="rId2"/>
          <a:stretch>
            <a:fillRect/>
          </a:stretch>
        </p:blipFill>
        <p:spPr>
          <a:xfrm>
            <a:off x="395638" y="2646218"/>
            <a:ext cx="10986360" cy="1381363"/>
          </a:xfrm>
        </p:spPr>
      </p:pic>
      <p:pic>
        <p:nvPicPr>
          <p:cNvPr id="9" name="Picture 8">
            <a:extLst>
              <a:ext uri="{FF2B5EF4-FFF2-40B4-BE49-F238E27FC236}">
                <a16:creationId xmlns:a16="http://schemas.microsoft.com/office/drawing/2014/main" id="{B3D0E22A-B0FC-2A4F-A839-1A6AFC7105B1}"/>
              </a:ext>
            </a:extLst>
          </p:cNvPr>
          <p:cNvPicPr>
            <a:picLocks noChangeAspect="1"/>
          </p:cNvPicPr>
          <p:nvPr/>
        </p:nvPicPr>
        <p:blipFill>
          <a:blip r:embed="rId3"/>
          <a:stretch>
            <a:fillRect/>
          </a:stretch>
        </p:blipFill>
        <p:spPr>
          <a:xfrm>
            <a:off x="1320799" y="4671961"/>
            <a:ext cx="9550400" cy="584200"/>
          </a:xfrm>
          <a:prstGeom prst="rect">
            <a:avLst/>
          </a:prstGeom>
        </p:spPr>
      </p:pic>
    </p:spTree>
    <p:extLst>
      <p:ext uri="{BB962C8B-B14F-4D97-AF65-F5344CB8AC3E}">
        <p14:creationId xmlns:p14="http://schemas.microsoft.com/office/powerpoint/2010/main" val="3705805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Big Omega Notation – Best-Case Scenario</a:t>
            </a:r>
          </a:p>
        </p:txBody>
      </p:sp>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a:xfrm>
            <a:off x="810000" y="3219236"/>
            <a:ext cx="10571998" cy="3638764"/>
          </a:xfrm>
        </p:spPr>
        <p:txBody>
          <a:bodyPr>
            <a:normAutofit/>
          </a:bodyPr>
          <a:lstStyle/>
          <a:p>
            <a:r>
              <a:rPr lang="en-US" dirty="0"/>
              <a:t>For instance, in our linear search algorithm, it is possible that we find our item on the first search, therefore it is </a:t>
            </a:r>
          </a:p>
          <a:p>
            <a:pPr lvl="1"/>
            <a:r>
              <a:rPr lang="en-US" dirty="0">
                <a:solidFill>
                  <a:srgbClr val="00B050"/>
                </a:solidFill>
              </a:rPr>
              <a:t>Big Omega (1) </a:t>
            </a:r>
          </a:p>
        </p:txBody>
      </p:sp>
    </p:spTree>
    <p:extLst>
      <p:ext uri="{BB962C8B-B14F-4D97-AF65-F5344CB8AC3E}">
        <p14:creationId xmlns:p14="http://schemas.microsoft.com/office/powerpoint/2010/main" val="3993446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Homework</a:t>
            </a:r>
            <a:endParaRPr lang="en-US" sz="4000" dirty="0"/>
          </a:p>
        </p:txBody>
      </p:sp>
    </p:spTree>
    <p:extLst>
      <p:ext uri="{BB962C8B-B14F-4D97-AF65-F5344CB8AC3E}">
        <p14:creationId xmlns:p14="http://schemas.microsoft.com/office/powerpoint/2010/main" val="871335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04A-A520-D244-A939-4C3E2ED368BF}"/>
              </a:ext>
            </a:extLst>
          </p:cNvPr>
          <p:cNvSpPr>
            <a:spLocks noGrp="1"/>
          </p:cNvSpPr>
          <p:nvPr>
            <p:ph type="title"/>
          </p:nvPr>
        </p:nvSpPr>
        <p:spPr/>
        <p:txBody>
          <a:bodyPr/>
          <a:lstStyle/>
          <a:p>
            <a:r>
              <a:rPr lang="en-US" dirty="0"/>
              <a:t>Homework – Due December 24</a:t>
            </a:r>
            <a:r>
              <a:rPr lang="en-US" baseline="30000" dirty="0"/>
              <a:t>th</a:t>
            </a:r>
            <a:r>
              <a:rPr lang="en-US" dirty="0"/>
              <a:t> </a:t>
            </a:r>
          </a:p>
        </p:txBody>
      </p:sp>
      <p:sp>
        <p:nvSpPr>
          <p:cNvPr id="3" name="Content Placeholder 2">
            <a:extLst>
              <a:ext uri="{FF2B5EF4-FFF2-40B4-BE49-F238E27FC236}">
                <a16:creationId xmlns:a16="http://schemas.microsoft.com/office/drawing/2014/main" id="{07F6D13A-7774-B749-B033-287A8ACB60FD}"/>
              </a:ext>
            </a:extLst>
          </p:cNvPr>
          <p:cNvSpPr>
            <a:spLocks noGrp="1"/>
          </p:cNvSpPr>
          <p:nvPr>
            <p:ph sz="half" idx="2"/>
          </p:nvPr>
        </p:nvSpPr>
        <p:spPr>
          <a:xfrm>
            <a:off x="1233055" y="4627419"/>
            <a:ext cx="9531927" cy="2923308"/>
          </a:xfrm>
        </p:spPr>
        <p:txBody>
          <a:bodyPr>
            <a:normAutofit fontScale="77500" lnSpcReduction="20000"/>
          </a:bodyPr>
          <a:lstStyle/>
          <a:p>
            <a:r>
              <a:rPr lang="en-US" dirty="0"/>
              <a:t>Calculate the following summations above. Use a pencil and paper, and show your work. </a:t>
            </a:r>
          </a:p>
          <a:p>
            <a:r>
              <a:rPr lang="en-US" dirty="0"/>
              <a:t>Calculate the worst case and best case scenario for algorithms in questions 3-11 (except number 8) in 3.1 Exercise questions in the </a:t>
            </a:r>
            <a:r>
              <a:rPr lang="en-US" b="1" dirty="0"/>
              <a:t>Discrete Math Book </a:t>
            </a:r>
            <a:r>
              <a:rPr lang="en-US" dirty="0"/>
              <a:t>by </a:t>
            </a:r>
            <a:r>
              <a:rPr lang="en-US" b="1" dirty="0"/>
              <a:t>Rosen</a:t>
            </a:r>
            <a:r>
              <a:rPr lang="en-US" dirty="0"/>
              <a:t>. </a:t>
            </a:r>
          </a:p>
          <a:p>
            <a:r>
              <a:rPr lang="en-US" dirty="0"/>
              <a:t>Read Python Crash Course and finish Chapter 6. </a:t>
            </a:r>
          </a:p>
          <a:p>
            <a:pPr lvl="1"/>
            <a:r>
              <a:rPr lang="en-US" dirty="0"/>
              <a:t>Do exercises 6-1 to 6-6. </a:t>
            </a:r>
          </a:p>
          <a:p>
            <a:pPr lvl="1"/>
            <a:r>
              <a:rPr lang="en-US" dirty="0"/>
              <a:t>You can stop at </a:t>
            </a:r>
            <a:r>
              <a:rPr lang="en-US" b="1" dirty="0"/>
              <a:t>Nesting</a:t>
            </a:r>
            <a:r>
              <a:rPr lang="en-US" dirty="0"/>
              <a:t>.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02730A4C-BBF7-8243-946B-13A828E2A777}"/>
              </a:ext>
            </a:extLst>
          </p:cNvPr>
          <p:cNvPicPr>
            <a:picLocks noChangeAspect="1"/>
          </p:cNvPicPr>
          <p:nvPr/>
        </p:nvPicPr>
        <p:blipFill>
          <a:blip r:embed="rId2"/>
          <a:stretch>
            <a:fillRect/>
          </a:stretch>
        </p:blipFill>
        <p:spPr>
          <a:xfrm>
            <a:off x="5697681" y="2012647"/>
            <a:ext cx="6482634" cy="1866107"/>
          </a:xfrm>
          <a:prstGeom prst="rect">
            <a:avLst/>
          </a:prstGeom>
        </p:spPr>
      </p:pic>
      <p:pic>
        <p:nvPicPr>
          <p:cNvPr id="7" name="Picture 6">
            <a:extLst>
              <a:ext uri="{FF2B5EF4-FFF2-40B4-BE49-F238E27FC236}">
                <a16:creationId xmlns:a16="http://schemas.microsoft.com/office/drawing/2014/main" id="{2BD95A34-24F7-D648-B05B-3CEADB55ED02}"/>
              </a:ext>
            </a:extLst>
          </p:cNvPr>
          <p:cNvPicPr>
            <a:picLocks noChangeAspect="1"/>
          </p:cNvPicPr>
          <p:nvPr/>
        </p:nvPicPr>
        <p:blipFill>
          <a:blip r:embed="rId3"/>
          <a:stretch>
            <a:fillRect/>
          </a:stretch>
        </p:blipFill>
        <p:spPr>
          <a:xfrm>
            <a:off x="224285" y="2021375"/>
            <a:ext cx="5871714" cy="1857379"/>
          </a:xfrm>
          <a:prstGeom prst="rect">
            <a:avLst/>
          </a:prstGeom>
        </p:spPr>
      </p:pic>
      <p:sp>
        <p:nvSpPr>
          <p:cNvPr id="8" name="Content Placeholder 2">
            <a:extLst>
              <a:ext uri="{FF2B5EF4-FFF2-40B4-BE49-F238E27FC236}">
                <a16:creationId xmlns:a16="http://schemas.microsoft.com/office/drawing/2014/main" id="{AA4337A9-748A-3248-ACB0-08F36E6C27BE}"/>
              </a:ext>
            </a:extLst>
          </p:cNvPr>
          <p:cNvSpPr txBox="1">
            <a:spLocks/>
          </p:cNvSpPr>
          <p:nvPr/>
        </p:nvSpPr>
        <p:spPr>
          <a:xfrm>
            <a:off x="-125182" y="1828797"/>
            <a:ext cx="1870364" cy="1302327"/>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solidFill>
                  <a:schemeClr val="accent1">
                    <a:lumMod val="60000"/>
                    <a:lumOff val="40000"/>
                  </a:schemeClr>
                </a:solidFill>
              </a:rPr>
              <a:t>1</a:t>
            </a:r>
          </a:p>
        </p:txBody>
      </p:sp>
      <p:sp>
        <p:nvSpPr>
          <p:cNvPr id="9" name="Content Placeholder 2">
            <a:extLst>
              <a:ext uri="{FF2B5EF4-FFF2-40B4-BE49-F238E27FC236}">
                <a16:creationId xmlns:a16="http://schemas.microsoft.com/office/drawing/2014/main" id="{E9666A53-7906-134A-953A-F6B649A91464}"/>
              </a:ext>
            </a:extLst>
          </p:cNvPr>
          <p:cNvSpPr txBox="1">
            <a:spLocks/>
          </p:cNvSpPr>
          <p:nvPr/>
        </p:nvSpPr>
        <p:spPr>
          <a:xfrm>
            <a:off x="5401979" y="1828798"/>
            <a:ext cx="1870364" cy="1302327"/>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28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solidFill>
                  <a:schemeClr val="accent1">
                    <a:lumMod val="60000"/>
                    <a:lumOff val="40000"/>
                  </a:schemeClr>
                </a:solidFill>
              </a:rPr>
              <a:t>2</a:t>
            </a:r>
          </a:p>
        </p:txBody>
      </p:sp>
    </p:spTree>
    <p:extLst>
      <p:ext uri="{BB962C8B-B14F-4D97-AF65-F5344CB8AC3E}">
        <p14:creationId xmlns:p14="http://schemas.microsoft.com/office/powerpoint/2010/main" val="4037674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E366-0A67-7D4B-A1DE-78E6BFEA6ADF}"/>
              </a:ext>
            </a:extLst>
          </p:cNvPr>
          <p:cNvSpPr>
            <a:spLocks noGrp="1"/>
          </p:cNvSpPr>
          <p:nvPr>
            <p:ph type="title"/>
          </p:nvPr>
        </p:nvSpPr>
        <p:spPr/>
        <p:txBody>
          <a:bodyPr/>
          <a:lstStyle/>
          <a:p>
            <a:r>
              <a:rPr lang="en-US" dirty="0"/>
              <a:t>Useful Summations</a:t>
            </a:r>
          </a:p>
        </p:txBody>
      </p:sp>
      <p:pic>
        <p:nvPicPr>
          <p:cNvPr id="7" name="Content Placeholder 6">
            <a:extLst>
              <a:ext uri="{FF2B5EF4-FFF2-40B4-BE49-F238E27FC236}">
                <a16:creationId xmlns:a16="http://schemas.microsoft.com/office/drawing/2014/main" id="{63BB1509-5BA6-0241-B5C3-A75ED3063B07}"/>
              </a:ext>
            </a:extLst>
          </p:cNvPr>
          <p:cNvPicPr>
            <a:picLocks noGrp="1" noChangeAspect="1"/>
          </p:cNvPicPr>
          <p:nvPr>
            <p:ph sz="half" idx="2"/>
          </p:nvPr>
        </p:nvPicPr>
        <p:blipFill>
          <a:blip r:embed="rId2"/>
          <a:stretch>
            <a:fillRect/>
          </a:stretch>
        </p:blipFill>
        <p:spPr>
          <a:xfrm>
            <a:off x="6954982" y="932413"/>
            <a:ext cx="4991563" cy="5588640"/>
          </a:xfrm>
        </p:spPr>
      </p:pic>
      <p:pic>
        <p:nvPicPr>
          <p:cNvPr id="8" name="Picture 7">
            <a:extLst>
              <a:ext uri="{FF2B5EF4-FFF2-40B4-BE49-F238E27FC236}">
                <a16:creationId xmlns:a16="http://schemas.microsoft.com/office/drawing/2014/main" id="{BF089FF5-B60B-4246-AD27-2CEA97665E3A}"/>
              </a:ext>
            </a:extLst>
          </p:cNvPr>
          <p:cNvPicPr/>
          <p:nvPr/>
        </p:nvPicPr>
        <p:blipFill>
          <a:blip r:embed="rId3">
            <a:extLst>
              <a:ext uri="{28A0092B-C50C-407E-A947-70E740481C1C}">
                <a14:useLocalDpi xmlns:a14="http://schemas.microsoft.com/office/drawing/2010/main" val="0"/>
              </a:ext>
            </a:extLst>
          </a:blip>
          <a:stretch>
            <a:fillRect/>
          </a:stretch>
        </p:blipFill>
        <p:spPr>
          <a:xfrm>
            <a:off x="1036781" y="2367833"/>
            <a:ext cx="3812309" cy="1816240"/>
          </a:xfrm>
          <a:prstGeom prst="rect">
            <a:avLst/>
          </a:prstGeom>
        </p:spPr>
      </p:pic>
      <p:pic>
        <p:nvPicPr>
          <p:cNvPr id="9" name="Picture 8">
            <a:extLst>
              <a:ext uri="{FF2B5EF4-FFF2-40B4-BE49-F238E27FC236}">
                <a16:creationId xmlns:a16="http://schemas.microsoft.com/office/drawing/2014/main" id="{537D7DD9-B2E7-6541-B918-13929ACAEE45}"/>
              </a:ext>
            </a:extLst>
          </p:cNvPr>
          <p:cNvPicPr/>
          <p:nvPr/>
        </p:nvPicPr>
        <p:blipFill>
          <a:blip r:embed="rId4">
            <a:extLst>
              <a:ext uri="{28A0092B-C50C-407E-A947-70E740481C1C}">
                <a14:useLocalDpi xmlns:a14="http://schemas.microsoft.com/office/drawing/2010/main" val="0"/>
              </a:ext>
            </a:extLst>
          </a:blip>
          <a:stretch>
            <a:fillRect/>
          </a:stretch>
        </p:blipFill>
        <p:spPr>
          <a:xfrm>
            <a:off x="463635" y="4985332"/>
            <a:ext cx="6205365" cy="1304632"/>
          </a:xfrm>
          <a:prstGeom prst="rect">
            <a:avLst/>
          </a:prstGeom>
        </p:spPr>
      </p:pic>
    </p:spTree>
    <p:extLst>
      <p:ext uri="{BB962C8B-B14F-4D97-AF65-F5344CB8AC3E}">
        <p14:creationId xmlns:p14="http://schemas.microsoft.com/office/powerpoint/2010/main" val="3287762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400F35-F9AD-4145-9300-56A63B222CDB}"/>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5511" y="2299855"/>
            <a:ext cx="12357511" cy="8686800"/>
          </a:xfrm>
          <a:prstGeom prst="rect">
            <a:avLst/>
          </a:prstGeom>
        </p:spPr>
      </p:pic>
    </p:spTree>
    <p:extLst>
      <p:ext uri="{BB962C8B-B14F-4D97-AF65-F5344CB8AC3E}">
        <p14:creationId xmlns:p14="http://schemas.microsoft.com/office/powerpoint/2010/main" val="642018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E9AECC-4FAE-734A-B0F0-98467A397454}"/>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0" y="1662545"/>
            <a:ext cx="12484921" cy="4661837"/>
          </a:xfrm>
          <a:prstGeom prst="rect">
            <a:avLst/>
          </a:prstGeom>
        </p:spPr>
      </p:pic>
    </p:spTree>
    <p:extLst>
      <p:ext uri="{BB962C8B-B14F-4D97-AF65-F5344CB8AC3E}">
        <p14:creationId xmlns:p14="http://schemas.microsoft.com/office/powerpoint/2010/main" val="112393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57F9B0C-D246-EE42-8294-9880FCDC7C43}"/>
              </a:ext>
            </a:extLst>
          </p:cNvPr>
          <p:cNvSpPr>
            <a:spLocks noGrp="1"/>
          </p:cNvSpPr>
          <p:nvPr>
            <p:ph type="title"/>
          </p:nvPr>
        </p:nvSpPr>
        <p:spPr>
          <a:xfrm>
            <a:off x="810000" y="447188"/>
            <a:ext cx="10571998" cy="970450"/>
          </a:xfrm>
        </p:spPr>
        <p:txBody>
          <a:bodyPr/>
          <a:lstStyle/>
          <a:p>
            <a:r>
              <a:rPr lang="en-US" dirty="0"/>
              <a:t>Time Complexity – Worse Case</a:t>
            </a:r>
          </a:p>
        </p:txBody>
      </p:sp>
      <p:pic>
        <p:nvPicPr>
          <p:cNvPr id="6" name="Content Placeholder 5">
            <a:extLst>
              <a:ext uri="{FF2B5EF4-FFF2-40B4-BE49-F238E27FC236}">
                <a16:creationId xmlns:a16="http://schemas.microsoft.com/office/drawing/2014/main" id="{D9CBC9B8-F44A-A949-A4F2-5D1A231FE446}"/>
              </a:ext>
            </a:extLst>
          </p:cNvPr>
          <p:cNvPicPr>
            <a:picLocks noGrp="1" noChangeAspect="1"/>
          </p:cNvPicPr>
          <p:nvPr>
            <p:ph sz="half" idx="2"/>
          </p:nvPr>
        </p:nvPicPr>
        <p:blipFill>
          <a:blip r:embed="rId3"/>
          <a:stretch>
            <a:fillRect/>
          </a:stretch>
        </p:blipFill>
        <p:spPr>
          <a:xfrm>
            <a:off x="464504" y="2937164"/>
            <a:ext cx="10917871" cy="1449393"/>
          </a:xfrm>
        </p:spPr>
      </p:pic>
    </p:spTree>
    <p:extLst>
      <p:ext uri="{BB962C8B-B14F-4D97-AF65-F5344CB8AC3E}">
        <p14:creationId xmlns:p14="http://schemas.microsoft.com/office/powerpoint/2010/main" val="126890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Time Complexity of Bubble Sort </a:t>
            </a:r>
            <a:r>
              <a:rPr lang="en-US" dirty="0">
                <a:sym typeface="Wingdings" pitchFamily="2" charset="2"/>
              </a:rPr>
              <a:t></a:t>
            </a:r>
            <a:endParaRPr lang="en-US" sz="4000" dirty="0"/>
          </a:p>
        </p:txBody>
      </p:sp>
    </p:spTree>
    <p:extLst>
      <p:ext uri="{BB962C8B-B14F-4D97-AF65-F5344CB8AC3E}">
        <p14:creationId xmlns:p14="http://schemas.microsoft.com/office/powerpoint/2010/main" val="363668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Bubble Sort Algorithm</a:t>
            </a:r>
          </a:p>
        </p:txBody>
      </p:sp>
      <p:pic>
        <p:nvPicPr>
          <p:cNvPr id="12" name="Content Placeholder 11">
            <a:extLst>
              <a:ext uri="{FF2B5EF4-FFF2-40B4-BE49-F238E27FC236}">
                <a16:creationId xmlns:a16="http://schemas.microsoft.com/office/drawing/2014/main" id="{9B35D507-C793-E448-A4FE-ECF4EC2A833D}"/>
              </a:ext>
            </a:extLst>
          </p:cNvPr>
          <p:cNvPicPr>
            <a:picLocks noGrp="1" noChangeAspect="1"/>
          </p:cNvPicPr>
          <p:nvPr>
            <p:ph sz="half" idx="2"/>
          </p:nvPr>
        </p:nvPicPr>
        <p:blipFill>
          <a:blip r:embed="rId3"/>
          <a:stretch>
            <a:fillRect/>
          </a:stretch>
        </p:blipFill>
        <p:spPr>
          <a:xfrm>
            <a:off x="318656" y="4239557"/>
            <a:ext cx="7376138" cy="2618443"/>
          </a:xfrm>
        </p:spPr>
      </p:pic>
      <p:pic>
        <p:nvPicPr>
          <p:cNvPr id="17" name="Picture 16">
            <a:extLst>
              <a:ext uri="{FF2B5EF4-FFF2-40B4-BE49-F238E27FC236}">
                <a16:creationId xmlns:a16="http://schemas.microsoft.com/office/drawing/2014/main" id="{8565A7BB-0843-224D-9DB6-3DA1E67D39AD}"/>
              </a:ext>
            </a:extLst>
          </p:cNvPr>
          <p:cNvPicPr>
            <a:picLocks noChangeAspect="1"/>
          </p:cNvPicPr>
          <p:nvPr/>
        </p:nvPicPr>
        <p:blipFill>
          <a:blip r:embed="rId4"/>
          <a:stretch>
            <a:fillRect/>
          </a:stretch>
        </p:blipFill>
        <p:spPr>
          <a:xfrm>
            <a:off x="6095999" y="1272592"/>
            <a:ext cx="5997107" cy="3112012"/>
          </a:xfrm>
          <a:prstGeom prst="rect">
            <a:avLst/>
          </a:prstGeom>
        </p:spPr>
      </p:pic>
    </p:spTree>
    <p:extLst>
      <p:ext uri="{BB962C8B-B14F-4D97-AF65-F5344CB8AC3E}">
        <p14:creationId xmlns:p14="http://schemas.microsoft.com/office/powerpoint/2010/main" val="150728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D3C9B11-0038-2643-9552-1D919FFB912A}"/>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017459" y="1149927"/>
            <a:ext cx="14209459" cy="5708073"/>
          </a:xfrm>
          <a:prstGeom prst="rect">
            <a:avLst/>
          </a:prstGeom>
        </p:spPr>
      </p:pic>
      <p:sp>
        <p:nvSpPr>
          <p:cNvPr id="8" name="Title 1">
            <a:extLst>
              <a:ext uri="{FF2B5EF4-FFF2-40B4-BE49-F238E27FC236}">
                <a16:creationId xmlns:a16="http://schemas.microsoft.com/office/drawing/2014/main" id="{22B09967-0DE6-D848-A361-EEF580389F93}"/>
              </a:ext>
            </a:extLst>
          </p:cNvPr>
          <p:cNvSpPr>
            <a:spLocks noGrp="1"/>
          </p:cNvSpPr>
          <p:nvPr>
            <p:ph type="title"/>
          </p:nvPr>
        </p:nvSpPr>
        <p:spPr>
          <a:xfrm>
            <a:off x="823854" y="179477"/>
            <a:ext cx="10571998" cy="970450"/>
          </a:xfrm>
        </p:spPr>
        <p:txBody>
          <a:bodyPr/>
          <a:lstStyle/>
          <a:p>
            <a:r>
              <a:rPr lang="en-US" dirty="0"/>
              <a:t>Bubble Sort Worst-Case Time Complexity</a:t>
            </a:r>
          </a:p>
        </p:txBody>
      </p:sp>
    </p:spTree>
    <p:extLst>
      <p:ext uri="{BB962C8B-B14F-4D97-AF65-F5344CB8AC3E}">
        <p14:creationId xmlns:p14="http://schemas.microsoft.com/office/powerpoint/2010/main" val="160701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B09967-0DE6-D848-A361-EEF580389F93}"/>
              </a:ext>
            </a:extLst>
          </p:cNvPr>
          <p:cNvSpPr>
            <a:spLocks noGrp="1"/>
          </p:cNvSpPr>
          <p:nvPr>
            <p:ph type="title"/>
          </p:nvPr>
        </p:nvSpPr>
        <p:spPr>
          <a:xfrm>
            <a:off x="823854" y="179477"/>
            <a:ext cx="10571998" cy="970450"/>
          </a:xfrm>
        </p:spPr>
        <p:txBody>
          <a:bodyPr/>
          <a:lstStyle/>
          <a:p>
            <a:r>
              <a:rPr lang="en-US" dirty="0"/>
              <a:t>Bubble Sort Example:(3, 2, 4, 1, 5)</a:t>
            </a:r>
          </a:p>
        </p:txBody>
      </p:sp>
      <p:pic>
        <p:nvPicPr>
          <p:cNvPr id="9" name="Content Placeholder 8">
            <a:extLst>
              <a:ext uri="{FF2B5EF4-FFF2-40B4-BE49-F238E27FC236}">
                <a16:creationId xmlns:a16="http://schemas.microsoft.com/office/drawing/2014/main" id="{45F0B7BC-27CB-1F4B-8B6C-0692D78E58FB}"/>
              </a:ext>
            </a:extLst>
          </p:cNvPr>
          <p:cNvPicPr>
            <a:picLocks noGrp="1" noChangeAspect="1"/>
          </p:cNvPicPr>
          <p:nvPr>
            <p:ph sz="half" idx="2"/>
          </p:nvPr>
        </p:nvPicPr>
        <p:blipFill>
          <a:blip r:embed="rId3"/>
          <a:stretch>
            <a:fillRect/>
          </a:stretch>
        </p:blipFill>
        <p:spPr>
          <a:xfrm>
            <a:off x="193964" y="2270777"/>
            <a:ext cx="11604048" cy="4587223"/>
          </a:xfrm>
        </p:spPr>
      </p:pic>
    </p:spTree>
    <p:extLst>
      <p:ext uri="{BB962C8B-B14F-4D97-AF65-F5344CB8AC3E}">
        <p14:creationId xmlns:p14="http://schemas.microsoft.com/office/powerpoint/2010/main" val="350708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{2CF6084B-6A8E-5E4B-8573-B34B4009D9F9}tf16401378</Template>
  <TotalTime>0</TotalTime>
  <Words>1464</Words>
  <Application>Microsoft Macintosh PowerPoint</Application>
  <PresentationFormat>Widescreen</PresentationFormat>
  <Paragraphs>164</Paragraphs>
  <Slides>47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宋体</vt:lpstr>
      <vt:lpstr>Calibri</vt:lpstr>
      <vt:lpstr>Cambria Math</vt:lpstr>
      <vt:lpstr>Century Gothic</vt:lpstr>
      <vt:lpstr>Wingdings</vt:lpstr>
      <vt:lpstr>Wingdings 2</vt:lpstr>
      <vt:lpstr>Quotable</vt:lpstr>
      <vt:lpstr>Intro Computer Science – Algorithms Pt. II – Time Complexity</vt:lpstr>
      <vt:lpstr>Time Complexity </vt:lpstr>
      <vt:lpstr>Time Complexity</vt:lpstr>
      <vt:lpstr>Time Complexity – Elementary Steps</vt:lpstr>
      <vt:lpstr>Time Complexity – Worse Case</vt:lpstr>
      <vt:lpstr>Time Complexity of Bubble Sort </vt:lpstr>
      <vt:lpstr>Bubble Sort Algorithm</vt:lpstr>
      <vt:lpstr>Bubble Sort Worst-Case Time Complexity</vt:lpstr>
      <vt:lpstr>Bubble Sort Example:(3, 2, 4, 1, 5)</vt:lpstr>
      <vt:lpstr>Bubble Sort Ex: (3, 2, 4, 1, 5)</vt:lpstr>
      <vt:lpstr>Bubble Sort Ex: (3, 2, 4, 1, 5) </vt:lpstr>
      <vt:lpstr>Bubble Sort Ex: (3, 2, 4, 1, 5) </vt:lpstr>
      <vt:lpstr>Bubble Sort Ex: Time Complexity</vt:lpstr>
      <vt:lpstr>Bubble Sort Ex: Time Complexity</vt:lpstr>
      <vt:lpstr>Linear Search Time Complexity </vt:lpstr>
      <vt:lpstr>Linear Search Example</vt:lpstr>
      <vt:lpstr>Worst-Case Scenario Number of Operations: Linear Search</vt:lpstr>
      <vt:lpstr>Max Algorithm Time Complexity </vt:lpstr>
      <vt:lpstr>Worst-Case Scenario - Number of Operations: Max</vt:lpstr>
      <vt:lpstr>Max Ex: (3, 2, 4, 1, 5) </vt:lpstr>
      <vt:lpstr>Max Ex: (3, 2, 4, 1, 5) </vt:lpstr>
      <vt:lpstr>Summations </vt:lpstr>
      <vt:lpstr>Summations</vt:lpstr>
      <vt:lpstr>Summations</vt:lpstr>
      <vt:lpstr>Summations</vt:lpstr>
      <vt:lpstr>Summations</vt:lpstr>
      <vt:lpstr>Summation Bubble Sort </vt:lpstr>
      <vt:lpstr>Summation Notation: Bubble Sort</vt:lpstr>
      <vt:lpstr>Calculate Number of Swap Operations in Bubble Sort</vt:lpstr>
      <vt:lpstr>Calculate Number of Swap Operations in Bubble Sort</vt:lpstr>
      <vt:lpstr>Calculate Number of Swap Operations in Bubble Sort</vt:lpstr>
      <vt:lpstr>Summation Notation &amp; Algebra </vt:lpstr>
      <vt:lpstr>Summation Notation and Algebra</vt:lpstr>
      <vt:lpstr>Solve the Following Problems</vt:lpstr>
      <vt:lpstr>Big O Notation</vt:lpstr>
      <vt:lpstr>Big O Notation</vt:lpstr>
      <vt:lpstr>Big O Notation</vt:lpstr>
      <vt:lpstr>Big O Notation – Drop Constants &amp; Lower-Ordered Terms</vt:lpstr>
      <vt:lpstr>Big Omega - Best Case Scenario</vt:lpstr>
      <vt:lpstr>Big Omega Notation – Best-Case Scenario</vt:lpstr>
      <vt:lpstr>Big Omega Notation – Best-Case Scenario</vt:lpstr>
      <vt:lpstr>Big Omega Notation – Best-Case Scenario</vt:lpstr>
      <vt:lpstr>Homework</vt:lpstr>
      <vt:lpstr>Homework – Due December 24th </vt:lpstr>
      <vt:lpstr>Useful Summations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lblq</dc:creator>
  <cp:lastModifiedBy/>
  <cp:revision>1</cp:revision>
  <dcterms:created xsi:type="dcterms:W3CDTF">2018-09-05T00:32:28Z</dcterms:created>
  <dcterms:modified xsi:type="dcterms:W3CDTF">2018-12-17T02:28:36Z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