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71" r:id="rId3"/>
    <p:sldId id="257" r:id="rId4"/>
    <p:sldId id="258" r:id="rId5"/>
    <p:sldId id="272" r:id="rId6"/>
    <p:sldId id="278" r:id="rId7"/>
    <p:sldId id="274" r:id="rId8"/>
    <p:sldId id="259" r:id="rId9"/>
    <p:sldId id="276" r:id="rId10"/>
    <p:sldId id="275" r:id="rId11"/>
    <p:sldId id="260" r:id="rId12"/>
    <p:sldId id="279" r:id="rId13"/>
    <p:sldId id="280" r:id="rId14"/>
    <p:sldId id="281" r:id="rId15"/>
    <p:sldId id="268"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944" autoAdjust="0"/>
  </p:normalViewPr>
  <p:slideViewPr>
    <p:cSldViewPr snapToGrid="0">
      <p:cViewPr varScale="1">
        <p:scale>
          <a:sx n="62" d="100"/>
          <a:sy n="62" d="100"/>
        </p:scale>
        <p:origin x="10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DCFB4-91F5-48E1-8FAC-D0457193A206}" type="datetimeFigureOut">
              <a:rPr lang="en-US" smtClean="0"/>
              <a:t>12/31/2016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21A193-69EC-4A4C-B894-0E74ED7F44B2}" type="slidenum">
              <a:rPr lang="en-US" smtClean="0"/>
              <a:t>‹#›</a:t>
            </a:fld>
            <a:endParaRPr lang="en-US"/>
          </a:p>
        </p:txBody>
      </p:sp>
    </p:spTree>
    <p:extLst>
      <p:ext uri="{BB962C8B-B14F-4D97-AF65-F5344CB8AC3E}">
        <p14:creationId xmlns:p14="http://schemas.microsoft.com/office/powerpoint/2010/main" val="918148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sdn.microsoft.com/vi-vn/library/windows/apps/windows.ui.xaml.controls.webview.source.aspx"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msdn.microsoft.com/vi-vn/library/windows/apps/windows.foundation.uri.aspx"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msdn.microsoft.com/vi-vn/library/windows/apps/windows.ui.xaml.controls.webview.source.aspx"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msdn.microsoft.com/vi-vn/library/windows/apps/windows.foundation.uri.aspx"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Windows Runtime, hay Metro (giao diện Metro về sau đổi thành Modern UI). Ý tưởng là tạo ra một giao diện thân thiện với máy tính bảng bên cạnh desktop truyền thống của Windows, giúp người dùng dễ dàng cài đặt và gỡ bỏ các ứng dụng thông qua Windows Store, giống như Apple đã làm rất thành công với App Store.</a:t>
            </a:r>
            <a:endParaRPr lang="en-US"/>
          </a:p>
        </p:txBody>
      </p:sp>
      <p:sp>
        <p:nvSpPr>
          <p:cNvPr id="4" name="Slide Number Placeholder 3"/>
          <p:cNvSpPr>
            <a:spLocks noGrp="1"/>
          </p:cNvSpPr>
          <p:nvPr>
            <p:ph type="sldNum" sz="quarter" idx="10"/>
          </p:nvPr>
        </p:nvSpPr>
        <p:spPr/>
        <p:txBody>
          <a:bodyPr/>
          <a:lstStyle/>
          <a:p>
            <a:fld id="{D421A193-69EC-4A4C-B894-0E74ED7F44B2}" type="slidenum">
              <a:rPr lang="en-US" smtClean="0"/>
              <a:t>3</a:t>
            </a:fld>
            <a:endParaRPr lang="en-US"/>
          </a:p>
        </p:txBody>
      </p:sp>
    </p:spTree>
    <p:extLst>
      <p:ext uri="{BB962C8B-B14F-4D97-AF65-F5344CB8AC3E}">
        <p14:creationId xmlns:p14="http://schemas.microsoft.com/office/powerpoint/2010/main" val="1907475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1 /// Pane </a:t>
            </a:r>
            <a:r>
              <a:rPr lang="en-US" sz="1200" b="0" kern="1200"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thuộc tính cho phép bạn chứa các đoạn mã của menu</a:t>
            </a:r>
          </a:p>
          <a:p>
            <a:r>
              <a:rPr lang="en-US" sz="1200" b="1" kern="1200" smtClean="0">
                <a:solidFill>
                  <a:schemeClr val="tx1"/>
                </a:solidFill>
                <a:effectLst/>
                <a:latin typeface="+mn-lt"/>
                <a:ea typeface="+mn-ea"/>
                <a:cs typeface="+mn-cs"/>
              </a:rPr>
              <a:t>Content </a:t>
            </a:r>
            <a:r>
              <a:rPr lang="en-US" sz="1200" kern="1200" smtClean="0">
                <a:solidFill>
                  <a:schemeClr val="tx1"/>
                </a:solidFill>
                <a:effectLst/>
                <a:latin typeface="+mn-lt"/>
                <a:ea typeface="+mn-ea"/>
                <a:cs typeface="+mn-cs"/>
              </a:rPr>
              <a:t>là thuộc tính cho phép bạn chứa các đoạn mã hiển thị nội dung của trang.</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SplitView còn có một số thuộc tính cũng quan trọng không kém khác:</a:t>
            </a:r>
          </a:p>
          <a:p>
            <a:pPr lvl="0"/>
            <a:r>
              <a:rPr lang="en-US" sz="1200" b="1" kern="1200" smtClean="0">
                <a:solidFill>
                  <a:schemeClr val="tx1"/>
                </a:solidFill>
                <a:effectLst/>
                <a:latin typeface="+mn-lt"/>
                <a:ea typeface="+mn-ea"/>
                <a:cs typeface="+mn-cs"/>
              </a:rPr>
              <a:t>OpenPaneLength</a:t>
            </a:r>
            <a:r>
              <a:rPr lang="en-US" sz="1200" kern="1200" smtClean="0">
                <a:solidFill>
                  <a:schemeClr val="tx1"/>
                </a:solidFill>
                <a:effectLst/>
                <a:latin typeface="+mn-lt"/>
                <a:ea typeface="+mn-ea"/>
                <a:cs typeface="+mn-cs"/>
              </a:rPr>
              <a:t>: Thuộc tính này cho phép bạn chỉnh độ rộng của menu khi nó được mở ra</a:t>
            </a:r>
          </a:p>
          <a:p>
            <a:pPr lvl="0"/>
            <a:r>
              <a:rPr lang="en-US" sz="1200" b="1" kern="1200" smtClean="0">
                <a:solidFill>
                  <a:schemeClr val="tx1"/>
                </a:solidFill>
                <a:effectLst/>
                <a:latin typeface="+mn-lt"/>
                <a:ea typeface="+mn-ea"/>
                <a:cs typeface="+mn-cs"/>
              </a:rPr>
              <a:t>PanePlacement</a:t>
            </a:r>
            <a:r>
              <a:rPr lang="en-US" sz="1200" kern="1200" smtClean="0">
                <a:solidFill>
                  <a:schemeClr val="tx1"/>
                </a:solidFill>
                <a:effectLst/>
                <a:latin typeface="+mn-lt"/>
                <a:ea typeface="+mn-ea"/>
                <a:cs typeface="+mn-cs"/>
              </a:rPr>
              <a:t>: Thuộc tính này cho phép bạn tùy biến vị trí đặt menu nằm bên trái hay bên phải màn hình</a:t>
            </a:r>
          </a:p>
          <a:p>
            <a:pPr lvl="0"/>
            <a:r>
              <a:rPr lang="en-US" sz="1200" b="1" kern="1200" smtClean="0">
                <a:solidFill>
                  <a:schemeClr val="tx1"/>
                </a:solidFill>
                <a:effectLst/>
                <a:latin typeface="+mn-lt"/>
                <a:ea typeface="+mn-ea"/>
                <a:cs typeface="+mn-cs"/>
              </a:rPr>
              <a:t>IsPaneOpen</a:t>
            </a:r>
            <a:r>
              <a:rPr lang="en-US" sz="1200" kern="1200" smtClean="0">
                <a:solidFill>
                  <a:schemeClr val="tx1"/>
                </a:solidFill>
                <a:effectLst/>
                <a:latin typeface="+mn-lt"/>
                <a:ea typeface="+mn-ea"/>
                <a:cs typeface="+mn-cs"/>
              </a:rPr>
              <a:t>: Đây là thuộc tính lưu trữ trạng thái đóng/mở của menu. Khi menu được mở, thuộc tính IsPaneOpen sẽ nhận giá trị true và khi đóng, IsPaneOpen nhận giá trị false.</a:t>
            </a:r>
          </a:p>
          <a:p>
            <a:r>
              <a:rPr lang="en-US" b="1" smtClean="0"/>
              <a:t>2/// </a:t>
            </a:r>
            <a:r>
              <a:rPr lang="en-US" sz="1200" kern="1200" smtClean="0">
                <a:solidFill>
                  <a:schemeClr val="tx1"/>
                </a:solidFill>
                <a:effectLst/>
                <a:latin typeface="+mn-lt"/>
                <a:ea typeface="+mn-ea"/>
                <a:cs typeface="+mn-cs"/>
              </a:rPr>
              <a:t>Để thiết lập các nội dung ban đầu của WebView , thiết lập các </a:t>
            </a:r>
            <a:r>
              <a:rPr lang="en-US" sz="1200" u="sng" kern="1200" smtClean="0">
                <a:solidFill>
                  <a:schemeClr val="tx1"/>
                </a:solidFill>
                <a:effectLst/>
                <a:latin typeface="+mn-lt"/>
                <a:ea typeface="+mn-ea"/>
                <a:cs typeface="+mn-cs"/>
                <a:hlinkClick r:id="rId3"/>
              </a:rPr>
              <a:t>Source</a:t>
            </a:r>
            <a:r>
              <a:rPr lang="en-US" sz="1200" kern="1200" smtClean="0">
                <a:solidFill>
                  <a:schemeClr val="tx1"/>
                </a:solidFill>
                <a:effectLst/>
                <a:latin typeface="+mn-lt"/>
                <a:ea typeface="+mn-ea"/>
                <a:cs typeface="+mn-cs"/>
              </a:rPr>
              <a:t> property trong XAML. Các phân tích cú pháp XAML tự động chuyển đổi chuỗi thành một </a:t>
            </a:r>
            <a:r>
              <a:rPr lang="en-US" sz="1200" u="sng" kern="1200" smtClean="0">
                <a:solidFill>
                  <a:schemeClr val="tx1"/>
                </a:solidFill>
                <a:effectLst/>
                <a:latin typeface="+mn-lt"/>
                <a:ea typeface="+mn-ea"/>
                <a:cs typeface="+mn-cs"/>
                <a:hlinkClick r:id="rId4"/>
              </a:rPr>
              <a:t>Uri</a:t>
            </a:r>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Các </a:t>
            </a:r>
            <a:r>
              <a:rPr lang="en-US" sz="1200" u="sng" kern="1200" smtClean="0">
                <a:solidFill>
                  <a:schemeClr val="tx1"/>
                </a:solidFill>
                <a:effectLst/>
                <a:latin typeface="+mn-lt"/>
                <a:ea typeface="+mn-ea"/>
                <a:cs typeface="+mn-cs"/>
                <a:hlinkClick r:id="rId3"/>
              </a:rPr>
              <a:t>Source</a:t>
            </a:r>
            <a:r>
              <a:rPr lang="en-US" sz="1200" kern="1200" smtClean="0">
                <a:solidFill>
                  <a:schemeClr val="tx1"/>
                </a:solidFill>
                <a:effectLst/>
                <a:latin typeface="+mn-lt"/>
                <a:ea typeface="+mn-ea"/>
                <a:cs typeface="+mn-cs"/>
              </a:rPr>
              <a:t> property có thể được thiết lập trong mã, nhưng thay vì làm như vậy, bạn thường sử dụng một trong những Navigate methods để tải nội dung trong code.</a:t>
            </a:r>
          </a:p>
          <a:p>
            <a:r>
              <a:rPr lang="en-US" sz="1200" kern="1200" smtClean="0">
                <a:solidFill>
                  <a:schemeClr val="tx1"/>
                </a:solidFill>
                <a:effectLst/>
                <a:latin typeface="+mn-lt"/>
                <a:ea typeface="+mn-ea"/>
                <a:cs typeface="+mn-cs"/>
              </a:rPr>
              <a:t>Để tải nội dung web, sử dụng Navigate methods với một </a:t>
            </a:r>
            <a:r>
              <a:rPr lang="en-US" sz="1200" u="sng" kern="1200" smtClean="0">
                <a:solidFill>
                  <a:schemeClr val="tx1"/>
                </a:solidFill>
                <a:effectLst/>
                <a:latin typeface="+mn-lt"/>
                <a:ea typeface="+mn-ea"/>
                <a:cs typeface="+mn-cs"/>
                <a:hlinkClick r:id="rId4"/>
              </a:rPr>
              <a:t>Uri</a:t>
            </a:r>
            <a:r>
              <a:rPr lang="en-US" sz="1200" kern="1200" smtClean="0">
                <a:solidFill>
                  <a:schemeClr val="tx1"/>
                </a:solidFill>
                <a:effectLst/>
                <a:latin typeface="+mn-lt"/>
                <a:ea typeface="+mn-ea"/>
                <a:cs typeface="+mn-cs"/>
              </a:rPr>
              <a:t> có sử dụng http hoặc https scheme.</a:t>
            </a:r>
          </a:p>
          <a:p>
            <a:endParaRPr lang="en-US" b="1"/>
          </a:p>
        </p:txBody>
      </p:sp>
      <p:sp>
        <p:nvSpPr>
          <p:cNvPr id="4" name="Slide Number Placeholder 3"/>
          <p:cNvSpPr>
            <a:spLocks noGrp="1"/>
          </p:cNvSpPr>
          <p:nvPr>
            <p:ph type="sldNum" sz="quarter" idx="10"/>
          </p:nvPr>
        </p:nvSpPr>
        <p:spPr/>
        <p:txBody>
          <a:bodyPr/>
          <a:lstStyle/>
          <a:p>
            <a:fld id="{D421A193-69EC-4A4C-B894-0E74ED7F44B2}" type="slidenum">
              <a:rPr lang="en-US" smtClean="0"/>
              <a:t>12</a:t>
            </a:fld>
            <a:endParaRPr lang="en-US"/>
          </a:p>
        </p:txBody>
      </p:sp>
    </p:spTree>
    <p:extLst>
      <p:ext uri="{BB962C8B-B14F-4D97-AF65-F5344CB8AC3E}">
        <p14:creationId xmlns:p14="http://schemas.microsoft.com/office/powerpoint/2010/main" val="2563505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1 /// Pane </a:t>
            </a:r>
            <a:r>
              <a:rPr lang="en-US" sz="1200" b="0" kern="1200"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thuộc tính cho phép bạn chứa các đoạn mã của menu</a:t>
            </a:r>
          </a:p>
          <a:p>
            <a:r>
              <a:rPr lang="en-US" sz="1200" b="1" kern="1200" smtClean="0">
                <a:solidFill>
                  <a:schemeClr val="tx1"/>
                </a:solidFill>
                <a:effectLst/>
                <a:latin typeface="+mn-lt"/>
                <a:ea typeface="+mn-ea"/>
                <a:cs typeface="+mn-cs"/>
              </a:rPr>
              <a:t>Content </a:t>
            </a:r>
            <a:r>
              <a:rPr lang="en-US" sz="1200" kern="1200" smtClean="0">
                <a:solidFill>
                  <a:schemeClr val="tx1"/>
                </a:solidFill>
                <a:effectLst/>
                <a:latin typeface="+mn-lt"/>
                <a:ea typeface="+mn-ea"/>
                <a:cs typeface="+mn-cs"/>
              </a:rPr>
              <a:t>là thuộc tính cho phép bạn chứa các đoạn mã hiển thị nội dung của trang.</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SplitView còn có một số thuộc tính cũng quan trọng không kém khác:</a:t>
            </a:r>
          </a:p>
          <a:p>
            <a:pPr lvl="0"/>
            <a:r>
              <a:rPr lang="en-US" sz="1200" b="1" kern="1200" smtClean="0">
                <a:solidFill>
                  <a:schemeClr val="tx1"/>
                </a:solidFill>
                <a:effectLst/>
                <a:latin typeface="+mn-lt"/>
                <a:ea typeface="+mn-ea"/>
                <a:cs typeface="+mn-cs"/>
              </a:rPr>
              <a:t>OpenPaneLength</a:t>
            </a:r>
            <a:r>
              <a:rPr lang="en-US" sz="1200" kern="1200" smtClean="0">
                <a:solidFill>
                  <a:schemeClr val="tx1"/>
                </a:solidFill>
                <a:effectLst/>
                <a:latin typeface="+mn-lt"/>
                <a:ea typeface="+mn-ea"/>
                <a:cs typeface="+mn-cs"/>
              </a:rPr>
              <a:t>: Thuộc tính này cho phép bạn chỉnh độ rộng của menu khi nó được mở ra</a:t>
            </a:r>
          </a:p>
          <a:p>
            <a:pPr lvl="0"/>
            <a:r>
              <a:rPr lang="en-US" sz="1200" b="1" kern="1200" smtClean="0">
                <a:solidFill>
                  <a:schemeClr val="tx1"/>
                </a:solidFill>
                <a:effectLst/>
                <a:latin typeface="+mn-lt"/>
                <a:ea typeface="+mn-ea"/>
                <a:cs typeface="+mn-cs"/>
              </a:rPr>
              <a:t>PanePlacement</a:t>
            </a:r>
            <a:r>
              <a:rPr lang="en-US" sz="1200" kern="1200" smtClean="0">
                <a:solidFill>
                  <a:schemeClr val="tx1"/>
                </a:solidFill>
                <a:effectLst/>
                <a:latin typeface="+mn-lt"/>
                <a:ea typeface="+mn-ea"/>
                <a:cs typeface="+mn-cs"/>
              </a:rPr>
              <a:t>: Thuộc tính này cho phép bạn tùy biến vị trí đặt menu nằm bên trái hay bên phải màn hình</a:t>
            </a:r>
          </a:p>
          <a:p>
            <a:pPr lvl="0"/>
            <a:r>
              <a:rPr lang="en-US" sz="1200" b="1" kern="1200" smtClean="0">
                <a:solidFill>
                  <a:schemeClr val="tx1"/>
                </a:solidFill>
                <a:effectLst/>
                <a:latin typeface="+mn-lt"/>
                <a:ea typeface="+mn-ea"/>
                <a:cs typeface="+mn-cs"/>
              </a:rPr>
              <a:t>IsPaneOpen</a:t>
            </a:r>
            <a:r>
              <a:rPr lang="en-US" sz="1200" kern="1200" smtClean="0">
                <a:solidFill>
                  <a:schemeClr val="tx1"/>
                </a:solidFill>
                <a:effectLst/>
                <a:latin typeface="+mn-lt"/>
                <a:ea typeface="+mn-ea"/>
                <a:cs typeface="+mn-cs"/>
              </a:rPr>
              <a:t>: Đây là thuộc tính lưu trữ trạng thái đóng/mở của menu. Khi menu được mở, thuộc tính IsPaneOpen sẽ nhận giá trị true và khi đóng, IsPaneOpen nhận giá trị false.</a:t>
            </a:r>
          </a:p>
          <a:p>
            <a:r>
              <a:rPr lang="en-US" b="1" smtClean="0"/>
              <a:t>2/// </a:t>
            </a:r>
            <a:r>
              <a:rPr lang="en-US" sz="1200" kern="1200" smtClean="0">
                <a:solidFill>
                  <a:schemeClr val="tx1"/>
                </a:solidFill>
                <a:effectLst/>
                <a:latin typeface="+mn-lt"/>
                <a:ea typeface="+mn-ea"/>
                <a:cs typeface="+mn-cs"/>
              </a:rPr>
              <a:t>Để thiết lập các nội dung ban đầu của WebView , thiết lập các </a:t>
            </a:r>
            <a:r>
              <a:rPr lang="en-US" sz="1200" u="sng" kern="1200" smtClean="0">
                <a:solidFill>
                  <a:schemeClr val="tx1"/>
                </a:solidFill>
                <a:effectLst/>
                <a:latin typeface="+mn-lt"/>
                <a:ea typeface="+mn-ea"/>
                <a:cs typeface="+mn-cs"/>
                <a:hlinkClick r:id="rId3"/>
              </a:rPr>
              <a:t>Source</a:t>
            </a:r>
            <a:r>
              <a:rPr lang="en-US" sz="1200" kern="1200" smtClean="0">
                <a:solidFill>
                  <a:schemeClr val="tx1"/>
                </a:solidFill>
                <a:effectLst/>
                <a:latin typeface="+mn-lt"/>
                <a:ea typeface="+mn-ea"/>
                <a:cs typeface="+mn-cs"/>
              </a:rPr>
              <a:t> property trong XAML. Các phân tích cú pháp XAML tự động chuyển đổi chuỗi thành một </a:t>
            </a:r>
            <a:r>
              <a:rPr lang="en-US" sz="1200" u="sng" kern="1200" smtClean="0">
                <a:solidFill>
                  <a:schemeClr val="tx1"/>
                </a:solidFill>
                <a:effectLst/>
                <a:latin typeface="+mn-lt"/>
                <a:ea typeface="+mn-ea"/>
                <a:cs typeface="+mn-cs"/>
                <a:hlinkClick r:id="rId4"/>
              </a:rPr>
              <a:t>Uri</a:t>
            </a:r>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Các </a:t>
            </a:r>
            <a:r>
              <a:rPr lang="en-US" sz="1200" u="sng" kern="1200" smtClean="0">
                <a:solidFill>
                  <a:schemeClr val="tx1"/>
                </a:solidFill>
                <a:effectLst/>
                <a:latin typeface="+mn-lt"/>
                <a:ea typeface="+mn-ea"/>
                <a:cs typeface="+mn-cs"/>
                <a:hlinkClick r:id="rId3"/>
              </a:rPr>
              <a:t>Source</a:t>
            </a:r>
            <a:r>
              <a:rPr lang="en-US" sz="1200" kern="1200" smtClean="0">
                <a:solidFill>
                  <a:schemeClr val="tx1"/>
                </a:solidFill>
                <a:effectLst/>
                <a:latin typeface="+mn-lt"/>
                <a:ea typeface="+mn-ea"/>
                <a:cs typeface="+mn-cs"/>
              </a:rPr>
              <a:t> property có thể được thiết lập trong mã, nhưng thay vì làm như vậy, bạn thường sử dụng một trong những Navigate methods để tải nội dung trong code.</a:t>
            </a:r>
          </a:p>
          <a:p>
            <a:r>
              <a:rPr lang="en-US" sz="1200" kern="1200" smtClean="0">
                <a:solidFill>
                  <a:schemeClr val="tx1"/>
                </a:solidFill>
                <a:effectLst/>
                <a:latin typeface="+mn-lt"/>
                <a:ea typeface="+mn-ea"/>
                <a:cs typeface="+mn-cs"/>
              </a:rPr>
              <a:t>Để tải nội dung web, sử dụng Navigate methods với một </a:t>
            </a:r>
            <a:r>
              <a:rPr lang="en-US" sz="1200" u="sng" kern="1200" smtClean="0">
                <a:solidFill>
                  <a:schemeClr val="tx1"/>
                </a:solidFill>
                <a:effectLst/>
                <a:latin typeface="+mn-lt"/>
                <a:ea typeface="+mn-ea"/>
                <a:cs typeface="+mn-cs"/>
                <a:hlinkClick r:id="rId4"/>
              </a:rPr>
              <a:t>Uri</a:t>
            </a:r>
            <a:r>
              <a:rPr lang="en-US" sz="1200" kern="1200" smtClean="0">
                <a:solidFill>
                  <a:schemeClr val="tx1"/>
                </a:solidFill>
                <a:effectLst/>
                <a:latin typeface="+mn-lt"/>
                <a:ea typeface="+mn-ea"/>
                <a:cs typeface="+mn-cs"/>
              </a:rPr>
              <a:t> có sử dụng http hoặc https scheme.</a:t>
            </a:r>
          </a:p>
          <a:p>
            <a:endParaRPr lang="en-US" b="1"/>
          </a:p>
        </p:txBody>
      </p:sp>
      <p:sp>
        <p:nvSpPr>
          <p:cNvPr id="4" name="Slide Number Placeholder 3"/>
          <p:cNvSpPr>
            <a:spLocks noGrp="1"/>
          </p:cNvSpPr>
          <p:nvPr>
            <p:ph type="sldNum" sz="quarter" idx="10"/>
          </p:nvPr>
        </p:nvSpPr>
        <p:spPr/>
        <p:txBody>
          <a:bodyPr/>
          <a:lstStyle/>
          <a:p>
            <a:fld id="{D421A193-69EC-4A4C-B894-0E74ED7F44B2}" type="slidenum">
              <a:rPr lang="en-US" smtClean="0"/>
              <a:t>13</a:t>
            </a:fld>
            <a:endParaRPr lang="en-US"/>
          </a:p>
        </p:txBody>
      </p:sp>
    </p:spTree>
    <p:extLst>
      <p:ext uri="{BB962C8B-B14F-4D97-AF65-F5344CB8AC3E}">
        <p14:creationId xmlns:p14="http://schemas.microsoft.com/office/powerpoint/2010/main" val="3155332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1" smtClean="0"/>
              <a:t>2 *** </a:t>
            </a:r>
            <a:r>
              <a:rPr lang="vi-VN" sz="1200" b="1" i="0" kern="1200" smtClean="0">
                <a:solidFill>
                  <a:schemeClr val="tx1"/>
                </a:solidFill>
                <a:effectLst/>
                <a:latin typeface="+mn-lt"/>
                <a:ea typeface="+mn-ea"/>
                <a:cs typeface="+mn-cs"/>
              </a:rPr>
              <a:t>Dòng thiết bị di động: điện thoại di động, máy tính lai (phablet).</a:t>
            </a:r>
          </a:p>
          <a:p>
            <a:pPr fontAlgn="base"/>
            <a:r>
              <a:rPr lang="vi-VN" sz="1200" b="1" i="0" kern="1200" smtClean="0">
                <a:solidFill>
                  <a:schemeClr val="tx1"/>
                </a:solidFill>
                <a:effectLst/>
                <a:latin typeface="+mn-lt"/>
                <a:ea typeface="+mn-ea"/>
                <a:cs typeface="+mn-cs"/>
              </a:rPr>
              <a:t>Dòng thiết bị máy tính cá nhân: máy tính bảng, laptop, máy tính để bàn.</a:t>
            </a:r>
          </a:p>
          <a:p>
            <a:pPr fontAlgn="base"/>
            <a:r>
              <a:rPr lang="vi-VN" sz="1200" b="1" i="0" kern="1200" smtClean="0">
                <a:solidFill>
                  <a:schemeClr val="tx1"/>
                </a:solidFill>
                <a:effectLst/>
                <a:latin typeface="+mn-lt"/>
                <a:ea typeface="+mn-ea"/>
                <a:cs typeface="+mn-cs"/>
              </a:rPr>
              <a:t>Dòng thiết bị gia đình: Surface hub.</a:t>
            </a:r>
          </a:p>
          <a:p>
            <a:pPr fontAlgn="base"/>
            <a:r>
              <a:rPr lang="vi-VN" sz="1200" b="1" i="0" kern="1200" smtClean="0">
                <a:solidFill>
                  <a:schemeClr val="tx1"/>
                </a:solidFill>
                <a:effectLst/>
                <a:latin typeface="+mn-lt"/>
                <a:ea typeface="+mn-ea"/>
                <a:cs typeface="+mn-cs"/>
              </a:rPr>
              <a:t>Dòng thiết bị IoT: các thiết bị nhỏ gọn như thiết bị đeo hoặc vật dụng trong nhà.</a:t>
            </a:r>
            <a:r>
              <a:rPr lang="en-US" sz="1200" b="1" i="0" kern="1200" smtClean="0">
                <a:solidFill>
                  <a:schemeClr val="tx1"/>
                </a:solidFill>
                <a:effectLst/>
                <a:latin typeface="+mn-lt"/>
                <a:ea typeface="+mn-ea"/>
                <a:cs typeface="+mn-cs"/>
              </a:rPr>
              <a:t>3</a:t>
            </a:r>
          </a:p>
          <a:p>
            <a:pPr fontAlgn="base"/>
            <a:r>
              <a:rPr lang="en-US" sz="1200" b="1" i="0" kern="1200" smtClean="0">
                <a:solidFill>
                  <a:schemeClr val="tx1"/>
                </a:solidFill>
                <a:effectLst/>
                <a:latin typeface="+mn-lt"/>
                <a:ea typeface="+mn-ea"/>
                <a:cs typeface="+mn-cs"/>
              </a:rPr>
              <a:t>2*** </a:t>
            </a:r>
            <a:r>
              <a:rPr lang="vi-VN" sz="1200" b="0" i="0" kern="1200" smtClean="0">
                <a:solidFill>
                  <a:schemeClr val="tx1"/>
                </a:solidFill>
                <a:effectLst/>
                <a:latin typeface="+mn-lt"/>
                <a:ea typeface="+mn-ea"/>
                <a:cs typeface="+mn-cs"/>
              </a:rPr>
              <a:t>ví dụ cho anh em dễ hình dung: giả sử Microsoft cải thiện tính năng đọc ghi dữ liệu của UWP để giúp app lưu file nhanh hơn, khi đó chỉ cần hãng update Windows 10 một phát là bất kì app universal nào cũng được hưởng ngay tốc độ nhanh đó, lập trình viên chẳng phải làm gì cả. </a:t>
            </a:r>
            <a:endParaRPr lang="vi-VN" sz="1200" b="1" i="0" kern="1200" smtClean="0">
              <a:solidFill>
                <a:schemeClr val="tx1"/>
              </a:solidFill>
              <a:effectLst/>
              <a:latin typeface="+mn-lt"/>
              <a:ea typeface="+mn-ea"/>
              <a:cs typeface="+mn-cs"/>
            </a:endParaRPr>
          </a:p>
          <a:p>
            <a:r>
              <a:rPr lang="en-US" b="1" smtClean="0"/>
              <a:t>API</a:t>
            </a:r>
            <a:r>
              <a:rPr lang="en-US" b="1" baseline="0" smtClean="0"/>
              <a:t> </a:t>
            </a:r>
            <a:r>
              <a:rPr lang="en-US" sz="1200" b="0" i="0" kern="1200" smtClean="0">
                <a:solidFill>
                  <a:schemeClr val="tx1"/>
                </a:solidFill>
                <a:effectLst/>
                <a:latin typeface="+mn-lt"/>
                <a:ea typeface="+mn-ea"/>
                <a:cs typeface="+mn-cs"/>
              </a:rPr>
              <a:t>UWP cũng có những tính năng mở rộng riêng cho từng loại thiết bị và Microsoft gọi nó là các Extension SDK và hàm API chuyên biệt. Ví dụ, Extension SDK cho HoloLens sẽ bổ sung thêm tính năng điều khiển bằng cử chỉ cho app, thứ mà máy tính hay điện thoại không có</a:t>
            </a:r>
          </a:p>
          <a:p>
            <a:endParaRPr lang="en-US" b="1"/>
          </a:p>
        </p:txBody>
      </p:sp>
      <p:sp>
        <p:nvSpPr>
          <p:cNvPr id="4" name="Slide Number Placeholder 3"/>
          <p:cNvSpPr>
            <a:spLocks noGrp="1"/>
          </p:cNvSpPr>
          <p:nvPr>
            <p:ph type="sldNum" sz="quarter" idx="10"/>
          </p:nvPr>
        </p:nvSpPr>
        <p:spPr/>
        <p:txBody>
          <a:bodyPr/>
          <a:lstStyle/>
          <a:p>
            <a:fld id="{D421A193-69EC-4A4C-B894-0E74ED7F44B2}" type="slidenum">
              <a:rPr lang="en-US" smtClean="0"/>
              <a:t>14</a:t>
            </a:fld>
            <a:endParaRPr lang="en-US"/>
          </a:p>
        </p:txBody>
      </p:sp>
    </p:spTree>
    <p:extLst>
      <p:ext uri="{BB962C8B-B14F-4D97-AF65-F5344CB8AC3E}">
        <p14:creationId xmlns:p14="http://schemas.microsoft.com/office/powerpoint/2010/main" val="1590056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517281-EB3B-4C02-A21D-E3E991462946}" type="slidenum">
              <a:rPr lang="en-US" smtClean="0"/>
              <a:t>15</a:t>
            </a:fld>
            <a:endParaRPr lang="en-US"/>
          </a:p>
        </p:txBody>
      </p:sp>
    </p:spTree>
    <p:extLst>
      <p:ext uri="{BB962C8B-B14F-4D97-AF65-F5344CB8AC3E}">
        <p14:creationId xmlns:p14="http://schemas.microsoft.com/office/powerpoint/2010/main" val="1942105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517281-EB3B-4C02-A21D-E3E991462946}" type="slidenum">
              <a:rPr lang="en-US" smtClean="0"/>
              <a:t>16</a:t>
            </a:fld>
            <a:endParaRPr lang="en-US"/>
          </a:p>
        </p:txBody>
      </p:sp>
    </p:spTree>
    <p:extLst>
      <p:ext uri="{BB962C8B-B14F-4D97-AF65-F5344CB8AC3E}">
        <p14:creationId xmlns:p14="http://schemas.microsoft.com/office/powerpoint/2010/main" val="3933893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vi-VN" b="0" dirty="0"/>
              <a:t>Các ứng dụng desktop của Windows thường được triển khai bằng cách chạy setup và Windows Installer. Quá trình cài đặt phân bổ các tập tin vào các thư mục khác nhau và làm thay đổi hệ thống, chẳng hạn việc cài đặt và đăng ký các thư viện có thể ảnh hưởng tới các ứng dụng khác. Trong khi đó, </a:t>
            </a:r>
            <a:r>
              <a:rPr lang="vi-VN" b="1" dirty="0"/>
              <a:t>các ứng dụng Store được triển khai bằng cách sử dụng các gói (package) với phần mở rộng APPX, nén trong đó các tập tin ứng dụng và một bản liệt kê XML</a:t>
            </a:r>
            <a:r>
              <a:rPr lang="vi-VN" b="0" dirty="0"/>
              <a:t>. </a:t>
            </a:r>
            <a:r>
              <a:rPr lang="vi-VN" b="1" dirty="0"/>
              <a:t>Các ứng dụng này được tách riêng với nhau và với hệ điều hành</a:t>
            </a:r>
            <a:r>
              <a:rPr lang="vi-VN" b="0" dirty="0"/>
              <a:t>, và việc cài đặt và gỡ bỏ đều do Windows xử lý</a:t>
            </a:r>
            <a:endParaRPr lang="en-US" b="0" dirty="0"/>
          </a:p>
          <a:p>
            <a:r>
              <a:rPr lang="vi-V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 </a:t>
            </a:r>
            <a:r>
              <a:rPr lang="vi-VN" b="1" dirty="0">
                <a:latin typeface="Times New Roman" panose="02020603050405020304" pitchFamily="18" charset="0"/>
                <a:cs typeface="Times New Roman" panose="02020603050405020304" pitchFamily="18" charset="0"/>
              </a:rPr>
              <a:t>Doanh nghiệp cũng sẽ có thể tạo ra một khu vực riêng trên Windows Store, cũng như sử dụng một cổng Store dựa trên Web, để triển khai các ứng dụng cho những người dùng cụ thể, đăng nhập với Azure Active Directory.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1***</a:t>
            </a:r>
            <a:r>
              <a:rPr lang="vi-VN" b="1" dirty="0">
                <a:latin typeface="Times New Roman" panose="02020603050405020304" pitchFamily="18" charset="0"/>
                <a:cs typeface="Times New Roman" panose="02020603050405020304" pitchFamily="18" charset="0"/>
              </a:rPr>
              <a:t>Các ứng dụng cũng có thể được triển khai qua System Center, InTune dựa trên đám mây, hoặc các hệ thống quản lý thiết bị di động (MDM) khác</a:t>
            </a:r>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2***</a:t>
            </a:r>
            <a:r>
              <a:rPr lang="vi-VN" dirty="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Nguyên tắc là mỗi ứng dụng chạy trong một hộp cát (sanbox) để tách riêng tiến trình của các ứng dụng</a:t>
            </a:r>
            <a:r>
              <a:rPr lang="vi-VN" dirty="0">
                <a:latin typeface="Times New Roman" panose="02020603050405020304" pitchFamily="18" charset="0"/>
                <a:cs typeface="Times New Roman" panose="02020603050405020304" pitchFamily="18" charset="0"/>
              </a:rPr>
              <a:t>,. Về cơ bản, một khi ứng dụng UWP trở nên phổ biến tới mức hầu hết người dùng Windows “quên” ứng dụng desktop thì hệ điều hành sẽ trở nên an toàn hơn.</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D421A193-69EC-4A4C-B894-0E74ED7F44B2}" type="slidenum">
              <a:rPr lang="en-US" smtClean="0"/>
              <a:t>4</a:t>
            </a:fld>
            <a:endParaRPr lang="en-US"/>
          </a:p>
        </p:txBody>
      </p:sp>
    </p:spTree>
    <p:extLst>
      <p:ext uri="{BB962C8B-B14F-4D97-AF65-F5344CB8AC3E}">
        <p14:creationId xmlns:p14="http://schemas.microsoft.com/office/powerpoint/2010/main" val="15268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 *** </a:t>
            </a:r>
            <a:r>
              <a:rPr lang="vi-VN" dirty="0">
                <a:latin typeface="Times New Roman" panose="02020603050405020304" pitchFamily="18" charset="0"/>
                <a:cs typeface="Times New Roman" panose="02020603050405020304" pitchFamily="18" charset="0"/>
              </a:rPr>
              <a:t>Về nguyên tắc, một ứng dụng UWP cần được thiết kế để chạy trên máy tính bảng và trong một số trường hợp chạy trên điện thoại, cũng như trên PC với bàn phím và chuột.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2 ****</a:t>
            </a:r>
            <a:r>
              <a:rPr lang="vi-VN" dirty="0">
                <a:latin typeface="Times New Roman" panose="02020603050405020304" pitchFamily="18" charset="0"/>
                <a:cs typeface="Times New Roman" panose="02020603050405020304" pitchFamily="18" charset="0"/>
              </a:rPr>
              <a:t>Một lợi ích khác là người dùng có thể mua ứng dụng một lần rồi cài đặt và chạy trên nhiều thiết bị. Tối đa 10 thiết bị cho mỗi tài khoản (cũng có thể nhà phát triển cho phép số thiết bị ít hơn), không phân biệt kiểu thiết bị nào, miễn là dùng nền tảng UWP.</a:t>
            </a:r>
          </a:p>
          <a:p>
            <a:r>
              <a:rPr lang="en-US" dirty="0"/>
              <a:t>evaluation </a:t>
            </a:r>
          </a:p>
        </p:txBody>
      </p:sp>
      <p:sp>
        <p:nvSpPr>
          <p:cNvPr id="4" name="Slide Number Placeholder 3"/>
          <p:cNvSpPr>
            <a:spLocks noGrp="1"/>
          </p:cNvSpPr>
          <p:nvPr>
            <p:ph type="sldNum" sz="quarter" idx="10"/>
          </p:nvPr>
        </p:nvSpPr>
        <p:spPr/>
        <p:txBody>
          <a:bodyPr/>
          <a:lstStyle/>
          <a:p>
            <a:fld id="{D421A193-69EC-4A4C-B894-0E74ED7F44B2}" type="slidenum">
              <a:rPr lang="en-US" smtClean="0"/>
              <a:t>5</a:t>
            </a:fld>
            <a:endParaRPr lang="en-US"/>
          </a:p>
        </p:txBody>
      </p:sp>
    </p:spTree>
    <p:extLst>
      <p:ext uri="{BB962C8B-B14F-4D97-AF65-F5344CB8AC3E}">
        <p14:creationId xmlns:p14="http://schemas.microsoft.com/office/powerpoint/2010/main" val="906503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1" i="0" kern="1200" dirty="0">
                <a:solidFill>
                  <a:schemeClr val="tx1"/>
                </a:solidFill>
                <a:effectLst/>
                <a:latin typeface="+mn-lt"/>
                <a:ea typeface="+mn-ea"/>
                <a:cs typeface="+mn-cs"/>
              </a:rPr>
              <a:t>Pixel hiệu quả và nền tảng tùy biến</a:t>
            </a:r>
            <a:endParaRPr lang="vi-VN" sz="1200" b="0" i="0" kern="1200" dirty="0">
              <a:solidFill>
                <a:schemeClr val="tx1"/>
              </a:solidFill>
              <a:effectLst/>
              <a:latin typeface="+mn-lt"/>
              <a:ea typeface="+mn-ea"/>
              <a:cs typeface="+mn-cs"/>
            </a:endParaRPr>
          </a:p>
          <a:p>
            <a:pPr fontAlgn="base"/>
            <a:r>
              <a:rPr lang="vi-VN" sz="1200" b="0" i="0" kern="1200" dirty="0">
                <a:solidFill>
                  <a:schemeClr val="tx1"/>
                </a:solidFill>
                <a:effectLst/>
                <a:latin typeface="+mn-lt"/>
                <a:ea typeface="+mn-ea"/>
                <a:cs typeface="+mn-cs"/>
              </a:rPr>
              <a:t>Khi ứng dụng của bạn chạy trên các thiết bị Windows, hệ thống sử dụng thuật toán để trung hòa cách các control, phông chữ và các thành phần giao diện hiển thị trên màn hình. Thuật toán tùy biến này dựa vào khoảng cách nhìn và tỉ lệ màn hình (pixel/inch) để tối ưu hóa kích cỡ cảm nhận (perceived size) hơn là kích cỡ vật lý (physical size). Thuật toán tùy biến này đảm bảo rằng một phông chữ kích thước 24px trên Surface Hub cách xa 10ft cũng hiển thị rõ ràng như phông chữ kích thước 24px trên một chiếc điện thoại 5’’ chỉ cách xa người dùng vài inch.</a:t>
            </a:r>
            <a:endParaRPr lang="en-US" sz="1200" b="0" i="0" kern="1200" dirty="0">
              <a:solidFill>
                <a:schemeClr val="tx1"/>
              </a:solidFill>
              <a:effectLst/>
              <a:latin typeface="+mn-lt"/>
              <a:ea typeface="+mn-ea"/>
              <a:cs typeface="+mn-cs"/>
            </a:endParaRPr>
          </a:p>
          <a:p>
            <a:pPr fontAlgn="base"/>
            <a:r>
              <a:rPr lang="vi-VN" sz="1200" b="1" i="0" kern="1200" dirty="0">
                <a:solidFill>
                  <a:schemeClr val="tx1"/>
                </a:solidFill>
                <a:effectLst/>
                <a:latin typeface="+mn-lt"/>
                <a:ea typeface="+mn-ea"/>
                <a:cs typeface="+mn-cs"/>
              </a:rPr>
              <a:t>Đầu vào hợp nhất và các tương tác thông minh</a:t>
            </a:r>
            <a:endParaRPr lang="vi-VN" sz="1200" b="0" i="0" kern="1200" dirty="0">
              <a:solidFill>
                <a:schemeClr val="tx1"/>
              </a:solidFill>
              <a:effectLst/>
              <a:latin typeface="+mn-lt"/>
              <a:ea typeface="+mn-ea"/>
              <a:cs typeface="+mn-cs"/>
            </a:endParaRPr>
          </a:p>
          <a:p>
            <a:pPr fontAlgn="base"/>
            <a:r>
              <a:rPr lang="vi-VN" sz="1200" b="0" i="0" kern="1200" dirty="0">
                <a:solidFill>
                  <a:schemeClr val="tx1"/>
                </a:solidFill>
                <a:effectLst/>
                <a:latin typeface="+mn-lt"/>
                <a:ea typeface="+mn-ea"/>
                <a:cs typeface="+mn-cs"/>
              </a:rPr>
              <a:t>Mặc dù bạn có thể thiết kế cho các thiết bị đầu vào cụ thể (bút cảm ứng chẳng hạn), nhưng bạn không phải làm như vậy vì các ứng dụng UWP sử dụng một hệ thống đầu vào sử dụng các tương tác thông minh (smart interaction). Điều này có nghĩa rằng bạn có thể thiết kế xoay quanh một tương tác ‘click’ mà không cần phải quan tâm ‘click’ này đến từ một click chuột, hay là một cái chạm ngón tay.</a:t>
            </a:r>
          </a:p>
          <a:p>
            <a:pPr fontAlgn="base"/>
            <a:r>
              <a:rPr lang="vi-VN" sz="1200" b="1" i="0" kern="1200" dirty="0">
                <a:solidFill>
                  <a:schemeClr val="tx1"/>
                </a:solidFill>
                <a:effectLst/>
                <a:latin typeface="+mn-lt"/>
                <a:ea typeface="+mn-ea"/>
                <a:cs typeface="+mn-cs"/>
              </a:rPr>
              <a:t>Nút điều khiển hợp nhất (universal control)</a:t>
            </a:r>
            <a:endParaRPr lang="vi-VN" sz="1200" b="0" i="0" kern="1200" dirty="0">
              <a:solidFill>
                <a:schemeClr val="tx1"/>
              </a:solidFill>
              <a:effectLst/>
              <a:latin typeface="+mn-lt"/>
              <a:ea typeface="+mn-ea"/>
              <a:cs typeface="+mn-cs"/>
            </a:endParaRPr>
          </a:p>
          <a:p>
            <a:pPr fontAlgn="base"/>
            <a:r>
              <a:rPr lang="vi-VN" sz="1200" b="0" i="0" kern="1200" dirty="0">
                <a:solidFill>
                  <a:schemeClr val="tx1"/>
                </a:solidFill>
                <a:effectLst/>
                <a:latin typeface="+mn-lt"/>
                <a:ea typeface="+mn-ea"/>
                <a:cs typeface="+mn-cs"/>
              </a:rPr>
              <a:t>UWP cung cấp một tập các nút điều khiển hợp nhất được đảm bảo hoạt động tốt trên tất cả thiết bị Windows. Tập hợp này bao gồm tất cả từ những form control phổ biến như radio button và text box cho đến những control phức tạp hơn như grid view và list view có thể tạo ra các danh sách từ một nguồn dữ liệu hay mẫu sẵn có. Những control này tự nhận biết thiết bị đầu vào và triển khai với tập hợp các tương tác đầu vào, các event state và tất cả tính năng thích hợp cho từng dòng thiết bị.</a:t>
            </a:r>
          </a:p>
          <a:p>
            <a:pPr fontAlgn="base"/>
            <a:r>
              <a:rPr lang="vi-VN" sz="1200" b="1" i="0" kern="1200" dirty="0">
                <a:solidFill>
                  <a:schemeClr val="tx1"/>
                </a:solidFill>
                <a:effectLst/>
                <a:latin typeface="+mn-lt"/>
                <a:ea typeface="+mn-ea"/>
                <a:cs typeface="+mn-cs"/>
              </a:rPr>
              <a:t>Phong cách hợp nhất (universal style)</a:t>
            </a:r>
            <a:endParaRPr lang="vi-VN" sz="1200" b="0" i="0" kern="1200" dirty="0">
              <a:solidFill>
                <a:schemeClr val="tx1"/>
              </a:solidFill>
              <a:effectLst/>
              <a:latin typeface="+mn-lt"/>
              <a:ea typeface="+mn-ea"/>
              <a:cs typeface="+mn-cs"/>
            </a:endParaRPr>
          </a:p>
          <a:p>
            <a:pPr fontAlgn="base"/>
            <a:r>
              <a:rPr lang="vi-VN" sz="1200" b="0" i="0" kern="1200" dirty="0">
                <a:solidFill>
                  <a:schemeClr val="tx1"/>
                </a:solidFill>
                <a:effectLst/>
                <a:latin typeface="+mn-lt"/>
                <a:ea typeface="+mn-ea"/>
                <a:cs typeface="+mn-cs"/>
              </a:rPr>
              <a:t>Ứng dụng UWP của bạn sẽ tự động lấy một tập kiểu thiết kế (style) mặc định cung cấp cho bạn những tính năng sau:</a:t>
            </a:r>
          </a:p>
          <a:p>
            <a:pPr fontAlgn="base"/>
            <a:r>
              <a:rPr lang="vi-VN" sz="1200" b="0" i="0" kern="1200" dirty="0">
                <a:solidFill>
                  <a:schemeClr val="tx1"/>
                </a:solidFill>
                <a:effectLst/>
                <a:latin typeface="+mn-lt"/>
                <a:ea typeface="+mn-ea"/>
                <a:cs typeface="+mn-cs"/>
              </a:rPr>
              <a:t>Một tập các kiểu thiết kế mang lại cho ứng dụng của bạn theme sang hoặc tối (tùy theo lựa chọn của bạn) và có thể kết hợp với tham chiếu màu nhấn mạnh của người dùng (accent color).</a:t>
            </a:r>
          </a:p>
          <a:p>
            <a:pPr fontAlgn="base"/>
            <a:r>
              <a:rPr lang="vi-VN" sz="1200" b="0" i="0" kern="1200" dirty="0">
                <a:solidFill>
                  <a:schemeClr val="tx1"/>
                </a:solidFill>
                <a:effectLst/>
                <a:latin typeface="+mn-lt"/>
                <a:ea typeface="+mn-ea"/>
                <a:cs typeface="+mn-cs"/>
              </a:rPr>
              <a:t>Một kiểu chữ dựa trên kiểu Segoe đảm bảo phần chữ trong ứng dụng của bạn trông đồng bộ trên tất cả thiết bị.</a:t>
            </a:r>
          </a:p>
          <a:p>
            <a:pPr fontAlgn="base"/>
            <a:r>
              <a:rPr lang="vi-VN" sz="1200" b="0" i="0" kern="1200" dirty="0">
                <a:solidFill>
                  <a:schemeClr val="tx1"/>
                </a:solidFill>
                <a:effectLst/>
                <a:latin typeface="+mn-lt"/>
                <a:ea typeface="+mn-ea"/>
                <a:cs typeface="+mn-cs"/>
              </a:rPr>
              <a:t>Các chuyển động mặc định cho các tương tác.</a:t>
            </a:r>
          </a:p>
          <a:p>
            <a:pPr fontAlgn="base"/>
            <a:r>
              <a:rPr lang="vi-VN" sz="1200" b="0" i="0" kern="1200" dirty="0">
                <a:solidFill>
                  <a:schemeClr val="tx1"/>
                </a:solidFill>
                <a:effectLst/>
                <a:latin typeface="+mn-lt"/>
                <a:ea typeface="+mn-ea"/>
                <a:cs typeface="+mn-cs"/>
              </a:rPr>
              <a:t>Tự động hỗ trợ cho các chế độ tương phản cao.</a:t>
            </a:r>
          </a:p>
          <a:p>
            <a:pPr fontAlgn="base"/>
            <a:r>
              <a:rPr lang="vi-VN" sz="1200" b="0" i="0" kern="1200" dirty="0">
                <a:solidFill>
                  <a:schemeClr val="tx1"/>
                </a:solidFill>
                <a:effectLst/>
                <a:latin typeface="+mn-lt"/>
                <a:ea typeface="+mn-ea"/>
                <a:cs typeface="+mn-cs"/>
              </a:rPr>
              <a:t>Tự động hỗ trợ cho các ngôn ngữ khác. Các kiểu thiết kế định sãn sẽ chọn đúng phông chữ cho từng ngôn ngữ mà Windows hỗ trợ. Thậm chí bạn có thể sử dụng đa ngôn ngữ trong cùng một ứng dụng và chúng sẽ được hiển thị một cách tốt nhất.</a:t>
            </a:r>
          </a:p>
          <a:p>
            <a:pPr fontAlgn="base"/>
            <a:r>
              <a:rPr lang="vi-VN" sz="1200" b="0" i="0" kern="1200" dirty="0">
                <a:solidFill>
                  <a:schemeClr val="tx1"/>
                </a:solidFill>
                <a:effectLst/>
                <a:latin typeface="+mn-lt"/>
                <a:ea typeface="+mn-ea"/>
                <a:cs typeface="+mn-cs"/>
              </a:rPr>
              <a:t>Hỗ trợ sẵn cho việc đọc RTL.</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1" i="0" kern="1200" dirty="0" err="1">
                <a:solidFill>
                  <a:schemeClr val="tx1"/>
                </a:solidFill>
                <a:effectLst/>
                <a:latin typeface="+mn-lt"/>
                <a:ea typeface="+mn-ea"/>
                <a:cs typeface="+mn-cs"/>
              </a:rPr>
              <a:t>Mẫu</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có</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sẵn</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hợp</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nhất</a:t>
            </a:r>
            <a:r>
              <a:rPr lang="en-US" sz="1200" b="1" i="0" kern="1200" dirty="0">
                <a:solidFill>
                  <a:schemeClr val="tx1"/>
                </a:solidFill>
                <a:effectLst/>
                <a:latin typeface="+mn-lt"/>
                <a:ea typeface="+mn-ea"/>
                <a:cs typeface="+mn-cs"/>
              </a:rPr>
              <a:t> (universal template)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Microsoft </a:t>
            </a:r>
            <a:r>
              <a:rPr lang="en-US" sz="1200" b="0" i="0" kern="1200" dirty="0" err="1">
                <a:solidFill>
                  <a:schemeClr val="tx1"/>
                </a:solidFill>
                <a:effectLst/>
                <a:latin typeface="+mn-lt"/>
                <a:ea typeface="+mn-ea"/>
                <a:cs typeface="+mn-cs"/>
              </a:rPr>
              <a:t>cung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cấp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mẫu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kế</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dành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Adobe Illustrator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Microsoft PowerPoint </a:t>
            </a:r>
            <a:r>
              <a:rPr lang="en-US" sz="1200" b="0" i="0" kern="1200" dirty="0" err="1">
                <a:solidFill>
                  <a:schemeClr val="tx1"/>
                </a:solidFill>
                <a:effectLst/>
                <a:latin typeface="+mn-lt"/>
                <a:ea typeface="+mn-ea"/>
                <a:cs typeface="+mn-cs"/>
              </a:rPr>
              <a:t>gồm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tất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cả</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những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gì</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bạn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bắt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đầu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kế</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ứng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dụng</a:t>
            </a:r>
            <a:r>
              <a:rPr lang="en-US" sz="1200" b="0" i="0" kern="1200" dirty="0">
                <a:solidFill>
                  <a:schemeClr val="tx1"/>
                </a:solidFill>
                <a:effectLst/>
                <a:latin typeface="+mn-lt"/>
                <a:ea typeface="+mn-ea"/>
                <a:cs typeface="+mn-cs"/>
              </a:rPr>
              <a:t> UWP. </a:t>
            </a:r>
            <a:r>
              <a:rPr lang="en-US" sz="1200" b="0" i="0" kern="1200" dirty="0" err="1">
                <a:solidFill>
                  <a:schemeClr val="tx1"/>
                </a:solidFill>
                <a:effectLst/>
                <a:latin typeface="+mn-lt"/>
                <a:ea typeface="+mn-ea"/>
                <a:cs typeface="+mn-cs"/>
              </a:rPr>
              <a:t>Những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mẫu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kế</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này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gồm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control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giao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diện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từng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dòng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bị</a:t>
            </a:r>
            <a:r>
              <a:rPr lang="en-US" sz="1200" b="0" i="0" kern="1200">
                <a:solidFill>
                  <a:schemeClr val="tx1"/>
                </a:solidFill>
                <a:effectLst/>
                <a:latin typeface="+mn-lt"/>
                <a:ea typeface="+mn-ea"/>
                <a:cs typeface="+mn-cs"/>
              </a:rPr>
              <a:t>.</a:t>
            </a:r>
            <a:endParaRPr lang="vi-VN"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21A193-69EC-4A4C-B894-0E74ED7F44B2}" type="slidenum">
              <a:rPr lang="en-US" smtClean="0"/>
              <a:t>6</a:t>
            </a:fld>
            <a:endParaRPr lang="en-US"/>
          </a:p>
        </p:txBody>
      </p:sp>
    </p:spTree>
    <p:extLst>
      <p:ext uri="{BB962C8B-B14F-4D97-AF65-F5344CB8AC3E}">
        <p14:creationId xmlns:p14="http://schemas.microsoft.com/office/powerpoint/2010/main" val="3457243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1***</a:t>
            </a:r>
            <a:r>
              <a:rPr lang="vi-VN" sz="1200" b="0" i="0" kern="1200">
                <a:solidFill>
                  <a:schemeClr val="tx1"/>
                </a:solidFill>
                <a:effectLst/>
                <a:latin typeface="+mn-lt"/>
                <a:ea typeface="+mn-ea"/>
                <a:cs typeface="+mn-cs"/>
              </a:rPr>
              <a:t>dù </a:t>
            </a:r>
            <a:r>
              <a:rPr lang="vi-VN" sz="1200" b="1" i="0" kern="1200">
                <a:solidFill>
                  <a:schemeClr val="tx1"/>
                </a:solidFill>
                <a:effectLst/>
                <a:latin typeface="+mn-lt"/>
                <a:ea typeface="+mn-ea"/>
                <a:cs typeface="+mn-cs"/>
              </a:rPr>
              <a:t>Microsoft đang cho phép người dùng Windows 7/8.1 có bản quyền nâng cấp miễn phí lên Windows 10, nhưng không phải ai cũng hào hứng nâng cấp như mong muốn của Microsof</a:t>
            </a:r>
            <a:r>
              <a:rPr lang="vi-VN" sz="1200" b="0" i="0" kern="1200">
                <a:solidFill>
                  <a:schemeClr val="tx1"/>
                </a:solidFill>
                <a:effectLst/>
                <a:latin typeface="+mn-lt"/>
                <a:ea typeface="+mn-ea"/>
                <a:cs typeface="+mn-cs"/>
              </a:rPr>
              <a:t>t; </a:t>
            </a:r>
            <a:r>
              <a:rPr lang="vi-VN" sz="1200" b="1" i="0" kern="1200">
                <a:solidFill>
                  <a:schemeClr val="tx1"/>
                </a:solidFill>
                <a:effectLst/>
                <a:latin typeface="+mn-lt"/>
                <a:ea typeface="+mn-ea"/>
                <a:cs typeface="+mn-cs"/>
              </a:rPr>
              <a:t>chưa kể là một số PC cũ có phần cứng không thích hợp với Windows 10</a:t>
            </a:r>
            <a:r>
              <a:rPr lang="vi-VN" sz="1200" b="0" i="0" kern="1200">
                <a:solidFill>
                  <a:schemeClr val="tx1"/>
                </a:solidFill>
                <a:effectLst/>
                <a:latin typeface="+mn-lt"/>
                <a:ea typeface="+mn-ea"/>
                <a:cs typeface="+mn-cs"/>
              </a:rPr>
              <a:t>. Với các doanh nghiệp đã chuẩn hóa mọi thứ trên Windows 7 thì họ sẽ chưa vội chuyển lên Windows 10, và chính sách nâng cấp miễn phí của Microsoft không áp dụng cho bản Enterprise.</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2**** </a:t>
            </a:r>
            <a:r>
              <a:rPr lang="vi-VN" sz="1200" b="0" i="0" kern="1200">
                <a:solidFill>
                  <a:schemeClr val="tx1"/>
                </a:solidFill>
                <a:effectLst/>
                <a:latin typeface="+mn-lt"/>
                <a:ea typeface="+mn-ea"/>
                <a:cs typeface="+mn-cs"/>
              </a:rPr>
              <a:t>Trên Windows 10, khả năng của ứng dụng UWP khác với ứng dụng desktop mặc dù cũng chạy trong cửa sổ có thể thay đổi kích thước. Việc chạy tách riêng từng ứng dụng giúp bảo mật và quản lý tốt hơn, </a:t>
            </a:r>
            <a:endParaRPr lang="en-US"/>
          </a:p>
        </p:txBody>
      </p:sp>
      <p:sp>
        <p:nvSpPr>
          <p:cNvPr id="4" name="Slide Number Placeholder 3"/>
          <p:cNvSpPr>
            <a:spLocks noGrp="1"/>
          </p:cNvSpPr>
          <p:nvPr>
            <p:ph type="sldNum" sz="quarter" idx="10"/>
          </p:nvPr>
        </p:nvSpPr>
        <p:spPr/>
        <p:txBody>
          <a:bodyPr/>
          <a:lstStyle/>
          <a:p>
            <a:fld id="{D421A193-69EC-4A4C-B894-0E74ED7F44B2}" type="slidenum">
              <a:rPr lang="en-US" smtClean="0"/>
              <a:t>7</a:t>
            </a:fld>
            <a:endParaRPr lang="en-US"/>
          </a:p>
        </p:txBody>
      </p:sp>
    </p:spTree>
    <p:extLst>
      <p:ext uri="{BB962C8B-B14F-4D97-AF65-F5344CB8AC3E}">
        <p14:creationId xmlns:p14="http://schemas.microsoft.com/office/powerpoint/2010/main" val="379154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a:t>
            </a:r>
            <a:r>
              <a:rPr lang="vi-VN">
                <a:latin typeface="Times New Roman" panose="02020603050405020304" pitchFamily="18" charset="0"/>
                <a:cs typeface="Times New Roman" panose="02020603050405020304" pitchFamily="18" charset="0"/>
              </a:rPr>
              <a:t>. Chúng </a:t>
            </a:r>
            <a:r>
              <a:rPr lang="vi-VN" b="1" smtClean="0">
                <a:latin typeface="Times New Roman" panose="02020603050405020304" pitchFamily="18" charset="0"/>
                <a:cs typeface="Times New Roman" panose="02020603050405020304" pitchFamily="18" charset="0"/>
              </a:rPr>
              <a:t>được sử dụng để làm ra các app desktop truyền thống, và cũng là nơi cung cấp những tính năng như truy cập mạng, đọc ghi dữ liệu lên đĩa cứng, phát âm thanh, play video, khả năng xây dựng hình ảnh đồ họa, vẽ ra các nút bấm, thanh cuộn và những thành phần giao diện người dùng...</a:t>
            </a:r>
            <a:endParaRPr lang="en-US" b="1"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Có một số thứ khác gọi là COM và .NET, chúng cũng là các bộ khung theo kiểu Win32 để giúp các phần mềm hoạt động nhưng ở đây chúng ta cứ gọi chung là Win32 cho gọn và dễ hiểu</a:t>
            </a:r>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2*** </a:t>
            </a:r>
            <a:r>
              <a:rPr lang="vi-VN" sz="1200" b="0" i="0" kern="1200" smtClean="0">
                <a:solidFill>
                  <a:schemeClr val="tx1"/>
                </a:solidFill>
                <a:effectLst/>
                <a:latin typeface="+mn-lt"/>
                <a:ea typeface="+mn-ea"/>
                <a:cs typeface="+mn-cs"/>
              </a:rPr>
              <a:t>Một vài ví dụ của app Win32 cho anh em dễ hình dung: </a:t>
            </a:r>
            <a:r>
              <a:rPr lang="vi-VN" sz="1200" b="1" i="0" kern="1200" smtClean="0">
                <a:solidFill>
                  <a:schemeClr val="tx1"/>
                </a:solidFill>
                <a:effectLst/>
                <a:latin typeface="+mn-lt"/>
                <a:ea typeface="+mn-ea"/>
                <a:cs typeface="+mn-cs"/>
              </a:rPr>
              <a:t>Adobe CC (Photoshop, Premier Pro, Illustrator, InDesign...), Word, Excel, PowerPoint 2016 hoặc 2013 trở về trước, Internet Explorer, Chrome, Firefox, WinRAR. Nhiều game mà anh em đang chơi trên PC cũng được viết bằng Win32. Ngay cả Visual Studio, công cụ do Microsoft cung cấp cho các lập trình viên để viết app (có cả app universal trong đó), cũng đang hoạt động bằng Win32, COM và .NET.</a:t>
            </a:r>
            <a:endParaRPr lang="en-US" b="1"/>
          </a:p>
        </p:txBody>
      </p:sp>
      <p:sp>
        <p:nvSpPr>
          <p:cNvPr id="4" name="Slide Number Placeholder 3"/>
          <p:cNvSpPr>
            <a:spLocks noGrp="1"/>
          </p:cNvSpPr>
          <p:nvPr>
            <p:ph type="sldNum" sz="quarter" idx="10"/>
          </p:nvPr>
        </p:nvSpPr>
        <p:spPr/>
        <p:txBody>
          <a:bodyPr/>
          <a:lstStyle/>
          <a:p>
            <a:fld id="{D421A193-69EC-4A4C-B894-0E74ED7F44B2}" type="slidenum">
              <a:rPr lang="en-US" smtClean="0"/>
              <a:t>8</a:t>
            </a:fld>
            <a:endParaRPr lang="en-US"/>
          </a:p>
        </p:txBody>
      </p:sp>
    </p:spTree>
    <p:extLst>
      <p:ext uri="{BB962C8B-B14F-4D97-AF65-F5344CB8AC3E}">
        <p14:creationId xmlns:p14="http://schemas.microsoft.com/office/powerpoint/2010/main" val="1210000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a:t>
            </a:r>
            <a:r>
              <a:rPr lang="vi-VN" sz="1200" b="0" i="0" kern="1200">
                <a:solidFill>
                  <a:schemeClr val="tx1"/>
                </a:solidFill>
                <a:effectLst/>
                <a:latin typeface="+mn-lt"/>
                <a:ea typeface="+mn-ea"/>
                <a:cs typeface="+mn-cs"/>
              </a:rPr>
              <a:t> Ví dụ dễ thấy</a:t>
            </a:r>
            <a:r>
              <a:rPr lang="vi-VN" sz="1200" b="0" i="0" kern="1200" smtClean="0">
                <a:solidFill>
                  <a:schemeClr val="tx1"/>
                </a:solidFill>
                <a:effectLst/>
                <a:latin typeface="+mn-lt"/>
                <a:ea typeface="+mn-ea"/>
                <a:cs typeface="+mn-cs"/>
              </a:rPr>
              <a:t>:, </a:t>
            </a:r>
            <a:r>
              <a:rPr lang="vi-VN" sz="1200" b="0" i="0" kern="1200">
                <a:solidFill>
                  <a:schemeClr val="tx1"/>
                </a:solidFill>
                <a:effectLst/>
                <a:latin typeface="+mn-lt"/>
                <a:ea typeface="+mn-ea"/>
                <a:cs typeface="+mn-cs"/>
              </a:rPr>
              <a:t>cũng chẳng chạy được trên </a:t>
            </a:r>
            <a:r>
              <a:rPr lang="vi-VN" sz="1200" b="1" i="0" kern="1200">
                <a:solidFill>
                  <a:schemeClr val="tx1"/>
                </a:solidFill>
                <a:effectLst/>
                <a:latin typeface="+mn-lt"/>
                <a:ea typeface="+mn-ea"/>
                <a:cs typeface="+mn-cs"/>
              </a:rPr>
              <a:t>HoloLens hay Xbox </a:t>
            </a:r>
            <a:r>
              <a:rPr lang="vi-VN" sz="1200" b="0" i="0" kern="1200">
                <a:solidFill>
                  <a:schemeClr val="tx1"/>
                </a:solidFill>
                <a:effectLst/>
                <a:latin typeface="+mn-lt"/>
                <a:ea typeface="+mn-ea"/>
                <a:cs typeface="+mn-cs"/>
              </a:rPr>
              <a:t>vì chúng chỉ </a:t>
            </a:r>
            <a:r>
              <a:rPr lang="vi-VN" sz="1200" b="1" i="0" kern="1200" smtClean="0">
                <a:solidFill>
                  <a:schemeClr val="tx1"/>
                </a:solidFill>
                <a:effectLst/>
                <a:latin typeface="+mn-lt"/>
                <a:ea typeface="+mn-ea"/>
                <a:cs typeface="+mn-cs"/>
              </a:rPr>
              <a:t>chấp nhận universal app </a:t>
            </a:r>
            <a:r>
              <a:rPr lang="vi-VN" sz="1200" b="0" i="0" kern="1200" smtClean="0">
                <a:solidFill>
                  <a:schemeClr val="tx1"/>
                </a:solidFill>
                <a:effectLst/>
                <a:latin typeface="+mn-lt"/>
                <a:ea typeface="+mn-ea"/>
                <a:cs typeface="+mn-cs"/>
              </a:rPr>
              <a:t>mà </a:t>
            </a:r>
            <a:r>
              <a:rPr lang="vi-VN" sz="1200" b="0" i="0" kern="1200">
                <a:solidFill>
                  <a:schemeClr val="tx1"/>
                </a:solidFill>
                <a:effectLst/>
                <a:latin typeface="+mn-lt"/>
                <a:ea typeface="+mn-ea"/>
                <a:cs typeface="+mn-cs"/>
              </a:rPr>
              <a:t>thôi. Ứng dụng Win32 khi đó sẽ không thể tận dụng được hết sức </a:t>
            </a:r>
            <a:r>
              <a:rPr lang="vi-VN" sz="1200" b="0" i="0" kern="1200" smtClean="0">
                <a:solidFill>
                  <a:schemeClr val="tx1"/>
                </a:solidFill>
                <a:effectLst/>
                <a:latin typeface="+mn-lt"/>
                <a:ea typeface="+mn-ea"/>
                <a:cs typeface="+mn-cs"/>
              </a:rPr>
              <a:t>mạnh</a:t>
            </a:r>
            <a:r>
              <a:rPr lang="en-US" sz="1200" b="0" i="0" kern="1200" smtClean="0">
                <a:solidFill>
                  <a:schemeClr val="tx1"/>
                </a:solidFill>
                <a:effectLst/>
                <a:latin typeface="+mn-lt"/>
                <a:ea typeface="+mn-ea"/>
                <a:cs typeface="+mn-cs"/>
              </a:rPr>
              <a:t>.</a:t>
            </a:r>
            <a:r>
              <a:rPr lang="vi-VN" sz="1200" b="1" i="0" kern="1200" smtClean="0">
                <a:solidFill>
                  <a:schemeClr val="tx1"/>
                </a:solidFill>
                <a:effectLst/>
                <a:latin typeface="+mn-lt"/>
                <a:ea typeface="+mn-ea"/>
                <a:cs typeface="+mn-cs"/>
              </a:rPr>
              <a:t>Chrome, Firefox đâu có chạy được trên Windows Phone</a:t>
            </a:r>
            <a:r>
              <a:rPr lang="vi-VN" sz="1200" b="0" i="0" kern="1200" smtClean="0">
                <a:solidFill>
                  <a:schemeClr val="tx1"/>
                </a:solidFill>
                <a:effectLst/>
                <a:latin typeface="+mn-lt"/>
                <a:ea typeface="+mn-ea"/>
                <a:cs typeface="+mn-cs"/>
              </a:rPr>
              <a:t> </a:t>
            </a:r>
            <a:r>
              <a:rPr lang="vi-VN" sz="1200" b="0" i="0" kern="1200">
                <a:solidFill>
                  <a:schemeClr val="tx1"/>
                </a:solidFill>
                <a:effectLst/>
                <a:latin typeface="+mn-lt"/>
                <a:ea typeface="+mn-ea"/>
                <a:cs typeface="+mn-cs"/>
              </a:rPr>
              <a:t>mà UWP mang lại</a:t>
            </a:r>
            <a:r>
              <a:rPr lang="vi-VN" sz="1200" b="0" i="0" kern="1200" smtClean="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2***</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Họ không có một nơi tập trung để "khoe" và để phân phối app, mọi thứ phải làm thủ công hết nên rất cực, tốn thời gian.</a:t>
            </a:r>
            <a:r>
              <a:rPr lang="vi-VN"/>
              <a:t/>
            </a:r>
            <a:br>
              <a:rPr lang="vi-VN"/>
            </a:b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21A193-69EC-4A4C-B894-0E74ED7F44B2}" type="slidenum">
              <a:rPr lang="en-US" smtClean="0"/>
              <a:t>9</a:t>
            </a:fld>
            <a:endParaRPr lang="en-US"/>
          </a:p>
        </p:txBody>
      </p:sp>
    </p:spTree>
    <p:extLst>
      <p:ext uri="{BB962C8B-B14F-4D97-AF65-F5344CB8AC3E}">
        <p14:creationId xmlns:p14="http://schemas.microsoft.com/office/powerpoint/2010/main" val="3052472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 </a:t>
            </a:r>
            <a:r>
              <a:rPr lang="vi-VN" sz="1200" b="0" i="0" kern="1200">
                <a:solidFill>
                  <a:schemeClr val="tx1"/>
                </a:solidFill>
                <a:effectLst/>
                <a:latin typeface="+mn-lt"/>
                <a:ea typeface="+mn-ea"/>
                <a:cs typeface="+mn-cs"/>
              </a:rPr>
              <a:t> Lập trình viên chỉ cần chỉnh sửa lại rất ít hoặc thậm chí không cần chỉnh mã nguồn để ứng dụng có thể hoạt động được, một tin vui với những công ty đang phải duy trì những phần mềm lớn.</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2*** </a:t>
            </a:r>
            <a:r>
              <a:rPr lang="vi-VN" sz="1200" b="1" i="0" kern="1200">
                <a:solidFill>
                  <a:schemeClr val="tx1"/>
                </a:solidFill>
                <a:effectLst/>
                <a:latin typeface="+mn-lt"/>
                <a:ea typeface="+mn-ea"/>
                <a:cs typeface="+mn-cs"/>
              </a:rPr>
              <a:t>Nó còn tận dụng được tất cả mọi tính năng mà UWP cung cấp</a:t>
            </a:r>
            <a:r>
              <a:rPr lang="vi-VN" sz="1200" b="0" i="0" kern="1200">
                <a:solidFill>
                  <a:schemeClr val="tx1"/>
                </a:solidFill>
                <a:effectLst/>
                <a:latin typeface="+mn-lt"/>
                <a:ea typeface="+mn-ea"/>
                <a:cs typeface="+mn-cs"/>
              </a:rPr>
              <a:t> y hệt như một app universal được viết mới từ đầu. </a:t>
            </a:r>
            <a:r>
              <a:rPr lang="en-US" sz="1200" b="0" i="0" kern="1200">
                <a:solidFill>
                  <a:schemeClr val="tx1"/>
                </a:solidFill>
                <a:effectLst/>
                <a:latin typeface="+mn-lt"/>
                <a:ea typeface="+mn-ea"/>
                <a:cs typeface="+mn-cs"/>
              </a:rPr>
              <a:t>vd trong bản Windows 10 Anniversary Update ra mắt mùa hè này, </a:t>
            </a:r>
            <a:r>
              <a:rPr lang="en-US" sz="1200" b="1" i="0" kern="1200">
                <a:solidFill>
                  <a:schemeClr val="tx1"/>
                </a:solidFill>
                <a:effectLst/>
                <a:latin typeface="+mn-lt"/>
                <a:ea typeface="+mn-ea"/>
                <a:cs typeface="+mn-cs"/>
              </a:rPr>
              <a:t>UWP có thêm chức năng xài bút (Windows Ink) </a:t>
            </a:r>
            <a:r>
              <a:rPr lang="en-US" sz="1200" b="0" i="0" kern="1200">
                <a:solidFill>
                  <a:schemeClr val="tx1"/>
                </a:solidFill>
                <a:effectLst/>
                <a:latin typeface="+mn-lt"/>
                <a:ea typeface="+mn-ea"/>
                <a:cs typeface="+mn-cs"/>
              </a:rPr>
              <a:t>để viết vẽ lung tung, trong khi Win32 đâu có và cũng không thể truy cập vào mà xài.</a:t>
            </a:r>
          </a:p>
        </p:txBody>
      </p:sp>
      <p:sp>
        <p:nvSpPr>
          <p:cNvPr id="4" name="Slide Number Placeholder 3"/>
          <p:cNvSpPr>
            <a:spLocks noGrp="1"/>
          </p:cNvSpPr>
          <p:nvPr>
            <p:ph type="sldNum" sz="quarter" idx="10"/>
          </p:nvPr>
        </p:nvSpPr>
        <p:spPr/>
        <p:txBody>
          <a:bodyPr/>
          <a:lstStyle/>
          <a:p>
            <a:fld id="{D421A193-69EC-4A4C-B894-0E74ED7F44B2}" type="slidenum">
              <a:rPr lang="en-US" smtClean="0"/>
              <a:t>10</a:t>
            </a:fld>
            <a:endParaRPr lang="en-US"/>
          </a:p>
        </p:txBody>
      </p:sp>
    </p:spTree>
    <p:extLst>
      <p:ext uri="{BB962C8B-B14F-4D97-AF65-F5344CB8AC3E}">
        <p14:creationId xmlns:p14="http://schemas.microsoft.com/office/powerpoint/2010/main" val="2385721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1*** </a:t>
            </a:r>
            <a:r>
              <a:rPr lang="en-US" sz="1200" b="1" i="0" kern="1200">
                <a:solidFill>
                  <a:schemeClr val="tx1"/>
                </a:solidFill>
                <a:effectLst/>
                <a:latin typeface="+mn-lt"/>
                <a:ea typeface="+mn-ea"/>
                <a:cs typeface="+mn-cs"/>
              </a:rPr>
              <a:t>Lợi ích thứ ba của ….</a:t>
            </a:r>
            <a:r>
              <a:rPr lang="vi-VN" sz="1200" b="1" i="0" kern="120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giúp </a:t>
            </a:r>
            <a:r>
              <a:rPr lang="vi-VN" sz="1200" b="1" i="0" kern="1200">
                <a:solidFill>
                  <a:schemeClr val="tx1"/>
                </a:solidFill>
                <a:effectLst/>
                <a:latin typeface="+mn-lt"/>
                <a:ea typeface="+mn-ea"/>
                <a:cs typeface="+mn-cs"/>
              </a:rPr>
              <a:t>tiết kiệm được nhiều thời gian, chi phí về việc quảng bá, phân phối app đến tay người dùng</a:t>
            </a: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Một khi đã lên Store rồi thì còn được cơ hội review bởi người dùng, nhận các phản hồi để cải thiện sản phẩm, kiếm thêm tiền dựa trên hệ thống quảng cáo </a:t>
            </a:r>
            <a:r>
              <a:rPr lang="vi-VN" sz="1200" b="0" i="0" kern="1200">
                <a:solidFill>
                  <a:schemeClr val="tx1"/>
                </a:solidFill>
                <a:effectLst/>
                <a:latin typeface="+mn-lt"/>
                <a:ea typeface="+mn-ea"/>
                <a:cs typeface="+mn-cs"/>
              </a:rPr>
              <a:t>hoặc In-app purchase, hay được </a:t>
            </a:r>
            <a:r>
              <a:rPr lang="vi-VN" sz="1200" b="1" i="0" kern="1200">
                <a:solidFill>
                  <a:schemeClr val="tx1"/>
                </a:solidFill>
                <a:effectLst/>
                <a:latin typeface="+mn-lt"/>
                <a:ea typeface="+mn-ea"/>
                <a:cs typeface="+mn-cs"/>
              </a:rPr>
              <a:t>Microsoft bình chọn là app nổi bật</a:t>
            </a:r>
            <a:r>
              <a:rPr lang="vi-VN" sz="1200" b="0" i="0" kern="1200">
                <a:solidFill>
                  <a:schemeClr val="tx1"/>
                </a:solidFill>
                <a:effectLst/>
                <a:latin typeface="+mn-lt"/>
                <a:ea typeface="+mn-ea"/>
                <a:cs typeface="+mn-cs"/>
              </a:rPr>
              <a:t> và cho ra</a:t>
            </a:r>
            <a:r>
              <a:rPr lang="vi-VN" sz="1200" b="1" i="0" kern="1200">
                <a:solidFill>
                  <a:schemeClr val="tx1"/>
                </a:solidFill>
                <a:effectLst/>
                <a:latin typeface="+mn-lt"/>
                <a:ea typeface="+mn-ea"/>
                <a:cs typeface="+mn-cs"/>
              </a:rPr>
              <a:t> trang chủ của Windows Store </a:t>
            </a:r>
            <a:r>
              <a:rPr lang="vi-VN" sz="1200" b="0" i="0" kern="1200">
                <a:solidFill>
                  <a:schemeClr val="tx1"/>
                </a:solidFill>
                <a:effectLst/>
                <a:latin typeface="+mn-lt"/>
                <a:ea typeface="+mn-ea"/>
                <a:cs typeface="+mn-cs"/>
              </a:rPr>
              <a:t>chẳng hạn.</a:t>
            </a:r>
            <a:endParaRPr lang="en-US" sz="1200" b="0" i="0" kern="1200">
              <a:solidFill>
                <a:schemeClr val="tx1"/>
              </a:solidFill>
              <a:effectLst/>
              <a:latin typeface="+mn-lt"/>
              <a:ea typeface="+mn-ea"/>
              <a:cs typeface="+mn-cs"/>
            </a:endParaRPr>
          </a:p>
          <a:p>
            <a:endParaRPr lang="en-US"/>
          </a:p>
          <a:p>
            <a:r>
              <a:rPr lang="en-US"/>
              <a:t>2***</a:t>
            </a:r>
            <a:r>
              <a:rPr lang="en-US" baseline="0"/>
              <a:t> </a:t>
            </a:r>
            <a:r>
              <a:rPr lang="vi-VN" sz="1200" b="1" i="0" kern="1200">
                <a:solidFill>
                  <a:schemeClr val="tx1"/>
                </a:solidFill>
                <a:effectLst/>
                <a:latin typeface="+mn-lt"/>
                <a:ea typeface="+mn-ea"/>
                <a:cs typeface="+mn-cs"/>
              </a:rPr>
              <a:t>Hãng đang muốn thống nhất mọi thứ để đơn giản hóa việc phát triển và bảo dưỡng cho cả mình lẫn các nhà phát triển, như vậy thì khi có nâng cấp hay thay đổi gì thì mọi người sẽ được hưởng lợi ngay lập tức, không cần phải chờ đợi hay viết lại phần mềm từ đầu. Việc bảo trì, sửa lỗi cũng dễ hơn, thống nhất hơn, nhanh chóng hơn. Hãng cũng tốn ít chi phí hơn cho những việc này, tiết kiệm tiền, tức là lợi nhuận cao hơn</a:t>
            </a:r>
            <a:r>
              <a:rPr lang="vi-VN" sz="1200" b="1" i="0" kern="1200" smtClean="0">
                <a:solidFill>
                  <a:schemeClr val="tx1"/>
                </a:solidFill>
                <a:effectLst/>
                <a:latin typeface="+mn-lt"/>
                <a:ea typeface="+mn-ea"/>
                <a:cs typeface="+mn-cs"/>
              </a:rPr>
              <a:t>.</a:t>
            </a:r>
            <a:endParaRPr lang="en-US" sz="1200" b="1" i="0" kern="1200" smtClean="0">
              <a:solidFill>
                <a:schemeClr val="tx1"/>
              </a:solidFill>
              <a:effectLst/>
              <a:latin typeface="+mn-lt"/>
              <a:ea typeface="+mn-ea"/>
              <a:cs typeface="+mn-cs"/>
            </a:endParaRPr>
          </a:p>
          <a:p>
            <a:endParaRPr lang="en-US" sz="1200" b="0" i="0" kern="1200" smtClean="0">
              <a:solidFill>
                <a:schemeClr val="tx1"/>
              </a:solidFill>
              <a:effectLst/>
              <a:latin typeface="+mn-lt"/>
              <a:ea typeface="+mn-ea"/>
              <a:cs typeface="+mn-cs"/>
            </a:endParaRPr>
          </a:p>
          <a:p>
            <a:endParaRPr lang="en-US" smtClean="0">
              <a:latin typeface="Times New Roman" panose="02020603050405020304" pitchFamily="18" charset="0"/>
              <a:cs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D421A193-69EC-4A4C-B894-0E74ED7F44B2}" type="slidenum">
              <a:rPr lang="en-US" smtClean="0"/>
              <a:t>11</a:t>
            </a:fld>
            <a:endParaRPr lang="en-US"/>
          </a:p>
        </p:txBody>
      </p:sp>
    </p:spTree>
    <p:extLst>
      <p:ext uri="{BB962C8B-B14F-4D97-AF65-F5344CB8AC3E}">
        <p14:creationId xmlns:p14="http://schemas.microsoft.com/office/powerpoint/2010/main" val="36967369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12/31/2016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12/31/2016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1876424" y="411480"/>
            <a:ext cx="9727441" cy="3311843"/>
          </a:xfrm>
        </p:spPr>
        <p:txBody>
          <a:bodyPr>
            <a:normAutofit/>
          </a:bodyPr>
          <a:lstStyle/>
          <a:p>
            <a:pPr algn="ctr"/>
            <a:r>
              <a:rPr lang="en-US" sz="4000" b="1">
                <a:latin typeface="Times New Roman" panose="02020603050405020304" pitchFamily="18" charset="0"/>
                <a:cs typeface="Times New Roman" panose="02020603050405020304" pitchFamily="18" charset="0"/>
              </a:rPr>
              <a:t>Chuyên đề Mobile and </a:t>
            </a:r>
            <a:br>
              <a:rPr lang="en-US" sz="4000" b="1">
                <a:latin typeface="Times New Roman" panose="02020603050405020304" pitchFamily="18" charset="0"/>
                <a:cs typeface="Times New Roman" panose="02020603050405020304" pitchFamily="18" charset="0"/>
              </a:rPr>
            </a:br>
            <a:r>
              <a:rPr lang="en-US" sz="4000" b="1">
                <a:latin typeface="Times New Roman" panose="02020603050405020304" pitchFamily="18" charset="0"/>
                <a:cs typeface="Times New Roman" panose="02020603050405020304" pitchFamily="18" charset="0"/>
              </a:rPr>
              <a:t>Pervasive Computing - SE405.H11</a:t>
            </a:r>
            <a:br>
              <a:rPr lang="en-US" sz="4000" b="1">
                <a:latin typeface="Times New Roman" panose="02020603050405020304" pitchFamily="18" charset="0"/>
                <a:cs typeface="Times New Roman" panose="02020603050405020304" pitchFamily="18" charset="0"/>
              </a:rPr>
            </a:br>
            <a:r>
              <a:rPr lang="en-US" sz="4000" b="1">
                <a:latin typeface="Times New Roman" panose="02020603050405020304" pitchFamily="18" charset="0"/>
                <a:cs typeface="Times New Roman" panose="02020603050405020304" pitchFamily="18" charset="0"/>
              </a:rPr>
              <a:t/>
            </a:r>
            <a:br>
              <a:rPr lang="en-US" sz="4000" b="1">
                <a:latin typeface="Times New Roman" panose="02020603050405020304" pitchFamily="18" charset="0"/>
                <a:cs typeface="Times New Roman" panose="02020603050405020304" pitchFamily="18" charset="0"/>
              </a:rPr>
            </a:br>
            <a:r>
              <a:rPr lang="en-US" sz="3200" b="1">
                <a:latin typeface="Times New Roman" panose="02020603050405020304" pitchFamily="18" charset="0"/>
                <a:cs typeface="Times New Roman" panose="02020603050405020304" pitchFamily="18" charset="0"/>
              </a:rPr>
              <a:t>Tìm hiểu về nền tảng Universal Windows Platform </a:t>
            </a:r>
            <a:r>
              <a:rPr lang="en-US" sz="4000">
                <a:latin typeface="Times New Roman" panose="02020603050405020304" pitchFamily="18" charset="0"/>
                <a:cs typeface="Times New Roman" panose="02020603050405020304" pitchFamily="18" charset="0"/>
              </a:rPr>
              <a:t/>
            </a:r>
            <a:br>
              <a:rPr lang="en-US" sz="400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7" name="Subtitle 2"/>
          <p:cNvSpPr>
            <a:spLocks noGrp="1"/>
          </p:cNvSpPr>
          <p:nvPr>
            <p:ph type="subTitle" idx="1"/>
          </p:nvPr>
        </p:nvSpPr>
        <p:spPr>
          <a:xfrm>
            <a:off x="6119811" y="4089718"/>
            <a:ext cx="9705976" cy="3027362"/>
          </a:xfrm>
        </p:spPr>
        <p:txBody>
          <a:bodyPr>
            <a:noAutofit/>
          </a:bodyPr>
          <a:lstStyle/>
          <a:p>
            <a:r>
              <a:rPr lang="en-US" sz="2400">
                <a:latin typeface="Times New Roman" panose="02020603050405020304" pitchFamily="18" charset="0"/>
                <a:cs typeface="Times New Roman" panose="02020603050405020304" pitchFamily="18" charset="0"/>
              </a:rPr>
              <a:t>GVHD: Th.S </a:t>
            </a:r>
            <a:r>
              <a:rPr lang="en-US" sz="2400">
                <a:solidFill>
                  <a:schemeClr val="tx1"/>
                </a:solidFill>
                <a:latin typeface="Times New Roman" panose="02020603050405020304" pitchFamily="18" charset="0"/>
                <a:cs typeface="Times New Roman" panose="02020603050405020304" pitchFamily="18" charset="0"/>
              </a:rPr>
              <a:t>Nguyễn Trác thức</a:t>
            </a:r>
          </a:p>
          <a:p>
            <a:r>
              <a:rPr lang="en-US" sz="2400">
                <a:latin typeface="Times New Roman" panose="02020603050405020304" pitchFamily="18" charset="0"/>
                <a:cs typeface="Times New Roman" panose="02020603050405020304" pitchFamily="18" charset="0"/>
              </a:rPr>
              <a:t>nhóm : </a:t>
            </a:r>
            <a:r>
              <a:rPr lang="en-US" sz="2400">
                <a:solidFill>
                  <a:schemeClr val="tx1"/>
                </a:solidFill>
                <a:latin typeface="Times New Roman" panose="02020603050405020304" pitchFamily="18" charset="0"/>
                <a:cs typeface="Times New Roman" panose="02020603050405020304" pitchFamily="18" charset="0"/>
              </a:rPr>
              <a:t>12520452 Lê Minh Trạng   </a:t>
            </a:r>
          </a:p>
          <a:p>
            <a:r>
              <a:rPr lang="en-US" sz="2400">
                <a:solidFill>
                  <a:schemeClr val="tx1"/>
                </a:solidFill>
                <a:latin typeface="Times New Roman" panose="02020603050405020304" pitchFamily="18" charset="0"/>
                <a:cs typeface="Times New Roman" panose="02020603050405020304" pitchFamily="18" charset="0"/>
              </a:rPr>
              <a:t>	   12520376 Nguyễn thanh tân            </a:t>
            </a:r>
          </a:p>
          <a:p>
            <a:r>
              <a:rPr lang="en-US" sz="2400">
                <a:solidFill>
                  <a:schemeClr val="tx1"/>
                </a:solidFill>
                <a:latin typeface="Times New Roman" panose="02020603050405020304" pitchFamily="18" charset="0"/>
                <a:cs typeface="Times New Roman" panose="02020603050405020304" pitchFamily="18" charset="0"/>
              </a:rPr>
              <a:t>	   12520048 Phạm anh đại              </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165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96547"/>
            <a:ext cx="9905998" cy="1478570"/>
          </a:xfrm>
        </p:spPr>
        <p:txBody>
          <a:bodyPr>
            <a:normAutofit fontScale="90000"/>
          </a:bodyPr>
          <a:lstStyle/>
          <a:p>
            <a:pPr lvl="0"/>
            <a:r>
              <a:rPr lang="en-US" b="1">
                <a:latin typeface="Times New Roman" panose="02020603050405020304" pitchFamily="18" charset="0"/>
                <a:cs typeface="Times New Roman" panose="02020603050405020304" pitchFamily="18" charset="0"/>
              </a:rPr>
              <a:t>Chương </a:t>
            </a:r>
            <a:r>
              <a:rPr lang="en-US" b="1" smtClean="0">
                <a:latin typeface="Times New Roman" panose="02020603050405020304" pitchFamily="18" charset="0"/>
                <a:cs typeface="Times New Roman" panose="02020603050405020304" pitchFamily="18" charset="0"/>
              </a:rPr>
              <a:t>4: </a:t>
            </a:r>
            <a:r>
              <a:rPr lang="en-US" b="1">
                <a:latin typeface="Times New Roman" panose="02020603050405020304" pitchFamily="18" charset="0"/>
                <a:cs typeface="Times New Roman" panose="02020603050405020304" pitchFamily="18" charset="0"/>
              </a:rPr>
              <a:t>Ý NGHĨA CỦA VIỆC CHUYỂN THỂ APP WIN32 SANG UNIVERSAL</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661375"/>
            <a:ext cx="9905999" cy="4726546"/>
          </a:xfrm>
        </p:spPr>
        <p:txBody>
          <a:bodyPr>
            <a:normAutofit/>
          </a:bodyPr>
          <a:lstStyle/>
          <a:p>
            <a:pPr>
              <a:buFont typeface="Wingdings" panose="05000000000000000000" pitchFamily="2" charset="2"/>
              <a:buChar char="ü"/>
            </a:pPr>
            <a:r>
              <a:rPr lang="en-US" sz="2800" b="1">
                <a:latin typeface="Times New Roman" panose="02020603050405020304" pitchFamily="18" charset="0"/>
                <a:cs typeface="Times New Roman" panose="02020603050405020304" pitchFamily="18" charset="0"/>
              </a:rPr>
              <a:t>M</a:t>
            </a:r>
            <a:r>
              <a:rPr lang="vi-VN" sz="2800" b="1">
                <a:latin typeface="Times New Roman" panose="02020603050405020304" pitchFamily="18" charset="0"/>
                <a:cs typeface="Times New Roman" panose="02020603050405020304" pitchFamily="18" charset="0"/>
              </a:rPr>
              <a:t>ột app chỉ chạy được trên desktop giờ sẽ tương thích đầy đủ với mọi loại thiết bị</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miễn</a:t>
            </a:r>
            <a:r>
              <a:rPr lang="en-US" sz="2800">
                <a:latin typeface="Times New Roman" panose="02020603050405020304" pitchFamily="18" charset="0"/>
                <a:cs typeface="Times New Roman" panose="02020603050405020304" pitchFamily="18" charset="0"/>
              </a:rPr>
              <a:t> là</a:t>
            </a:r>
            <a:r>
              <a:rPr lang="vi-VN" sz="2800">
                <a:latin typeface="Times New Roman" panose="02020603050405020304" pitchFamily="18" charset="0"/>
                <a:cs typeface="Times New Roman" panose="02020603050405020304" pitchFamily="18" charset="0"/>
              </a:rPr>
              <a:t> có </a:t>
            </a:r>
            <a:r>
              <a:rPr lang="vi-VN" sz="2800" b="1">
                <a:latin typeface="Times New Roman" panose="02020603050405020304" pitchFamily="18" charset="0"/>
                <a:cs typeface="Times New Roman" panose="02020603050405020304" pitchFamily="18" charset="0"/>
              </a:rPr>
              <a:t>UWP</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và</a:t>
            </a:r>
            <a:r>
              <a:rPr lang="vi-VN" sz="2800">
                <a:latin typeface="Times New Roman" panose="02020603050405020304" pitchFamily="18" charset="0"/>
                <a:cs typeface="Times New Roman" panose="02020603050405020304" pitchFamily="18" charset="0"/>
              </a:rPr>
              <a:t> còn chạy được trên cả các thiết bị IoT như tủ lạnh, TV hay thùng máy ATM.</a:t>
            </a:r>
            <a:endParaRPr lang="en-US" sz="280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800">
                <a:latin typeface="Times New Roman" panose="02020603050405020304" pitchFamily="18" charset="0"/>
                <a:cs typeface="Times New Roman" panose="02020603050405020304" pitchFamily="18" charset="0"/>
              </a:rPr>
              <a:t>Việc phát triển UWP dễ dàng mở rộng thêm các chức năng mà Win32 không có,không thể truy cập để sử dụng.</a:t>
            </a:r>
          </a:p>
        </p:txBody>
      </p:sp>
    </p:spTree>
    <p:extLst>
      <p:ext uri="{BB962C8B-B14F-4D97-AF65-F5344CB8AC3E}">
        <p14:creationId xmlns:p14="http://schemas.microsoft.com/office/powerpoint/2010/main" val="3565207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96547"/>
            <a:ext cx="9905998" cy="1478570"/>
          </a:xfrm>
        </p:spPr>
        <p:txBody>
          <a:bodyPr>
            <a:normAutofit fontScale="90000"/>
          </a:bodyPr>
          <a:lstStyle/>
          <a:p>
            <a:pPr lvl="0"/>
            <a:r>
              <a:rPr lang="en-US" b="1">
                <a:latin typeface="Times New Roman" panose="02020603050405020304" pitchFamily="18" charset="0"/>
                <a:cs typeface="Times New Roman" panose="02020603050405020304" pitchFamily="18" charset="0"/>
              </a:rPr>
              <a:t>Chương </a:t>
            </a:r>
            <a:r>
              <a:rPr lang="en-US" b="1" smtClean="0">
                <a:latin typeface="Times New Roman" panose="02020603050405020304" pitchFamily="18" charset="0"/>
                <a:cs typeface="Times New Roman" panose="02020603050405020304" pitchFamily="18" charset="0"/>
              </a:rPr>
              <a:t>4: </a:t>
            </a:r>
            <a:r>
              <a:rPr lang="en-US" b="1">
                <a:latin typeface="Times New Roman" panose="02020603050405020304" pitchFamily="18" charset="0"/>
                <a:cs typeface="Times New Roman" panose="02020603050405020304" pitchFamily="18" charset="0"/>
              </a:rPr>
              <a:t>Ý NGHĨA CỦA VIỆC CHUYỂN THỂ APP WIN32 SANG UNIVERSAL</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661375"/>
            <a:ext cx="9905999" cy="4726546"/>
          </a:xfrm>
        </p:spPr>
        <p:txBody>
          <a:bodyPr>
            <a:normAutofit/>
          </a:bodyPr>
          <a:lstStyle/>
          <a:p>
            <a:pPr>
              <a:buFont typeface="Wingdings" panose="05000000000000000000" pitchFamily="2" charset="2"/>
              <a:buChar char="ü"/>
            </a:pPr>
            <a:r>
              <a:rPr lang="en-US" sz="2800">
                <a:latin typeface="Times New Roman" panose="02020603050405020304" pitchFamily="18" charset="0"/>
                <a:cs typeface="Times New Roman" panose="02020603050405020304" pitchFamily="18" charset="0"/>
              </a:rPr>
              <a:t>Việc chuyển thể app Win32 sang universal đó là </a:t>
            </a:r>
            <a:r>
              <a:rPr lang="en-US" sz="2800" b="1">
                <a:latin typeface="Times New Roman" panose="02020603050405020304" pitchFamily="18" charset="0"/>
                <a:cs typeface="Times New Roman" panose="02020603050405020304" pitchFamily="18" charset="0"/>
              </a:rPr>
              <a:t>các lập trình viên có thể đăng tải ứng dụng của mình lên Windows Store</a:t>
            </a:r>
          </a:p>
          <a:p>
            <a:pPr>
              <a:buFont typeface="Wingdings" panose="05000000000000000000" pitchFamily="2" charset="2"/>
              <a:buChar char="ü"/>
            </a:pPr>
            <a:r>
              <a:rPr lang="en-US" sz="2800" b="1">
                <a:latin typeface="Times New Roman" panose="02020603050405020304" pitchFamily="18" charset="0"/>
                <a:cs typeface="Times New Roman" panose="02020603050405020304" pitchFamily="18" charset="0"/>
              </a:rPr>
              <a:t>C</a:t>
            </a:r>
            <a:r>
              <a:rPr lang="vi-VN" sz="2800" b="1">
                <a:latin typeface="Times New Roman" panose="02020603050405020304" pitchFamily="18" charset="0"/>
                <a:cs typeface="Times New Roman" panose="02020603050405020304" pitchFamily="18" charset="0"/>
              </a:rPr>
              <a:t>ông cụ chuyển thể này cũng rất quan trọng cho chiến lược One Windows</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Hãng đang muốn thống nhất mọi thứ để đơn giản hóa việc phát triển và bảo dưỡng cho cả mình lẫn các nhà phát triển</a:t>
            </a:r>
            <a:r>
              <a:rPr lang="en-US" sz="28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44972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41412" y="479915"/>
            <a:ext cx="10349548" cy="1478570"/>
          </a:xfrm>
        </p:spPr>
        <p:txBody>
          <a:bodyPr>
            <a:normAutofit fontScale="90000"/>
          </a:bodyPr>
          <a:lstStyle/>
          <a:p>
            <a:r>
              <a:rPr lang="en-US" b="1">
                <a:latin typeface="Times New Roman" panose="02020603050405020304" pitchFamily="18" charset="0"/>
                <a:cs typeface="Times New Roman" panose="02020603050405020304" pitchFamily="18" charset="0"/>
              </a:rPr>
              <a:t>Chương </a:t>
            </a:r>
            <a:r>
              <a:rPr lang="en-US" b="1" smtClean="0">
                <a:latin typeface="Times New Roman" panose="02020603050405020304" pitchFamily="18" charset="0"/>
                <a:cs typeface="Times New Roman" panose="02020603050405020304" pitchFamily="18" charset="0"/>
              </a:rPr>
              <a:t>5: </a:t>
            </a:r>
            <a:r>
              <a:rPr lang="en-US" b="1">
                <a:latin typeface="Times New Roman" panose="02020603050405020304" pitchFamily="18" charset="0"/>
                <a:cs typeface="Times New Roman" panose="02020603050405020304" pitchFamily="18" charset="0"/>
              </a:rPr>
              <a:t>CÁC CONTROLS CƠ BẢN TRONG XML</a:t>
            </a:r>
            <a:br>
              <a:rPr lang="en-US" b="1">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8" name="Content Placeholder 2"/>
          <p:cNvSpPr>
            <a:spLocks noGrp="1"/>
          </p:cNvSpPr>
          <p:nvPr>
            <p:ph idx="1"/>
          </p:nvPr>
        </p:nvSpPr>
        <p:spPr>
          <a:xfrm>
            <a:off x="1141412" y="1219200"/>
            <a:ext cx="9905999" cy="5168721"/>
          </a:xfrm>
        </p:spPr>
        <p:txBody>
          <a:bodyPr>
            <a:normAutofit fontScale="92500" lnSpcReduction="10000"/>
          </a:bodyPr>
          <a:lstStyle/>
          <a:p>
            <a:r>
              <a:rPr lang="en-US" sz="2800" b="1">
                <a:latin typeface="Times New Roman" panose="02020603050405020304" pitchFamily="18" charset="0"/>
                <a:cs typeface="Times New Roman" panose="02020603050405020304" pitchFamily="18" charset="0"/>
              </a:rPr>
              <a:t>SplitView</a:t>
            </a:r>
            <a:r>
              <a:rPr lang="en-US" sz="2800">
                <a:latin typeface="Times New Roman" panose="02020603050405020304" pitchFamily="18" charset="0"/>
                <a:cs typeface="Times New Roman" panose="02020603050405020304" pitchFamily="18" charset="0"/>
              </a:rPr>
              <a:t>:</a:t>
            </a:r>
          </a:p>
          <a:p>
            <a:r>
              <a:rPr lang="en-US" sz="2800">
                <a:latin typeface="Times New Roman" panose="02020603050405020304" pitchFamily="18" charset="0"/>
                <a:cs typeface="Times New Roman" panose="02020603050405020304" pitchFamily="18" charset="0"/>
              </a:rPr>
              <a:t>Là control cho phép bạn tổ chức layout cho ứng dụng của bạn theo dạng side menu hay còn được gọi là hamburger menu, một dạng layout vô cùng phổ biến cho các ứng dụng trên di động. </a:t>
            </a:r>
            <a:r>
              <a:rPr lang="en-US" sz="2800" smtClean="0">
                <a:latin typeface="Times New Roman" panose="02020603050405020304" pitchFamily="18" charset="0"/>
                <a:cs typeface="Times New Roman" panose="02020603050405020304" pitchFamily="18" charset="0"/>
              </a:rPr>
              <a:t>Nó </a:t>
            </a:r>
            <a:r>
              <a:rPr lang="en-US" sz="2800">
                <a:latin typeface="Times New Roman" panose="02020603050405020304" pitchFamily="18" charset="0"/>
                <a:cs typeface="Times New Roman" panose="02020603050405020304" pitchFamily="18" charset="0"/>
              </a:rPr>
              <a:t>bao gồm 2 phần chính, một là </a:t>
            </a:r>
            <a:r>
              <a:rPr lang="en-US" sz="2800" b="1">
                <a:latin typeface="Times New Roman" panose="02020603050405020304" pitchFamily="18" charset="0"/>
                <a:cs typeface="Times New Roman" panose="02020603050405020304" pitchFamily="18" charset="0"/>
              </a:rPr>
              <a:t>Pane</a:t>
            </a:r>
            <a:r>
              <a:rPr lang="en-US" sz="2800">
                <a:latin typeface="Times New Roman" panose="02020603050405020304" pitchFamily="18" charset="0"/>
                <a:cs typeface="Times New Roman" panose="02020603050405020304" pitchFamily="18" charset="0"/>
              </a:rPr>
              <a:t> và hai là </a:t>
            </a:r>
            <a:r>
              <a:rPr lang="en-US" sz="2800" b="1">
                <a:latin typeface="Times New Roman" panose="02020603050405020304" pitchFamily="18" charset="0"/>
                <a:cs typeface="Times New Roman" panose="02020603050405020304" pitchFamily="18" charset="0"/>
              </a:rPr>
              <a:t>Content</a:t>
            </a:r>
            <a:r>
              <a:rPr lang="en-US" sz="2800">
                <a:latin typeface="Times New Roman" panose="02020603050405020304" pitchFamily="18" charset="0"/>
                <a:cs typeface="Times New Roman" panose="02020603050405020304" pitchFamily="18" charset="0"/>
              </a:rPr>
              <a:t>. </a:t>
            </a:r>
            <a:endParaRPr lang="en-US" sz="2800" smtClean="0">
              <a:latin typeface="Times New Roman" panose="02020603050405020304" pitchFamily="18" charset="0"/>
              <a:cs typeface="Times New Roman" panose="02020603050405020304" pitchFamily="18" charset="0"/>
            </a:endParaRPr>
          </a:p>
          <a:p>
            <a:r>
              <a:rPr lang="en-US" sz="2800" b="1">
                <a:latin typeface="Times New Roman" panose="02020603050405020304" pitchFamily="18" charset="0"/>
                <a:cs typeface="Times New Roman" panose="02020603050405020304" pitchFamily="18" charset="0"/>
              </a:rPr>
              <a:t>WebView</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Là control kiểm soát để lưu trữ nội dung web trong ứng dụng của bạn.</a:t>
            </a:r>
          </a:p>
          <a:p>
            <a:r>
              <a:rPr lang="en-US" sz="2800">
                <a:latin typeface="Times New Roman" panose="02020603050405020304" pitchFamily="18" charset="0"/>
                <a:cs typeface="Times New Roman" panose="02020603050405020304" pitchFamily="18" charset="0"/>
              </a:rPr>
              <a:t>WebView cung cấp một số hàm API cho chuyển hướng cơ bản: GoBack , </a:t>
            </a:r>
            <a:r>
              <a:rPr lang="en-US" sz="2800" smtClean="0">
                <a:latin typeface="Times New Roman" panose="02020603050405020304" pitchFamily="18" charset="0"/>
                <a:cs typeface="Times New Roman" panose="02020603050405020304" pitchFamily="18" charset="0"/>
              </a:rPr>
              <a:t>GoForward</a:t>
            </a:r>
            <a:r>
              <a:rPr lang="en-US" sz="2800">
                <a:latin typeface="Times New Roman" panose="02020603050405020304" pitchFamily="18" charset="0"/>
                <a:cs typeface="Times New Roman" panose="02020603050405020304" pitchFamily="18" charset="0"/>
              </a:rPr>
              <a:t> , Stop , Refresh , CanGoBack , và CanGoForward </a:t>
            </a:r>
          </a:p>
        </p:txBody>
      </p:sp>
    </p:spTree>
    <p:extLst>
      <p:ext uri="{BB962C8B-B14F-4D97-AF65-F5344CB8AC3E}">
        <p14:creationId xmlns:p14="http://schemas.microsoft.com/office/powerpoint/2010/main" val="230814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141412" y="1219200"/>
            <a:ext cx="9905999" cy="5455920"/>
          </a:xfrm>
        </p:spPr>
        <p:txBody>
          <a:bodyPr>
            <a:normAutofit fontScale="92500" lnSpcReduction="10000"/>
          </a:bodyPr>
          <a:lstStyle/>
          <a:p>
            <a:r>
              <a:rPr lang="en-US" sz="2800" b="1">
                <a:latin typeface="Times New Roman" panose="02020603050405020304" pitchFamily="18" charset="0"/>
                <a:cs typeface="Times New Roman" panose="02020603050405020304" pitchFamily="18" charset="0"/>
              </a:rPr>
              <a:t>Layout </a:t>
            </a:r>
            <a:r>
              <a:rPr lang="en-US" sz="2800" b="1" smtClean="0">
                <a:latin typeface="Times New Roman" panose="02020603050405020304" pitchFamily="18" charset="0"/>
                <a:cs typeface="Times New Roman" panose="02020603050405020304" pitchFamily="18" charset="0"/>
              </a:rPr>
              <a:t>controls</a:t>
            </a:r>
            <a:r>
              <a:rPr lang="en-US" sz="2800" smtClean="0">
                <a:latin typeface="Times New Roman" panose="02020603050405020304" pitchFamily="18" charset="0"/>
                <a:cs typeface="Times New Roman" panose="02020603050405020304" pitchFamily="18" charset="0"/>
              </a:rPr>
              <a:t>: Là </a:t>
            </a:r>
            <a:r>
              <a:rPr lang="en-US" sz="2800">
                <a:latin typeface="Times New Roman" panose="02020603050405020304" pitchFamily="18" charset="0"/>
                <a:cs typeface="Times New Roman" panose="02020603050405020304" pitchFamily="18" charset="0"/>
              </a:rPr>
              <a:t>những controls kế thừa từ Panel,dùng để chứa và sắp xếp các đối tượng con nằm trong </a:t>
            </a:r>
            <a:r>
              <a:rPr lang="en-US" sz="2800" smtClean="0">
                <a:latin typeface="Times New Roman" panose="02020603050405020304" pitchFamily="18" charset="0"/>
                <a:cs typeface="Times New Roman" panose="02020603050405020304" pitchFamily="18" charset="0"/>
              </a:rPr>
              <a:t>nó</a:t>
            </a:r>
          </a:p>
          <a:p>
            <a:pPr lvl="1"/>
            <a:r>
              <a:rPr lang="en-US" b="1">
                <a:latin typeface="Times New Roman" panose="02020603050405020304" pitchFamily="18" charset="0"/>
                <a:cs typeface="Times New Roman" panose="02020603050405020304" pitchFamily="18" charset="0"/>
              </a:rPr>
              <a:t>Grid:</a:t>
            </a:r>
            <a:endParaRPr lang="en-US">
              <a:latin typeface="Times New Roman" panose="02020603050405020304" pitchFamily="18" charset="0"/>
              <a:cs typeface="Times New Roman" panose="02020603050405020304" pitchFamily="18" charset="0"/>
            </a:endParaRPr>
          </a:p>
          <a:p>
            <a:pPr lvl="2"/>
            <a:r>
              <a:rPr lang="en-US">
                <a:latin typeface="Times New Roman" panose="02020603050405020304" pitchFamily="18" charset="0"/>
                <a:cs typeface="Times New Roman" panose="02020603050405020304" pitchFamily="18" charset="0"/>
              </a:rPr>
              <a:t>Sắp xếp các thành phần con theo dòng và cột.</a:t>
            </a:r>
          </a:p>
          <a:p>
            <a:pPr lvl="2"/>
            <a:r>
              <a:rPr lang="en-US">
                <a:latin typeface="Times New Roman" panose="02020603050405020304" pitchFamily="18" charset="0"/>
                <a:cs typeface="Times New Roman" panose="02020603050405020304" pitchFamily="18" charset="0"/>
              </a:rPr>
              <a:t>Dễ dàng mở rộng nếu cần</a:t>
            </a:r>
          </a:p>
          <a:p>
            <a:pPr lvl="2"/>
            <a:r>
              <a:rPr lang="en-US">
                <a:latin typeface="Times New Roman" panose="02020603050405020304" pitchFamily="18" charset="0"/>
                <a:cs typeface="Times New Roman" panose="02020603050405020304" pitchFamily="18" charset="0"/>
              </a:rPr>
              <a:t>Phải định nghĩa các dòng và cột trước khi dùng</a:t>
            </a:r>
          </a:p>
          <a:p>
            <a:pPr lvl="1"/>
            <a:r>
              <a:rPr lang="en-US">
                <a:latin typeface="Times New Roman" panose="02020603050405020304" pitchFamily="18" charset="0"/>
                <a:cs typeface="Times New Roman" panose="02020603050405020304" pitchFamily="18" charset="0"/>
              </a:rPr>
              <a:t>ScrollViewer: Dùng để chứa nội dung</a:t>
            </a:r>
          </a:p>
          <a:p>
            <a:r>
              <a:rPr lang="en-US" sz="2800" b="1">
                <a:latin typeface="Times New Roman" panose="02020603050405020304" pitchFamily="18" charset="0"/>
                <a:cs typeface="Times New Roman" panose="02020603050405020304" pitchFamily="18" charset="0"/>
              </a:rPr>
              <a:t>Text </a:t>
            </a:r>
            <a:r>
              <a:rPr lang="en-US" sz="2800" b="1" smtClean="0">
                <a:latin typeface="Times New Roman" panose="02020603050405020304" pitchFamily="18" charset="0"/>
                <a:cs typeface="Times New Roman" panose="02020603050405020304" pitchFamily="18" charset="0"/>
              </a:rPr>
              <a:t>controls</a:t>
            </a:r>
            <a:endParaRPr lang="en-US" sz="2800">
              <a:latin typeface="Times New Roman" panose="02020603050405020304" pitchFamily="18" charset="0"/>
              <a:cs typeface="Times New Roman" panose="02020603050405020304" pitchFamily="18" charset="0"/>
            </a:endParaRPr>
          </a:p>
          <a:p>
            <a:pPr lvl="1"/>
            <a:r>
              <a:rPr lang="en-US" b="1">
                <a:latin typeface="Times New Roman" panose="02020603050405020304" pitchFamily="18" charset="0"/>
                <a:cs typeface="Times New Roman" panose="02020603050405020304" pitchFamily="18" charset="0"/>
              </a:rPr>
              <a:t>T</a:t>
            </a:r>
            <a:r>
              <a:rPr lang="en-US" b="1" smtClean="0">
                <a:latin typeface="Times New Roman" panose="02020603050405020304" pitchFamily="18" charset="0"/>
                <a:cs typeface="Times New Roman" panose="02020603050405020304" pitchFamily="18" charset="0"/>
              </a:rPr>
              <a:t>extBlock </a:t>
            </a:r>
            <a:r>
              <a:rPr 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dùng để hiển thị </a:t>
            </a:r>
            <a:r>
              <a:rPr lang="en-US" smtClean="0">
                <a:latin typeface="Times New Roman" panose="02020603050405020304" pitchFamily="18" charset="0"/>
                <a:cs typeface="Times New Roman" panose="02020603050405020304" pitchFamily="18" charset="0"/>
              </a:rPr>
              <a:t>chuỗi</a:t>
            </a:r>
          </a:p>
          <a:p>
            <a:pPr lvl="1"/>
            <a:r>
              <a:rPr lang="en-US" b="1" smtClean="0">
                <a:latin typeface="Times New Roman" panose="02020603050405020304" pitchFamily="18" charset="0"/>
                <a:cs typeface="Times New Roman" panose="02020603050405020304" pitchFamily="18" charset="0"/>
              </a:rPr>
              <a:t>TextBox</a:t>
            </a:r>
            <a:r>
              <a:rPr 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dùng để nhập </a:t>
            </a:r>
            <a:r>
              <a:rPr lang="en-US" smtClean="0">
                <a:latin typeface="Times New Roman" panose="02020603050405020304" pitchFamily="18" charset="0"/>
                <a:cs typeface="Times New Roman" panose="02020603050405020304" pitchFamily="18" charset="0"/>
              </a:rPr>
              <a:t>liệu</a:t>
            </a:r>
          </a:p>
          <a:p>
            <a:r>
              <a:rPr lang="en-US" b="1">
                <a:latin typeface="Times New Roman" panose="02020603050405020304" pitchFamily="18" charset="0"/>
                <a:cs typeface="Times New Roman" panose="02020603050405020304" pitchFamily="18" charset="0"/>
              </a:rPr>
              <a:t>Button: </a:t>
            </a:r>
            <a:r>
              <a:rPr lang="en-US">
                <a:latin typeface="Times New Roman" panose="02020603050405020304" pitchFamily="18" charset="0"/>
                <a:cs typeface="Times New Roman" panose="02020603050405020304" pitchFamily="18" charset="0"/>
              </a:rPr>
              <a:t>là nút để thực hiện 1 chức năng nào đó</a:t>
            </a:r>
          </a:p>
          <a:p>
            <a:r>
              <a:rPr lang="en-US" b="1">
                <a:latin typeface="Times New Roman" panose="02020603050405020304" pitchFamily="18" charset="0"/>
                <a:cs typeface="Times New Roman" panose="02020603050405020304" pitchFamily="18" charset="0"/>
              </a:rPr>
              <a:t>Label: </a:t>
            </a:r>
            <a:r>
              <a:rPr lang="en-US">
                <a:latin typeface="Times New Roman" panose="02020603050405020304" pitchFamily="18" charset="0"/>
                <a:cs typeface="Times New Roman" panose="02020603050405020304" pitchFamily="18" charset="0"/>
              </a:rPr>
              <a:t>là nhãn để thể hiện 1 tính chất nào đó</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pPr lvl="1"/>
            <a:endParaRPr lang="en-US">
              <a:latin typeface="Times New Roman" panose="02020603050405020304" pitchFamily="18" charset="0"/>
              <a:cs typeface="Times New Roman" panose="02020603050405020304" pitchFamily="18" charset="0"/>
            </a:endParaRPr>
          </a:p>
        </p:txBody>
      </p:sp>
      <p:sp>
        <p:nvSpPr>
          <p:cNvPr id="9" name="Title 1"/>
          <p:cNvSpPr>
            <a:spLocks noGrp="1"/>
          </p:cNvSpPr>
          <p:nvPr>
            <p:ph type="title"/>
          </p:nvPr>
        </p:nvSpPr>
        <p:spPr>
          <a:xfrm>
            <a:off x="1141412" y="479915"/>
            <a:ext cx="10303828" cy="1478570"/>
          </a:xfrm>
        </p:spPr>
        <p:txBody>
          <a:bodyPr>
            <a:normAutofit fontScale="90000"/>
          </a:bodyPr>
          <a:lstStyle/>
          <a:p>
            <a:r>
              <a:rPr lang="en-US" b="1">
                <a:latin typeface="Times New Roman" panose="02020603050405020304" pitchFamily="18" charset="0"/>
                <a:cs typeface="Times New Roman" panose="02020603050405020304" pitchFamily="18" charset="0"/>
              </a:rPr>
              <a:t>Chương </a:t>
            </a:r>
            <a:r>
              <a:rPr lang="en-US" b="1" smtClean="0">
                <a:latin typeface="Times New Roman" panose="02020603050405020304" pitchFamily="18" charset="0"/>
                <a:cs typeface="Times New Roman" panose="02020603050405020304" pitchFamily="18" charset="0"/>
              </a:rPr>
              <a:t>5: </a:t>
            </a:r>
            <a:r>
              <a:rPr lang="en-US" b="1">
                <a:latin typeface="Times New Roman" panose="02020603050405020304" pitchFamily="18" charset="0"/>
                <a:cs typeface="Times New Roman" panose="02020603050405020304" pitchFamily="18" charset="0"/>
              </a:rPr>
              <a:t>CÁC CONTROLS CƠ BẢN TRONG XML</a:t>
            </a:r>
            <a:br>
              <a:rPr lang="en-US" b="1">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4602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37160"/>
            <a:ext cx="9905998" cy="1478570"/>
          </a:xfrm>
        </p:spPr>
        <p:txBody>
          <a:bodyPr/>
          <a:lstStyle/>
          <a:p>
            <a:r>
              <a:rPr lang="en-US" b="1" smtClean="0">
                <a:latin typeface="Times New Roman" panose="02020603050405020304" pitchFamily="18" charset="0"/>
                <a:cs typeface="Times New Roman" panose="02020603050405020304" pitchFamily="18" charset="0"/>
              </a:rPr>
              <a:t>Kết Luận	</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036320"/>
            <a:ext cx="9905999" cy="5669279"/>
          </a:xfrm>
        </p:spPr>
        <p:txBody>
          <a:bodyPr>
            <a:normAutofit fontScale="92500" lnSpcReduction="10000"/>
          </a:bodyPr>
          <a:lstStyle/>
          <a:p>
            <a:pPr lvl="0">
              <a:buFont typeface="Wingdings" panose="05000000000000000000" pitchFamily="2" charset="2"/>
              <a:buChar char="v"/>
            </a:pPr>
            <a:r>
              <a:rPr lang="en-US" b="1">
                <a:latin typeface="Times New Roman" panose="02020603050405020304" pitchFamily="18" charset="0"/>
                <a:cs typeface="Times New Roman" panose="02020603050405020304" pitchFamily="18" charset="0"/>
              </a:rPr>
              <a:t>Universal Windows Platform kế thừa nền tảng WinRT của Windows 8/8.1, đồng thời bổ sung những API mới của Windows 10. Vì vậy ứng dụng UWP sẽ có hiệu năng cao đáng kể và mang lại những trải nghiệm tốt nhất cho người dùng.</a:t>
            </a:r>
          </a:p>
          <a:p>
            <a:pPr>
              <a:buFont typeface="Wingdings" panose="05000000000000000000" pitchFamily="2" charset="2"/>
              <a:buChar char="v"/>
            </a:pPr>
            <a:r>
              <a:rPr lang="en-US" b="1">
                <a:latin typeface="Times New Roman" panose="02020603050405020304" pitchFamily="18" charset="0"/>
                <a:cs typeface="Times New Roman" panose="02020603050405020304" pitchFamily="18" charset="0"/>
              </a:rPr>
              <a:t>Microsoft đang muốn thống nhất mọi thứ để đơn giản hóa việc phát triển và bảo dưỡng cho cả mình lẫn các nhà phát triển, như vậy thì khi có nâng cấp hay thay đổi gì thì mọi người sẽ được hưởng lợi ngay lập tức, không cần phải chờ đợi hay viết lại phần mềm từ đầu. Việc bảo trì, sửa lỗi cũng dễ hơn, thống nhất hơn, nhanh chóng hơn. Hãng cũng tốn ít chi phí hơn cho những việc này, tiết kiệm tiền, tức là lợi nhuận cao hơn.</a:t>
            </a:r>
          </a:p>
          <a:p>
            <a:pPr>
              <a:buFont typeface="Wingdings" panose="05000000000000000000" pitchFamily="2" charset="2"/>
              <a:buChar char="v"/>
            </a:pPr>
            <a:r>
              <a:rPr lang="en-US" b="1">
                <a:latin typeface="Times New Roman" panose="02020603050405020304" pitchFamily="18" charset="0"/>
                <a:cs typeface="Times New Roman" panose="02020603050405020304" pitchFamily="18" charset="0"/>
              </a:rPr>
              <a:t>UWP là một thành phần cực kì quan trọng cho tương lai của Microsoft. UWP sẽ giúp ích cho cả Microsoft, các lập trình viên viết app Windows, và cho cả người dùng chúng ta. Nhờ có UWP, chúng ta sẽ có các app tốt để xài nhanh hơn, được update dễ dàng hơn và thống nhất trên nhiều thiết bị khác nhau.</a:t>
            </a:r>
          </a:p>
          <a:p>
            <a:endParaRPr lang="en-US"/>
          </a:p>
        </p:txBody>
      </p:sp>
    </p:spTree>
    <p:extLst>
      <p:ext uri="{BB962C8B-B14F-4D97-AF65-F5344CB8AC3E}">
        <p14:creationId xmlns:p14="http://schemas.microsoft.com/office/powerpoint/2010/main" val="1929500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a:latin typeface="Times New Roman" panose="02020603050405020304" pitchFamily="18" charset="0"/>
                <a:cs typeface="Times New Roman" panose="02020603050405020304" pitchFamily="18" charset="0"/>
              </a:rPr>
              <a:t>Demo về nền tảng Universal Windows Platform </a:t>
            </a:r>
            <a:br>
              <a:rPr lang="en-US"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4" name="Rectangle 3"/>
          <p:cNvSpPr/>
          <p:nvPr/>
        </p:nvSpPr>
        <p:spPr>
          <a:xfrm>
            <a:off x="3041528" y="2097088"/>
            <a:ext cx="6543906" cy="2400657"/>
          </a:xfrm>
          <a:prstGeom prst="rect">
            <a:avLst/>
          </a:prstGeom>
          <a:noFill/>
        </p:spPr>
        <p:txBody>
          <a:bodyPr wrap="square" lIns="91440" tIns="45720" rIns="91440" bIns="45720">
            <a:spAutoFit/>
          </a:bodyPr>
          <a:lstStyle/>
          <a:p>
            <a:pPr algn="ctr"/>
            <a:r>
              <a:rPr lang="vi-VN" sz="150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DEMO</a:t>
            </a:r>
            <a:endParaRPr lang="en-US" sz="150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48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3440" y="967398"/>
            <a:ext cx="10408920" cy="3785652"/>
          </a:xfrm>
          <a:prstGeom prst="rect">
            <a:avLst/>
          </a:prstGeom>
          <a:noFill/>
        </p:spPr>
        <p:txBody>
          <a:bodyPr wrap="square" lIns="91440" tIns="45720" rIns="91440" bIns="45720">
            <a:spAutoFit/>
          </a:bodyPr>
          <a:lstStyle/>
          <a:p>
            <a:pPr algn="ctr"/>
            <a:r>
              <a:rPr lang="vi-VN" sz="60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CẢM ƠN </a:t>
            </a:r>
            <a:r>
              <a:rPr lang="vi-VN" sz="6000" b="1"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THẦY</a:t>
            </a:r>
            <a:r>
              <a:rPr lang="en-US" sz="6000" b="1"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 </a:t>
            </a:r>
            <a:r>
              <a:rPr lang="en-US" sz="6000" b="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ĐÃ TẬN TÌNH HƯỚNG DẪN CHUYÊN ĐỀ TỐT NGHIỆP CHO CHÚNG EM</a:t>
            </a:r>
            <a:r>
              <a:rPr lang="vi-VN" sz="6000" b="1"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 </a:t>
            </a:r>
            <a:endParaRPr lang="en-US" sz="60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endParaRPr>
          </a:p>
        </p:txBody>
      </p:sp>
    </p:spTree>
    <p:extLst>
      <p:ext uri="{BB962C8B-B14F-4D97-AF65-F5344CB8AC3E}">
        <p14:creationId xmlns:p14="http://schemas.microsoft.com/office/powerpoint/2010/main" val="331096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96547"/>
            <a:ext cx="9905998" cy="1478570"/>
          </a:xfrm>
        </p:spPr>
        <p:txBody>
          <a:bodyPr/>
          <a:lstStyle/>
          <a:p>
            <a:r>
              <a:rPr lang="en-US" b="1">
                <a:latin typeface="Times New Roman" panose="02020603050405020304" pitchFamily="18" charset="0"/>
                <a:cs typeface="Times New Roman" panose="02020603050405020304" pitchFamily="18" charset="0"/>
              </a:rPr>
              <a:t>Nội dung trình bày</a:t>
            </a:r>
          </a:p>
        </p:txBody>
      </p:sp>
      <p:sp>
        <p:nvSpPr>
          <p:cNvPr id="3" name="Content Placeholder 2"/>
          <p:cNvSpPr>
            <a:spLocks noGrp="1"/>
          </p:cNvSpPr>
          <p:nvPr>
            <p:ph idx="1"/>
          </p:nvPr>
        </p:nvSpPr>
        <p:spPr>
          <a:xfrm>
            <a:off x="1141412" y="1661374"/>
            <a:ext cx="10303828" cy="5044225"/>
          </a:xfrm>
        </p:spPr>
        <p:txBody>
          <a:bodyPr>
            <a:noAutofit/>
          </a:bodyPr>
          <a:lstStyle/>
          <a:p>
            <a:pPr marL="0" lvl="0" indent="0">
              <a:buNone/>
            </a:pPr>
            <a:r>
              <a:rPr lang="en-US" b="1">
                <a:latin typeface="Times New Roman" panose="02020603050405020304" pitchFamily="18" charset="0"/>
                <a:cs typeface="Times New Roman" panose="02020603050405020304" pitchFamily="18" charset="0"/>
              </a:rPr>
              <a:t>Chương 1: GIỚI </a:t>
            </a:r>
            <a:r>
              <a:rPr lang="en-US" b="1" dirty="0">
                <a:latin typeface="Times New Roman" panose="02020603050405020304" pitchFamily="18" charset="0"/>
                <a:cs typeface="Times New Roman" panose="02020603050405020304" pitchFamily="18" charset="0"/>
              </a:rPr>
              <a:t>THIỆU VỀ UNIVERSAL WINDOWS PLATFORMS</a:t>
            </a:r>
          </a:p>
          <a:p>
            <a:pPr marL="0" lvl="0" indent="0">
              <a:buNone/>
            </a:pPr>
            <a:r>
              <a:rPr lang="en-US" b="1">
                <a:latin typeface="Times New Roman" panose="02020603050405020304" pitchFamily="18" charset="0"/>
                <a:cs typeface="Times New Roman" panose="02020603050405020304" pitchFamily="18" charset="0"/>
              </a:rPr>
              <a:t>Chương </a:t>
            </a:r>
            <a:r>
              <a:rPr lang="en-US" b="1" smtClean="0">
                <a:latin typeface="Times New Roman" panose="02020603050405020304" pitchFamily="18" charset="0"/>
                <a:cs typeface="Times New Roman" panose="02020603050405020304" pitchFamily="18" charset="0"/>
              </a:rPr>
              <a:t>2: </a:t>
            </a:r>
            <a:r>
              <a:rPr lang="en-US" b="1">
                <a:latin typeface="Times New Roman" panose="02020603050405020304" pitchFamily="18" charset="0"/>
                <a:cs typeface="Times New Roman" panose="02020603050405020304" pitchFamily="18" charset="0"/>
              </a:rPr>
              <a:t>ƯU </a:t>
            </a:r>
            <a:r>
              <a:rPr lang="en-US" b="1" dirty="0">
                <a:latin typeface="Times New Roman" panose="02020603050405020304" pitchFamily="18" charset="0"/>
                <a:cs typeface="Times New Roman" panose="02020603050405020304" pitchFamily="18" charset="0"/>
              </a:rPr>
              <a:t>VÀ NHƯỢC ĐIỂM CỦA UWP</a:t>
            </a:r>
          </a:p>
          <a:p>
            <a:pPr marL="0" lvl="0" indent="0">
              <a:buNone/>
            </a:pPr>
            <a:r>
              <a:rPr lang="en-US" b="1">
                <a:latin typeface="Times New Roman" panose="02020603050405020304" pitchFamily="18" charset="0"/>
                <a:cs typeface="Times New Roman" panose="02020603050405020304" pitchFamily="18" charset="0"/>
              </a:rPr>
              <a:t>Chương </a:t>
            </a:r>
            <a:r>
              <a:rPr lang="en-US" b="1" smtClean="0">
                <a:latin typeface="Times New Roman" panose="02020603050405020304" pitchFamily="18" charset="0"/>
                <a:cs typeface="Times New Roman" panose="02020603050405020304" pitchFamily="18" charset="0"/>
              </a:rPr>
              <a:t>3: SO SÁNH ỨNG </a:t>
            </a:r>
            <a:r>
              <a:rPr lang="en-US" b="1">
                <a:latin typeface="Times New Roman" panose="02020603050405020304" pitchFamily="18" charset="0"/>
                <a:cs typeface="Times New Roman" panose="02020603050405020304" pitchFamily="18" charset="0"/>
              </a:rPr>
              <a:t>DỤNG WIN32 vs ỨNG DỤNG UNIVERSAL </a:t>
            </a:r>
            <a:endParaRPr lang="en-US" b="1" smtClean="0">
              <a:latin typeface="Times New Roman" panose="02020603050405020304" pitchFamily="18" charset="0"/>
              <a:cs typeface="Times New Roman" panose="02020603050405020304" pitchFamily="18" charset="0"/>
            </a:endParaRPr>
          </a:p>
          <a:p>
            <a:pPr marL="0" lvl="0" indent="0">
              <a:buNone/>
            </a:pPr>
            <a:r>
              <a:rPr lang="en-US" b="1" smtClean="0">
                <a:latin typeface="Times New Roman" panose="02020603050405020304" pitchFamily="18" charset="0"/>
                <a:cs typeface="Times New Roman" panose="02020603050405020304" pitchFamily="18" charset="0"/>
              </a:rPr>
              <a:t>Chương 4: </a:t>
            </a:r>
            <a:r>
              <a:rPr lang="en-US" b="1">
                <a:latin typeface="Times New Roman" panose="02020603050405020304" pitchFamily="18" charset="0"/>
                <a:cs typeface="Times New Roman" panose="02020603050405020304" pitchFamily="18" charset="0"/>
              </a:rPr>
              <a:t>Ý </a:t>
            </a:r>
            <a:r>
              <a:rPr lang="en-US" b="1" dirty="0">
                <a:latin typeface="Times New Roman" panose="02020603050405020304" pitchFamily="18" charset="0"/>
                <a:cs typeface="Times New Roman" panose="02020603050405020304" pitchFamily="18" charset="0"/>
              </a:rPr>
              <a:t>NGHĨA CỦA VIỆC CHUYỂN THỂ APP WIN32 </a:t>
            </a:r>
            <a:r>
              <a:rPr lang="en-US" b="1">
                <a:latin typeface="Times New Roman" panose="02020603050405020304" pitchFamily="18" charset="0"/>
                <a:cs typeface="Times New Roman" panose="02020603050405020304" pitchFamily="18" charset="0"/>
              </a:rPr>
              <a:t>SANG </a:t>
            </a:r>
            <a:r>
              <a:rPr lang="en-US" b="1" smtClean="0">
                <a:latin typeface="Times New Roman" panose="02020603050405020304" pitchFamily="18" charset="0"/>
                <a:cs typeface="Times New Roman" panose="02020603050405020304" pitchFamily="18" charset="0"/>
              </a:rPr>
              <a:t>	   	       UNIVERSAL</a:t>
            </a:r>
            <a:endParaRPr lang="en-US" b="1" dirty="0">
              <a:latin typeface="Times New Roman" panose="02020603050405020304" pitchFamily="18" charset="0"/>
              <a:cs typeface="Times New Roman" panose="02020603050405020304" pitchFamily="18" charset="0"/>
            </a:endParaRPr>
          </a:p>
          <a:p>
            <a:pPr marL="0" indent="0">
              <a:buNone/>
            </a:pPr>
            <a:r>
              <a:rPr lang="en-US" b="1">
                <a:latin typeface="Times New Roman" panose="02020603050405020304" pitchFamily="18" charset="0"/>
                <a:cs typeface="Times New Roman" panose="02020603050405020304" pitchFamily="18" charset="0"/>
              </a:rPr>
              <a:t>Chương </a:t>
            </a:r>
            <a:r>
              <a:rPr lang="en-US" b="1" smtClean="0">
                <a:latin typeface="Times New Roman" panose="02020603050405020304" pitchFamily="18" charset="0"/>
                <a:cs typeface="Times New Roman" panose="02020603050405020304" pitchFamily="18" charset="0"/>
              </a:rPr>
              <a:t>5: </a:t>
            </a:r>
            <a:r>
              <a:rPr lang="en-US" b="1" smtClean="0">
                <a:latin typeface="Times New Roman" panose="02020603050405020304" pitchFamily="18" charset="0"/>
                <a:cs typeface="Times New Roman" panose="02020603050405020304" pitchFamily="18" charset="0"/>
              </a:rPr>
              <a:t>CÁC CONTROLS CƠ BẢN TRONG XML</a:t>
            </a:r>
          </a:p>
          <a:p>
            <a:r>
              <a:rPr lang="en-US" b="1" smtClean="0">
                <a:latin typeface="Times New Roman" panose="02020603050405020304" pitchFamily="18" charset="0"/>
                <a:cs typeface="Times New Roman" panose="02020603050405020304" pitchFamily="18" charset="0"/>
              </a:rPr>
              <a:t>KẾT LUẬN</a:t>
            </a:r>
            <a:endParaRPr lang="en-US" b="1">
              <a:latin typeface="Times New Roman" panose="02020603050405020304" pitchFamily="18" charset="0"/>
              <a:cs typeface="Times New Roman" panose="02020603050405020304" pitchFamily="18" charset="0"/>
            </a:endParaRPr>
          </a:p>
          <a:p>
            <a:r>
              <a:rPr lang="en-US" b="1" smtClean="0">
                <a:latin typeface="Times New Roman" panose="02020603050405020304" pitchFamily="18" charset="0"/>
                <a:cs typeface="Times New Roman" panose="02020603050405020304" pitchFamily="18" charset="0"/>
              </a:rPr>
              <a:t>DEMO </a:t>
            </a:r>
            <a:r>
              <a:rPr lang="en-US" b="1" dirty="0">
                <a:latin typeface="Times New Roman" panose="02020603050405020304" pitchFamily="18" charset="0"/>
                <a:cs typeface="Times New Roman" panose="02020603050405020304" pitchFamily="18" charset="0"/>
              </a:rPr>
              <a:t>VỀ NỀN TẢNG </a:t>
            </a:r>
            <a:r>
              <a:rPr lang="en-US" b="1">
                <a:latin typeface="Times New Roman" panose="02020603050405020304" pitchFamily="18" charset="0"/>
                <a:cs typeface="Times New Roman" panose="02020603050405020304" pitchFamily="18" charset="0"/>
              </a:rPr>
              <a:t>UNIVERSAL </a:t>
            </a:r>
            <a:r>
              <a:rPr lang="en-US" b="1" smtClean="0">
                <a:latin typeface="Times New Roman" panose="02020603050405020304" pitchFamily="18" charset="0"/>
                <a:cs typeface="Times New Roman" panose="02020603050405020304" pitchFamily="18" charset="0"/>
              </a:rPr>
              <a:t>WINDOWS PLATFORMS</a:t>
            </a:r>
          </a:p>
          <a:p>
            <a:pPr marL="0" indent="0">
              <a:buNone/>
            </a:pPr>
            <a:r>
              <a:rPr lang="en-US" b="1"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7958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89867"/>
            <a:ext cx="10593388" cy="1478570"/>
          </a:xfrm>
        </p:spPr>
        <p:txBody>
          <a:bodyPr>
            <a:normAutofit/>
          </a:bodyPr>
          <a:lstStyle/>
          <a:p>
            <a:r>
              <a:rPr lang="en-US" b="1">
                <a:latin typeface="Times New Roman" panose="02020603050405020304" pitchFamily="18" charset="0"/>
                <a:cs typeface="Times New Roman" panose="02020603050405020304" pitchFamily="18" charset="0"/>
              </a:rPr>
              <a:t>Chương 1: Giới thiệu về nền tảng univaersal windows platform</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668437"/>
            <a:ext cx="9905999" cy="4833226"/>
          </a:xfrm>
        </p:spPr>
        <p:txBody>
          <a:bodyPr>
            <a:normAutofit/>
          </a:bodyPr>
          <a:lstStyle/>
          <a:p>
            <a:pPr lvl="0"/>
            <a:r>
              <a:rPr lang="en-US" dirty="0">
                <a:latin typeface="Times New Roman" panose="02020603050405020304" pitchFamily="18" charset="0"/>
                <a:cs typeface="Times New Roman" panose="02020603050405020304" pitchFamily="18" charset="0"/>
              </a:rPr>
              <a:t>Universal Windows Platforms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Microsoft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Windows 10.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Metro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Windows 10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Windows 10 Mobile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Windows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C++, C#, VB.NET,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XAML. API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C++,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C++,VB.NET,C#,</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JavaScript. </a:t>
            </a:r>
          </a:p>
          <a:p>
            <a:pPr lvl="0"/>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WindowsRuntime</a:t>
            </a:r>
            <a:r>
              <a:rPr lang="en-US" dirty="0">
                <a:latin typeface="Times New Roman" panose="02020603050405020304" pitchFamily="18" charset="0"/>
                <a:cs typeface="Times New Roman" panose="02020603050405020304" pitchFamily="18" charset="0"/>
              </a:rPr>
              <a:t> UWP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a:t>
            </a:r>
          </a:p>
          <a:p>
            <a:pPr lvl="1">
              <a:lnSpc>
                <a:spcPct val="80000"/>
              </a:lnSpc>
              <a:buFont typeface="Wingdings" panose="05000000000000000000" pitchFamily="2" charset="2"/>
              <a:buNone/>
            </a:pPr>
            <a:endParaRPr lang="en-US" altLang="en-US" sz="24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2865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96547"/>
            <a:ext cx="9905998" cy="1478570"/>
          </a:xfrm>
        </p:spPr>
        <p:txBody>
          <a:bodyPr>
            <a:normAutofit fontScale="90000"/>
          </a:bodyPr>
          <a:lstStyle/>
          <a:p>
            <a:pPr lvl="0"/>
            <a:r>
              <a:rPr lang="en-US" b="1">
                <a:latin typeface="Times New Roman" panose="02020603050405020304" pitchFamily="18" charset="0"/>
                <a:cs typeface="Times New Roman" panose="02020603050405020304" pitchFamily="18" charset="0"/>
              </a:rPr>
              <a:t>Chương 2: ƯU VÀ NHƯỢC ĐIỂM CỦA NỀN TẢNG UNIVERSAL WINDOWS PLATFORMS</a:t>
            </a:r>
            <a:br>
              <a:rPr lang="en-US" b="1">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
            </a:r>
            <a:br>
              <a:rPr lang="en-US" b="1">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112520"/>
            <a:ext cx="9905999" cy="5425440"/>
          </a:xfrm>
        </p:spPr>
        <p:txBody>
          <a:bodyPr>
            <a:normAutofit/>
          </a:bodyPr>
          <a:lstStyle/>
          <a:p>
            <a:pPr>
              <a:buFont typeface="Wingdings" panose="05000000000000000000" pitchFamily="2" charset="2"/>
              <a:buChar char="Ø"/>
            </a:pPr>
            <a:r>
              <a:rPr lang="en-US" sz="3200" b="1">
                <a:latin typeface="Times New Roman" panose="02020603050405020304" pitchFamily="18" charset="0"/>
                <a:cs typeface="Times New Roman" panose="02020603050405020304" pitchFamily="18" charset="0"/>
              </a:rPr>
              <a:t>ƯU ĐIỂM</a:t>
            </a:r>
          </a:p>
          <a:p>
            <a:pPr>
              <a:buFont typeface="Wingdings" panose="05000000000000000000" pitchFamily="2" charset="2"/>
              <a:buChar char="v"/>
            </a:pPr>
            <a:r>
              <a:rPr lang="vi-VN" sz="2600" b="1">
                <a:latin typeface="Times New Roman" panose="02020603050405020304" pitchFamily="18" charset="0"/>
                <a:cs typeface="Times New Roman" panose="02020603050405020304" pitchFamily="18" charset="0"/>
              </a:rPr>
              <a:t>Khả năng quản lý</a:t>
            </a:r>
            <a:r>
              <a:rPr lang="en-US" sz="2600" b="1">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a:latin typeface="Times New Roman" panose="02020603050405020304" pitchFamily="18" charset="0"/>
                <a:cs typeface="Times New Roman" panose="02020603050405020304" pitchFamily="18" charset="0"/>
              </a:rPr>
              <a:t>Với các</a:t>
            </a:r>
            <a:r>
              <a:rPr lang="vi-VN">
                <a:latin typeface="Times New Roman" panose="02020603050405020304" pitchFamily="18" charset="0"/>
                <a:cs typeface="Times New Roman" panose="02020603050405020304" pitchFamily="18" charset="0"/>
              </a:rPr>
              <a:t> ứng dụng Store</a:t>
            </a:r>
            <a:r>
              <a:rPr lang="en-US">
                <a:latin typeface="Times New Roman" panose="02020603050405020304" pitchFamily="18" charset="0"/>
                <a:cs typeface="Times New Roman" panose="02020603050405020304" pitchFamily="18" charset="0"/>
              </a:rPr>
              <a:t>,n</a:t>
            </a:r>
            <a:r>
              <a:rPr lang="vi-VN">
                <a:latin typeface="Times New Roman" panose="02020603050405020304" pitchFamily="18" charset="0"/>
                <a:cs typeface="Times New Roman" panose="02020603050405020304" pitchFamily="18" charset="0"/>
              </a:rPr>
              <a:t>gười dùng là dễ tìm, cài đặt và gỡ bỏ ứng dụng. Doanh nghiệp cũng sẽ có thể tạo ra một khu vực riêng trên Windows Store, cũng như sử dụng một cổng Store dựa trên Web, để triển khai các ứng dụng cho những người dùng cụ thể, đăng nhập với Azure Active Directory. </a:t>
            </a:r>
            <a:endParaRPr lang="en-US">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vi-VN" sz="2600" b="1">
                <a:latin typeface="Times New Roman" panose="02020603050405020304" pitchFamily="18" charset="0"/>
                <a:cs typeface="Times New Roman" panose="02020603050405020304" pitchFamily="18" charset="0"/>
              </a:rPr>
              <a:t>Bảo mật. </a:t>
            </a:r>
            <a:endParaRPr lang="en-US" sz="2600" b="1">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vi-VN">
                <a:latin typeface="Times New Roman" panose="02020603050405020304" pitchFamily="18" charset="0"/>
                <a:cs typeface="Times New Roman" panose="02020603050405020304" pitchFamily="18" charset="0"/>
              </a:rPr>
              <a:t>Từng ứng dụng Store được tách riêng rẽ và đều được ký, hơn nữa còn phải qua khâu duyệt kỹ lưỡng trước khi được chấp nhận vào Store nên an toàn hơn ứng dụng desktop. </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242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96547"/>
            <a:ext cx="9905998" cy="1478570"/>
          </a:xfrm>
        </p:spPr>
        <p:txBody>
          <a:bodyPr>
            <a:normAutofit fontScale="90000"/>
          </a:bodyPr>
          <a:lstStyle/>
          <a:p>
            <a:pPr lvl="0"/>
            <a:r>
              <a:rPr lang="en-US" b="1">
                <a:latin typeface="Times New Roman" panose="02020603050405020304" pitchFamily="18" charset="0"/>
                <a:cs typeface="Times New Roman" panose="02020603050405020304" pitchFamily="18" charset="0"/>
              </a:rPr>
              <a:t>Chương 2: ƯU VÀ NHƯỢC ĐIỂM CỦA NỀN TẢNG UNIVERSAL WINDOWS PLATFORMS</a:t>
            </a:r>
            <a:br>
              <a:rPr lang="en-US" b="1">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
            </a:r>
            <a:br>
              <a:rPr lang="en-US" b="1">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112520"/>
            <a:ext cx="9905999" cy="5425440"/>
          </a:xfrm>
        </p:spPr>
        <p:txBody>
          <a:bodyPr>
            <a:normAutofit/>
          </a:bodyPr>
          <a:lstStyle/>
          <a:p>
            <a:pPr>
              <a:buFont typeface="Wingdings" panose="05000000000000000000" pitchFamily="2" charset="2"/>
              <a:buChar char="Ø"/>
            </a:pPr>
            <a:r>
              <a:rPr lang="en-US" sz="3200" b="1">
                <a:latin typeface="Times New Roman" panose="02020603050405020304" pitchFamily="18" charset="0"/>
                <a:cs typeface="Times New Roman" panose="02020603050405020304" pitchFamily="18" charset="0"/>
              </a:rPr>
              <a:t>ƯU ĐIỂM</a:t>
            </a:r>
          </a:p>
          <a:p>
            <a:pPr>
              <a:buFont typeface="Wingdings" panose="05000000000000000000" pitchFamily="2" charset="2"/>
              <a:buChar char="v"/>
            </a:pPr>
            <a:r>
              <a:rPr lang="vi-VN" sz="3100" b="1">
                <a:latin typeface="Times New Roman" panose="02020603050405020304" pitchFamily="18" charset="0"/>
                <a:cs typeface="Times New Roman" panose="02020603050405020304" pitchFamily="18" charset="0"/>
              </a:rPr>
              <a:t>Hỗ trợ di động với màn hình cảm ứng </a:t>
            </a:r>
            <a:endParaRPr lang="en-US" sz="3100" b="1">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vi-VN">
                <a:latin typeface="Times New Roman" panose="02020603050405020304" pitchFamily="18" charset="0"/>
                <a:cs typeface="Times New Roman" panose="02020603050405020304" pitchFamily="18" charset="0"/>
              </a:rPr>
              <a:t>Framework giao diện người dùng (UI) cho UWP theo mặc định thân thiện với màn hình cảm ứng. Điều khiển hỗ trợ các cử chỉ tương tác như nhấn và giữ, vuốt, co và duỗi để phóng to/thu nhỏ là thuận tiện. </a:t>
            </a:r>
            <a:endParaRPr lang="en-US">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vi-VN" sz="2800" b="1">
                <a:latin typeface="Times New Roman" panose="02020603050405020304" pitchFamily="18" charset="0"/>
                <a:cs typeface="Times New Roman" panose="02020603050405020304" pitchFamily="18" charset="0"/>
              </a:rPr>
              <a:t>Khả năng tìm thấy </a:t>
            </a:r>
            <a:endParaRPr lang="en-US" sz="2800" b="1">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vi-VN">
                <a:latin typeface="Times New Roman" panose="02020603050405020304" pitchFamily="18" charset="0"/>
                <a:cs typeface="Times New Roman" panose="02020603050405020304" pitchFamily="18" charset="0"/>
              </a:rPr>
              <a:t>Ứng dụng trong Store có thể được tìm kiếm bởi người dùng. Trong Windows 10, Microsoft bao gồm Store trong các kết quả tìm kiếm của </a:t>
            </a:r>
            <a:r>
              <a:rPr lang="vi-VN" b="1">
                <a:latin typeface="Times New Roman" panose="02020603050405020304" pitchFamily="18" charset="0"/>
                <a:cs typeface="Times New Roman" panose="02020603050405020304" pitchFamily="18" charset="0"/>
              </a:rPr>
              <a:t>trợ lý ảo Cortana</a:t>
            </a:r>
            <a:r>
              <a:rPr lang="vi-VN">
                <a:latin typeface="Times New Roman" panose="02020603050405020304" pitchFamily="18" charset="0"/>
                <a:cs typeface="Times New Roman" panose="02020603050405020304" pitchFamily="18" charset="0"/>
              </a:rPr>
              <a:t> hoặc Windows Search với ô tìm kiếm nằm ngay trên thanh tác vụ </a:t>
            </a:r>
            <a:r>
              <a:rPr lang="vi-VN" b="1">
                <a:latin typeface="Times New Roman" panose="02020603050405020304" pitchFamily="18" charset="0"/>
                <a:cs typeface="Times New Roman" panose="02020603050405020304" pitchFamily="18" charset="0"/>
              </a:rPr>
              <a:t>taskbar</a:t>
            </a:r>
            <a:r>
              <a:rPr lang="vi-VN">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813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96547"/>
            <a:ext cx="9905998" cy="1478570"/>
          </a:xfrm>
        </p:spPr>
        <p:txBody>
          <a:bodyPr>
            <a:normAutofit fontScale="90000"/>
          </a:bodyPr>
          <a:lstStyle/>
          <a:p>
            <a:pPr lvl="0"/>
            <a:r>
              <a:rPr lang="en-US" b="1">
                <a:latin typeface="Times New Roman" panose="02020603050405020304" pitchFamily="18" charset="0"/>
                <a:cs typeface="Times New Roman" panose="02020603050405020304" pitchFamily="18" charset="0"/>
              </a:rPr>
              <a:t>Chương 2: ƯU VÀ NHƯỢC ĐIỂM CỦA NỀN TẢNG UNIVERSAL WINDOWS PLATFORMS</a:t>
            </a:r>
            <a:br>
              <a:rPr lang="en-US" b="1">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
            </a:r>
            <a:br>
              <a:rPr lang="en-US" b="1">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112520"/>
            <a:ext cx="9905999" cy="5425440"/>
          </a:xfrm>
        </p:spPr>
        <p:txBody>
          <a:bodyPr>
            <a:normAutofit/>
          </a:bodyPr>
          <a:lstStyle/>
          <a:p>
            <a:pPr>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ƯU ĐIỂM</a:t>
            </a:r>
          </a:p>
          <a:p>
            <a:pPr>
              <a:buFont typeface="Wingdings" panose="05000000000000000000" pitchFamily="2" charset="2"/>
              <a:buChar char="v"/>
            </a:pPr>
            <a:r>
              <a:rPr lang="en-US" sz="3100" b="1" dirty="0" err="1">
                <a:latin typeface="Times New Roman" panose="02020603050405020304" pitchFamily="18" charset="0"/>
                <a:cs typeface="Times New Roman" panose="02020603050405020304" pitchFamily="18" charset="0"/>
              </a:rPr>
              <a:t>Những</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tính</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năng</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xây</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dựng</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sẵn</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cho</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nhà</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thiết</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kế</a:t>
            </a:r>
            <a:r>
              <a:rPr lang="vi-VN" sz="3100" b="1" dirty="0">
                <a:latin typeface="Times New Roman" panose="02020603050405020304" pitchFamily="18" charset="0"/>
                <a:cs typeface="Times New Roman" panose="02020603050405020304" pitchFamily="18" charset="0"/>
              </a:rPr>
              <a:t> </a:t>
            </a:r>
            <a:endParaRPr lang="en-US" sz="31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Pixel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tùy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minh</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800" b="1" dirty="0" err="1">
                <a:latin typeface="Times New Roman" panose="02020603050405020304" pitchFamily="18" charset="0"/>
                <a:cs typeface="Times New Roman" panose="02020603050405020304" pitchFamily="18" charset="0"/>
              </a:rPr>
              <a:t>Khối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xây</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dựng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hợp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nhất</a:t>
            </a:r>
            <a:endParaRPr lang="en-US" sz="2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Phong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Universal Style)</a:t>
            </a:r>
          </a:p>
          <a:p>
            <a:pPr>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Nút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Universal Control)</a:t>
            </a:r>
          </a:p>
          <a:p>
            <a:pPr>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Universal Template)</a:t>
            </a:r>
          </a:p>
          <a:p>
            <a:pPr>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891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96547"/>
            <a:ext cx="9905998" cy="1478570"/>
          </a:xfrm>
        </p:spPr>
        <p:txBody>
          <a:bodyPr>
            <a:normAutofit fontScale="90000"/>
          </a:bodyPr>
          <a:lstStyle/>
          <a:p>
            <a:pPr lvl="0"/>
            <a:r>
              <a:rPr lang="en-US" b="1">
                <a:latin typeface="Times New Roman" panose="02020603050405020304" pitchFamily="18" charset="0"/>
                <a:cs typeface="Times New Roman" panose="02020603050405020304" pitchFamily="18" charset="0"/>
              </a:rPr>
              <a:t>Chương 2: ƯU VÀ NHƯỢC ĐIỂM CỦA NỀN TẢNG UNIVERSAL WINDOWS PLATFORMS</a:t>
            </a:r>
            <a:br>
              <a:rPr lang="en-US" b="1">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
            </a:r>
            <a:br>
              <a:rPr lang="en-US" b="1">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112520"/>
            <a:ext cx="9905999" cy="5425440"/>
          </a:xfrm>
        </p:spPr>
        <p:txBody>
          <a:bodyPr>
            <a:normAutofit/>
          </a:bodyPr>
          <a:lstStyle/>
          <a:p>
            <a:pPr>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NHƯỢC ĐIỂM:</a:t>
            </a:r>
          </a:p>
          <a:p>
            <a:pPr>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desktop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Windows,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UWP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Windows 10.</a:t>
            </a:r>
          </a:p>
          <a:p>
            <a:pPr>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Gây</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bất tiện cho các nhà phát triển, bởi nhiều hàm Windows API thông thường không đáp ứng yêu cầu ứng dụng chạy tách riêng.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231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96547"/>
            <a:ext cx="9905998" cy="1478570"/>
          </a:xfrm>
        </p:spPr>
        <p:txBody>
          <a:bodyPr>
            <a:normAutofit fontScale="90000"/>
          </a:bodyPr>
          <a:lstStyle/>
          <a:p>
            <a:pPr lvl="0"/>
            <a:r>
              <a:rPr lang="en-US" b="1">
                <a:latin typeface="Times New Roman" panose="02020603050405020304" pitchFamily="18" charset="0"/>
                <a:cs typeface="Times New Roman" panose="02020603050405020304" pitchFamily="18" charset="0"/>
              </a:rPr>
              <a:t>Chương </a:t>
            </a:r>
            <a:r>
              <a:rPr lang="en-US" b="1" smtClean="0">
                <a:latin typeface="Times New Roman" panose="02020603050405020304" pitchFamily="18" charset="0"/>
                <a:cs typeface="Times New Roman" panose="02020603050405020304" pitchFamily="18" charset="0"/>
              </a:rPr>
              <a:t>3: So sánh ỨNG </a:t>
            </a:r>
            <a:r>
              <a:rPr lang="en-US" b="1">
                <a:latin typeface="Times New Roman" panose="02020603050405020304" pitchFamily="18" charset="0"/>
                <a:cs typeface="Times New Roman" panose="02020603050405020304" pitchFamily="18" charset="0"/>
              </a:rPr>
              <a:t>DỤNG WIN32 vs ỨNG DỤNG UNIVERSAL</a:t>
            </a:r>
            <a:br>
              <a:rPr lang="en-US" b="1">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 Win 32 là gì ?</a:t>
            </a:r>
          </a:p>
        </p:txBody>
      </p:sp>
      <p:sp>
        <p:nvSpPr>
          <p:cNvPr id="3" name="Content Placeholder 2"/>
          <p:cNvSpPr>
            <a:spLocks noGrp="1"/>
          </p:cNvSpPr>
          <p:nvPr>
            <p:ph idx="1"/>
          </p:nvPr>
        </p:nvSpPr>
        <p:spPr>
          <a:xfrm>
            <a:off x="1141412" y="1775117"/>
            <a:ext cx="9905999" cy="4612804"/>
          </a:xfrm>
        </p:spPr>
        <p:txBody>
          <a:bodyPr>
            <a:normAutofit/>
          </a:bodyPr>
          <a:lstStyle/>
          <a:p>
            <a:r>
              <a:rPr lang="vi-VN" sz="2800">
                <a:latin typeface="Times New Roman" panose="02020603050405020304" pitchFamily="18" charset="0"/>
                <a:cs typeface="Times New Roman" panose="02020603050405020304" pitchFamily="18" charset="0"/>
              </a:rPr>
              <a:t>Win32 là một nền tảng lâu đời của Windows</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Win32 là một platform đã xuất hiện từ những bản Windows NT đầu tiên, và đặc điểm của những ứng dụng Win32 đó là nó sử dụng đuôi *.exe. Hiện tại Win32 vẫn có mặt đầy đủ trong Windows 10 trên máy tính.. Các app Win32 có thể chạy được trên cả Windows 10 lẫn các bản Windows cũ hơn, trong khi app UWP thì chỉ có Windows 10.</a:t>
            </a:r>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550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96547"/>
            <a:ext cx="9905998" cy="1478570"/>
          </a:xfrm>
        </p:spPr>
        <p:txBody>
          <a:bodyPr>
            <a:normAutofit fontScale="90000"/>
          </a:bodyPr>
          <a:lstStyle/>
          <a:p>
            <a:pPr lvl="0"/>
            <a:r>
              <a:rPr lang="en-US" b="1">
                <a:latin typeface="Times New Roman" panose="02020603050405020304" pitchFamily="18" charset="0"/>
                <a:cs typeface="Times New Roman" panose="02020603050405020304" pitchFamily="18" charset="0"/>
              </a:rPr>
              <a:t>Chương </a:t>
            </a:r>
            <a:r>
              <a:rPr lang="en-US" b="1" smtClean="0">
                <a:latin typeface="Times New Roman" panose="02020603050405020304" pitchFamily="18" charset="0"/>
                <a:cs typeface="Times New Roman" panose="02020603050405020304" pitchFamily="18" charset="0"/>
              </a:rPr>
              <a:t>3: </a:t>
            </a:r>
            <a:r>
              <a:rPr lang="en-US" b="1">
                <a:latin typeface="Times New Roman" panose="02020603050405020304" pitchFamily="18" charset="0"/>
                <a:cs typeface="Times New Roman" panose="02020603050405020304" pitchFamily="18" charset="0"/>
              </a:rPr>
              <a:t>So sánh ỨNG DỤNG WIN32 vs ỨNG DỤNG UNIVERSAL</a:t>
            </a:r>
            <a:br>
              <a:rPr lang="en-US" b="1">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661375"/>
            <a:ext cx="9905999" cy="4726546"/>
          </a:xfrm>
        </p:spPr>
        <p:txBody>
          <a:bodyPr>
            <a:normAutofit/>
          </a:bodyPr>
          <a:lstStyle/>
          <a:p>
            <a:r>
              <a:rPr lang="en-US" sz="2800">
                <a:latin typeface="Times New Roman" panose="02020603050405020304" pitchFamily="18" charset="0"/>
                <a:cs typeface="Times New Roman" panose="02020603050405020304" pitchFamily="18" charset="0"/>
              </a:rPr>
              <a:t>Điểm đáng chú ý nhất đó là các ứng dụng Win32 viết cho máy tính không thể đem sang chạy điện thoại hay các loại thiết bị khác chạy Windows 10 ngay cả khi bạn đã chỉnh lại giao diện cho nó.</a:t>
            </a:r>
          </a:p>
          <a:p>
            <a:r>
              <a:rPr lang="vi-VN" sz="2800">
                <a:latin typeface="Times New Roman" panose="02020603050405020304" pitchFamily="18" charset="0"/>
                <a:cs typeface="Times New Roman" panose="02020603050405020304" pitchFamily="18" charset="0"/>
              </a:rPr>
              <a:t>Bạn cũng không được phép đưa app Win32 lên Windows Store, hạn chế việc tiếp cận đến người dùng hơn. Với những công ty lớn như Google, Adobe hay chính Microsoft thì chuyện này không khó, nhưng với các lập trình viên đơn lẻ thì đây là chuyện cực kì vất v</a:t>
            </a:r>
            <a:r>
              <a:rPr lang="en-US" sz="2800">
                <a:latin typeface="Times New Roman" panose="02020603050405020304" pitchFamily="18" charset="0"/>
                <a:cs typeface="Times New Roman" panose="02020603050405020304" pitchFamily="18" charset="0"/>
              </a:rPr>
              <a:t>ả</a:t>
            </a:r>
          </a:p>
        </p:txBody>
      </p:sp>
    </p:spTree>
    <p:extLst>
      <p:ext uri="{BB962C8B-B14F-4D97-AF65-F5344CB8AC3E}">
        <p14:creationId xmlns:p14="http://schemas.microsoft.com/office/powerpoint/2010/main" val="597184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1141</TotalTime>
  <Words>2274</Words>
  <Application>Microsoft Office PowerPoint</Application>
  <PresentationFormat>Widescreen</PresentationFormat>
  <Paragraphs>157</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Times New Roman</vt:lpstr>
      <vt:lpstr>Trebuchet MS</vt:lpstr>
      <vt:lpstr>Tw Cen MT</vt:lpstr>
      <vt:lpstr>Wingdings</vt:lpstr>
      <vt:lpstr>Circuit</vt:lpstr>
      <vt:lpstr>Chuyên đề Mobile and  Pervasive Computing - SE405.H11  Tìm hiểu về nền tảng Universal Windows Platform  </vt:lpstr>
      <vt:lpstr>Nội dung trình bày</vt:lpstr>
      <vt:lpstr>Chương 1: Giới thiệu về nền tảng univaersal windows platform</vt:lpstr>
      <vt:lpstr>Chương 2: ƯU VÀ NHƯỢC ĐIỂM CỦA NỀN TẢNG UNIVERSAL WINDOWS PLATFORMS  </vt:lpstr>
      <vt:lpstr>Chương 2: ƯU VÀ NHƯỢC ĐIỂM CỦA NỀN TẢNG UNIVERSAL WINDOWS PLATFORMS  </vt:lpstr>
      <vt:lpstr>Chương 2: ƯU VÀ NHƯỢC ĐIỂM CỦA NỀN TẢNG UNIVERSAL WINDOWS PLATFORMS  </vt:lpstr>
      <vt:lpstr>Chương 2: ƯU VÀ NHƯỢC ĐIỂM CỦA NỀN TẢNG UNIVERSAL WINDOWS PLATFORMS  </vt:lpstr>
      <vt:lpstr>Chương 3: So sánh ỨNG DỤNG WIN32 vs ỨNG DỤNG UNIVERSAL - Win 32 là gì ?</vt:lpstr>
      <vt:lpstr>Chương 3: So sánh ỨNG DỤNG WIN32 vs ỨNG DỤNG UNIVERSAL </vt:lpstr>
      <vt:lpstr>Chương 4: Ý NGHĨA CỦA VIỆC CHUYỂN THỂ APP WIN32 SANG UNIVERSAL </vt:lpstr>
      <vt:lpstr>Chương 4: Ý NGHĨA CỦA VIỆC CHUYỂN THỂ APP WIN32 SANG UNIVERSAL </vt:lpstr>
      <vt:lpstr>Chương 5: CÁC CONTROLS CƠ BẢN TRONG XML  </vt:lpstr>
      <vt:lpstr>Chương 5: CÁC CONTROLS CƠ BẢN TRONG XML  </vt:lpstr>
      <vt:lpstr>Kết Luận </vt:lpstr>
      <vt:lpstr>Demo về nền tảng Universal Windows Platform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Chuyên đề Mobile and Pervasive Computing - SE405.H11– s e405.h11  software engineering management  </dc:title>
  <dc:creator>Emty_PC</dc:creator>
  <cp:lastModifiedBy>MinhTrang_PC</cp:lastModifiedBy>
  <cp:revision>231</cp:revision>
  <dcterms:created xsi:type="dcterms:W3CDTF">2016-11-23T17:06:44Z</dcterms:created>
  <dcterms:modified xsi:type="dcterms:W3CDTF">2016-12-30T17:32:28Z</dcterms:modified>
</cp:coreProperties>
</file>