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Lst>
  <p:notesMasterIdLst>
    <p:notesMasterId r:id="rId196"/>
  </p:notesMasterIdLst>
  <p:sldIdLst>
    <p:sldId id="518" r:id="rId3"/>
    <p:sldId id="525" r:id="rId4"/>
    <p:sldId id="257" r:id="rId5"/>
    <p:sldId id="520" r:id="rId6"/>
    <p:sldId id="521" r:id="rId7"/>
    <p:sldId id="522" r:id="rId8"/>
    <p:sldId id="523" r:id="rId9"/>
    <p:sldId id="524" r:id="rId10"/>
    <p:sldId id="519" r:id="rId11"/>
    <p:sldId id="258" r:id="rId12"/>
    <p:sldId id="259" r:id="rId13"/>
    <p:sldId id="260" r:id="rId14"/>
    <p:sldId id="261" r:id="rId15"/>
    <p:sldId id="262" r:id="rId16"/>
    <p:sldId id="263" r:id="rId17"/>
    <p:sldId id="264" r:id="rId18"/>
    <p:sldId id="265" r:id="rId19"/>
    <p:sldId id="266" r:id="rId20"/>
    <p:sldId id="267" r:id="rId21"/>
    <p:sldId id="474" r:id="rId22"/>
    <p:sldId id="475" r:id="rId23"/>
    <p:sldId id="495" r:id="rId24"/>
    <p:sldId id="496" r:id="rId25"/>
    <p:sldId id="498" r:id="rId26"/>
    <p:sldId id="497" r:id="rId27"/>
    <p:sldId id="505" r:id="rId28"/>
    <p:sldId id="506" r:id="rId29"/>
    <p:sldId id="507" r:id="rId30"/>
    <p:sldId id="508" r:id="rId31"/>
    <p:sldId id="499" r:id="rId32"/>
    <p:sldId id="500" r:id="rId33"/>
    <p:sldId id="501" r:id="rId34"/>
    <p:sldId id="502" r:id="rId35"/>
    <p:sldId id="476" r:id="rId36"/>
    <p:sldId id="477" r:id="rId37"/>
    <p:sldId id="478" r:id="rId38"/>
    <p:sldId id="479" r:id="rId39"/>
    <p:sldId id="487" r:id="rId40"/>
    <p:sldId id="491" r:id="rId41"/>
    <p:sldId id="268" r:id="rId42"/>
    <p:sldId id="269" r:id="rId43"/>
    <p:sldId id="270" r:id="rId44"/>
    <p:sldId id="271" r:id="rId45"/>
    <p:sldId id="272" r:id="rId46"/>
    <p:sldId id="273" r:id="rId47"/>
    <p:sldId id="274" r:id="rId48"/>
    <p:sldId id="275" r:id="rId49"/>
    <p:sldId id="277" r:id="rId50"/>
    <p:sldId id="278" r:id="rId51"/>
    <p:sldId id="510" r:id="rId52"/>
    <p:sldId id="279" r:id="rId53"/>
    <p:sldId id="280" r:id="rId54"/>
    <p:sldId id="281" r:id="rId55"/>
    <p:sldId id="509" r:id="rId56"/>
    <p:sldId id="282" r:id="rId57"/>
    <p:sldId id="283" r:id="rId58"/>
    <p:sldId id="284" r:id="rId59"/>
    <p:sldId id="286" r:id="rId60"/>
    <p:sldId id="287" r:id="rId61"/>
    <p:sldId id="289" r:id="rId62"/>
    <p:sldId id="290" r:id="rId63"/>
    <p:sldId id="291" r:id="rId64"/>
    <p:sldId id="292" r:id="rId65"/>
    <p:sldId id="293" r:id="rId66"/>
    <p:sldId id="511" r:id="rId67"/>
    <p:sldId id="512" r:id="rId68"/>
    <p:sldId id="513" r:id="rId69"/>
    <p:sldId id="514" r:id="rId70"/>
    <p:sldId id="515" r:id="rId71"/>
    <p:sldId id="516" r:id="rId72"/>
    <p:sldId id="517" r:id="rId73"/>
    <p:sldId id="294" r:id="rId74"/>
    <p:sldId id="295" r:id="rId75"/>
    <p:sldId id="296" r:id="rId76"/>
    <p:sldId id="297" r:id="rId77"/>
    <p:sldId id="298" r:id="rId78"/>
    <p:sldId id="299" r:id="rId79"/>
    <p:sldId id="300" r:id="rId80"/>
    <p:sldId id="301" r:id="rId81"/>
    <p:sldId id="302" r:id="rId82"/>
    <p:sldId id="303" r:id="rId83"/>
    <p:sldId id="304" r:id="rId84"/>
    <p:sldId id="492" r:id="rId85"/>
    <p:sldId id="305" r:id="rId86"/>
    <p:sldId id="306" r:id="rId87"/>
    <p:sldId id="307" r:id="rId88"/>
    <p:sldId id="308" r:id="rId89"/>
    <p:sldId id="309" r:id="rId90"/>
    <p:sldId id="310" r:id="rId91"/>
    <p:sldId id="311" r:id="rId92"/>
    <p:sldId id="312" r:id="rId93"/>
    <p:sldId id="313" r:id="rId94"/>
    <p:sldId id="314" r:id="rId95"/>
    <p:sldId id="503" r:id="rId96"/>
    <p:sldId id="504" r:id="rId97"/>
    <p:sldId id="315" r:id="rId98"/>
    <p:sldId id="316" r:id="rId99"/>
    <p:sldId id="383" r:id="rId100"/>
    <p:sldId id="400" r:id="rId101"/>
    <p:sldId id="399" r:id="rId102"/>
    <p:sldId id="393" r:id="rId103"/>
    <p:sldId id="385" r:id="rId104"/>
    <p:sldId id="386" r:id="rId105"/>
    <p:sldId id="402" r:id="rId106"/>
    <p:sldId id="387" r:id="rId107"/>
    <p:sldId id="403" r:id="rId108"/>
    <p:sldId id="394" r:id="rId109"/>
    <p:sldId id="388" r:id="rId110"/>
    <p:sldId id="389" r:id="rId111"/>
    <p:sldId id="404" r:id="rId112"/>
    <p:sldId id="390" r:id="rId113"/>
    <p:sldId id="317" r:id="rId114"/>
    <p:sldId id="318" r:id="rId115"/>
    <p:sldId id="319" r:id="rId116"/>
    <p:sldId id="320" r:id="rId117"/>
    <p:sldId id="321" r:id="rId118"/>
    <p:sldId id="322" r:id="rId119"/>
    <p:sldId id="323" r:id="rId120"/>
    <p:sldId id="324" r:id="rId121"/>
    <p:sldId id="325" r:id="rId122"/>
    <p:sldId id="326" r:id="rId123"/>
    <p:sldId id="327" r:id="rId124"/>
    <p:sldId id="328" r:id="rId125"/>
    <p:sldId id="329" r:id="rId126"/>
    <p:sldId id="330" r:id="rId127"/>
    <p:sldId id="331" r:id="rId128"/>
    <p:sldId id="332" r:id="rId129"/>
    <p:sldId id="333" r:id="rId130"/>
    <p:sldId id="334" r:id="rId131"/>
    <p:sldId id="335" r:id="rId132"/>
    <p:sldId id="336" r:id="rId133"/>
    <p:sldId id="337" r:id="rId134"/>
    <p:sldId id="338"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40" r:id="rId154"/>
    <p:sldId id="423" r:id="rId155"/>
    <p:sldId id="438" r:id="rId156"/>
    <p:sldId id="424" r:id="rId157"/>
    <p:sldId id="425" r:id="rId158"/>
    <p:sldId id="426" r:id="rId159"/>
    <p:sldId id="427" r:id="rId160"/>
    <p:sldId id="439" r:id="rId161"/>
    <p:sldId id="428"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 id="466" r:id="rId188"/>
    <p:sldId id="467" r:id="rId189"/>
    <p:sldId id="468" r:id="rId190"/>
    <p:sldId id="469" r:id="rId191"/>
    <p:sldId id="470" r:id="rId192"/>
    <p:sldId id="471" r:id="rId193"/>
    <p:sldId id="472" r:id="rId194"/>
    <p:sldId id="473" r:id="rId195"/>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10"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viewProps" Target="viewProps.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B937F2-A6C9-4862-A296-3110594715D8}" type="datetimeFigureOut">
              <a:rPr lang="en-US" smtClean="0"/>
              <a:pPr/>
              <a:t>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CF3F2-490E-4CB6-8600-741BAB21A05E}" type="slidenum">
              <a:rPr lang="en-US" smtClean="0"/>
              <a:pPr/>
              <a:t>‹#›</a:t>
            </a:fld>
            <a:endParaRPr lang="en-US"/>
          </a:p>
        </p:txBody>
      </p:sp>
    </p:spTree>
    <p:extLst>
      <p:ext uri="{BB962C8B-B14F-4D97-AF65-F5344CB8AC3E}">
        <p14:creationId xmlns:p14="http://schemas.microsoft.com/office/powerpoint/2010/main" val="158220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21</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116</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117</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118</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119</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120</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121</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122</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123</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124</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22</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126</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127</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128</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129</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130</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131</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132</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133</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134</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23</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136</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137</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138</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139</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140</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141</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142</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143</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144</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25</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146</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147</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148</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149</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150</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151</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152</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153</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154</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26</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156</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157</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158</a:t>
            </a:fld>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159</a:t>
            </a:fld>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160</a:t>
            </a:fld>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161</a:t>
            </a:fld>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162</a:t>
            </a:fld>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163</a:t>
            </a:fld>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164</a:t>
            </a:fld>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27</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166</a:t>
            </a:fld>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167</a:t>
            </a:fld>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168</a:t>
            </a:fld>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169</a:t>
            </a:fld>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170</a:t>
            </a:fld>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171</a:t>
            </a:fld>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172</a:t>
            </a:fld>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173</a:t>
            </a:fld>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174</a:t>
            </a:fld>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30</a:t>
            </a:fld>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176</a:t>
            </a:fld>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177</a:t>
            </a:fld>
            <a:endParaRPr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178</a:t>
            </a:fld>
            <a:endParaRPr 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179</a:t>
            </a:fld>
            <a:endParaRPr 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180</a:t>
            </a:fld>
            <a:endParaRPr 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181</a:t>
            </a:fld>
            <a:endParaRPr 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182</a:t>
            </a:fld>
            <a:endParaRPr 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183</a:t>
            </a:fld>
            <a:endParaRPr 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184</a:t>
            </a:fld>
            <a:endParaRPr 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31</a:t>
            </a:fld>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186</a:t>
            </a:fld>
            <a:endParaRPr 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187</a:t>
            </a:fld>
            <a:endParaRPr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188</a:t>
            </a:fld>
            <a:endParaRPr 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189</a:t>
            </a:fld>
            <a:endParaRPr 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190</a:t>
            </a:fld>
            <a:endParaRPr 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191</a:t>
            </a:fld>
            <a:endParaRPr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192</a:t>
            </a:fld>
            <a:endParaRPr 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193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49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59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67</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68</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69</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70</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76</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79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81</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82</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83</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84</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86</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87</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88</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89</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90</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91</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92</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93</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94</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19</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96</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97</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98</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99</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100</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101</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102</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103</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104</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20</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106</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107</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108</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109</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110</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111</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112</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113</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114</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DCF3F2-490E-4CB6-8600-741BAB21A05E}" type="slidenum">
              <a:rPr lang="en-US" smtClean="0"/>
              <a:pPr/>
              <a:t>115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60626327-5ED1-4F45-87B2-60D8D94C4D2E}" type="datetime1">
              <a:rPr lang="fr-FR" smtClean="0"/>
              <a:pPr>
                <a:defRPr/>
              </a:pPr>
              <a:t>20/02/2019</a:t>
            </a:fld>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24815B52-4087-4C89-89D6-5C2C4E008CD0}"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6493A0F6-87F1-47AA-A756-0738D4DD7112}" type="datetime1">
              <a:rPr lang="fr-FR" smtClean="0"/>
              <a:pPr>
                <a:defRPr/>
              </a:pPr>
              <a:t>20/02/2019</a:t>
            </a:fld>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0C4FFB3-0BB7-43FA-B231-543616F3F19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AD7AD6FE-125D-443F-83F4-DA47BB8CAD46}" type="datetime1">
              <a:rPr lang="fr-FR" smtClean="0"/>
              <a:pPr>
                <a:defRPr/>
              </a:pPr>
              <a:t>20/02/2019</a:t>
            </a:fld>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BAF7510-49B5-4A88-8E27-5C90C565A4B4}"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D1BBF34-26E8-42F8-9223-14F2F6AF7B2B}" type="datetime1">
              <a:rPr lang="fr-FR" smtClean="0"/>
              <a:pPr>
                <a:defRPr/>
              </a:pPr>
              <a:t>20/02/2019</a:t>
            </a:fld>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C6FDF75-9DAF-4BC1-A7ED-499CF7D9DF0A}"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C0C6ACD-70F7-4EA2-B2FD-001794F5071C}" type="datetime1">
              <a:rPr lang="fr-FR" smtClean="0"/>
              <a:pPr>
                <a:defRPr/>
              </a:pPr>
              <a:t>20/02/2019</a:t>
            </a:fld>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F4547B7-7199-4B1F-BC32-E397BE8604EC}"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6851F900-9F3D-45B9-B43B-943B77599EF6}" type="datetime1">
              <a:rPr lang="fr-FR" smtClean="0"/>
              <a:pPr>
                <a:defRPr/>
              </a:pPr>
              <a:t>20/02/2019</a:t>
            </a:fld>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1C8E0169-2952-4426-AAA9-361FD5C4602F}"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D4B404D5-6D2B-4E8E-9A6D-2E0D73AE2502}" type="datetime1">
              <a:rPr lang="fr-FR" smtClean="0"/>
              <a:pPr>
                <a:defRPr/>
              </a:pPr>
              <a:t>20/02/2019</a:t>
            </a:fld>
            <a:endParaRPr lang="fr-CA"/>
          </a:p>
        </p:txBody>
      </p:sp>
      <p:sp>
        <p:nvSpPr>
          <p:cNvPr id="8"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C16E044E-42A9-4E41-A64D-C61A3E133D9B}"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6128646E-9A5D-4435-AA12-53A3EADB8DD0}" type="datetime1">
              <a:rPr lang="fr-FR" smtClean="0"/>
              <a:pPr>
                <a:defRPr/>
              </a:pPr>
              <a:t>20/02/2019</a:t>
            </a:fld>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DAB558EB-7DCE-402C-A281-4CF369CA5CC9}"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E0ABEF1-80DD-4265-96D8-6B7F360A122E}" type="datetime1">
              <a:rPr lang="fr-FR" smtClean="0"/>
              <a:pPr>
                <a:defRPr/>
              </a:pPr>
              <a:t>20/02/2019</a:t>
            </a:fld>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4E4FB290-C6BE-4CF2-B0BE-A94B61A8F7AA}"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3A0A435B-DDE1-4D07-8D4E-BAD41F2A2C7B}" type="datetime1">
              <a:rPr lang="fr-FR" smtClean="0"/>
              <a:pPr>
                <a:defRPr/>
              </a:pPr>
              <a:t>20/02/2019</a:t>
            </a:fld>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714EBD2F-FC7B-47B5-B272-DF8B7B102349}"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E2C00687-93CC-41E5-8D43-16C5332A4FFE}" type="datetime1">
              <a:rPr lang="fr-FR" smtClean="0"/>
              <a:pPr>
                <a:defRPr/>
              </a:pPr>
              <a:t>20/02/2019</a:t>
            </a:fld>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fr-CA" smtClean="0"/>
              <a:t>ICS 113: Programming methodology</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08279EB-193D-4920-82CA-F3DFAB013F11}"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D2D726C-EF46-4CB2-B867-B750C5E6848A}" type="datetime1">
              <a:rPr lang="fr-FR" smtClean="0"/>
              <a:pPr>
                <a:defRPr/>
              </a:pPr>
              <a:t>20/02/2019</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fr-CA" smtClean="0"/>
              <a:t>ICS 113: Programming methodology</a:t>
            </a: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E01A042B-B12F-4396-ACCC-E02E960DA833}"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en.wikipedia.org/wiki/File:FlowchartExample.png" TargetMode="External"/></Relationships>
</file>

<file path=ppt/slides/_rels/slide1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5.xml"/><Relationship Id="rId1" Type="http://schemas.openxmlformats.org/officeDocument/2006/relationships/slideLayout" Target="../slideLayouts/slideLayout2.xml"/><Relationship Id="rId4" Type="http://schemas.openxmlformats.org/officeDocument/2006/relationships/hyperlink" Target="http://www.techonthenet.com/c_language/standard_library_functions/math_h/fabs.php" TargetMode="External"/></Relationships>
</file>

<file path=ppt/slides/_rels/slide1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6.xml"/><Relationship Id="rId1" Type="http://schemas.openxmlformats.org/officeDocument/2006/relationships/slideLayout" Target="../slideLayouts/slideLayout2.xml"/><Relationship Id="rId6" Type="http://schemas.openxmlformats.org/officeDocument/2006/relationships/hyperlink" Target="http://www.techonthenet.com/c_language/standard_library_functions/math_h/fmod.php" TargetMode="External"/><Relationship Id="rId5" Type="http://schemas.openxmlformats.org/officeDocument/2006/relationships/hyperlink" Target="http://www.techonthenet.com/c_language/standard_library_functions/math_h/floor.php" TargetMode="External"/><Relationship Id="rId4" Type="http://schemas.openxmlformats.org/officeDocument/2006/relationships/hyperlink" Target="http://www.techonthenet.com/c_language/standard_library_functions/math_h/ceil.php" TargetMode="External"/></Relationships>
</file>

<file path=ppt/slides/_rels/slide17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www.techonthenet.com/c_language/standard_library_functions/math_h/modf.php" TargetMode="External"/><Relationship Id="rId2" Type="http://schemas.openxmlformats.org/officeDocument/2006/relationships/notesSlide" Target="../notesSlides/notesSlide157.xml"/><Relationship Id="rId1" Type="http://schemas.openxmlformats.org/officeDocument/2006/relationships/slideLayout" Target="../slideLayouts/slideLayout2.xml"/><Relationship Id="rId6" Type="http://schemas.openxmlformats.org/officeDocument/2006/relationships/hyperlink" Target="http://www.techonthenet.com/c_language/standard_library_functions/math_h/log10.php" TargetMode="External"/><Relationship Id="rId5" Type="http://schemas.openxmlformats.org/officeDocument/2006/relationships/hyperlink" Target="http://www.techonthenet.com/c_language/standard_library_functions/math_h/log.php" TargetMode="External"/><Relationship Id="rId4" Type="http://schemas.openxmlformats.org/officeDocument/2006/relationships/hyperlink" Target="http://www.techonthenet.com/c_language/standard_library_functions/math_h/exp.php" TargetMode="External"/></Relationships>
</file>

<file path=ppt/slides/_rels/slide1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8.xml"/><Relationship Id="rId1" Type="http://schemas.openxmlformats.org/officeDocument/2006/relationships/slideLayout" Target="../slideLayouts/slideLayout2.xml"/><Relationship Id="rId5" Type="http://schemas.openxmlformats.org/officeDocument/2006/relationships/hyperlink" Target="http://www.techonthenet.com/c_language/standard_library_functions/math_h/sqrt.php" TargetMode="External"/><Relationship Id="rId4" Type="http://schemas.openxmlformats.org/officeDocument/2006/relationships/hyperlink" Target="http://www.techonthenet.com/c_language/standard_library_functions/math_h/pow.php" TargetMode="External"/></Relationships>
</file>

<file path=ppt/slides/_rels/slide175.xml.rels><?xml version="1.0" encoding="UTF-8" standalone="yes"?>
<Relationships xmlns="http://schemas.openxmlformats.org/package/2006/relationships"><Relationship Id="rId8" Type="http://schemas.openxmlformats.org/officeDocument/2006/relationships/hyperlink" Target="http://www.techonthenet.com/c_language/standard_library_functions/math_h/cos.php" TargetMode="External"/><Relationship Id="rId3" Type="http://schemas.openxmlformats.org/officeDocument/2006/relationships/image" Target="../media/image4.jpeg"/><Relationship Id="rId7" Type="http://schemas.openxmlformats.org/officeDocument/2006/relationships/hyperlink" Target="http://www.techonthenet.com/c_language/standard_library_functions/math_h/atan2.php" TargetMode="External"/><Relationship Id="rId2" Type="http://schemas.openxmlformats.org/officeDocument/2006/relationships/notesSlide" Target="../notesSlides/notesSlide159.xml"/><Relationship Id="rId1" Type="http://schemas.openxmlformats.org/officeDocument/2006/relationships/slideLayout" Target="../slideLayouts/slideLayout2.xml"/><Relationship Id="rId6" Type="http://schemas.openxmlformats.org/officeDocument/2006/relationships/hyperlink" Target="http://www.techonthenet.com/c_language/standard_library_functions/math_h/atan.php" TargetMode="External"/><Relationship Id="rId5" Type="http://schemas.openxmlformats.org/officeDocument/2006/relationships/hyperlink" Target="http://www.techonthenet.com/c_language/standard_library_functions/math_h/asin.php" TargetMode="External"/><Relationship Id="rId4" Type="http://schemas.openxmlformats.org/officeDocument/2006/relationships/hyperlink" Target="http://www.techonthenet.com/c_language/standard_library_functions/math_h/acos.php" TargetMode="External"/><Relationship Id="rId9" Type="http://schemas.openxmlformats.org/officeDocument/2006/relationships/hyperlink" Target="http://www.techonthenet.com/c_language/standard_library_functions/math_h/sin.php" TargetMode="External"/></Relationships>
</file>

<file path=ppt/slides/_rels/slide1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0.xml"/><Relationship Id="rId1" Type="http://schemas.openxmlformats.org/officeDocument/2006/relationships/slideLayout" Target="../slideLayouts/slideLayout2.xml"/><Relationship Id="rId6" Type="http://schemas.openxmlformats.org/officeDocument/2006/relationships/hyperlink" Target="http://www.techonthenet.com/c_language/standard_library_functions/math_h/tanh.php" TargetMode="External"/><Relationship Id="rId5" Type="http://schemas.openxmlformats.org/officeDocument/2006/relationships/hyperlink" Target="http://www.techonthenet.com/c_language/standard_library_functions/math_h/sinh.php" TargetMode="External"/><Relationship Id="rId4" Type="http://schemas.openxmlformats.org/officeDocument/2006/relationships/hyperlink" Target="http://www.techonthenet.com/c_language/standard_library_functions/math_h/cosh.php" TargetMode="External"/></Relationships>
</file>

<file path=ppt/slides/_rels/slide1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fresh2refresh.com/c/c-function/c-function-arguments-and-return-values/" TargetMode="External"/><Relationship Id="rId3" Type="http://schemas.openxmlformats.org/officeDocument/2006/relationships/hyperlink" Target="http://fresh2refresh.com/c/c-data-types/" TargetMode="External"/><Relationship Id="rId7" Type="http://schemas.openxmlformats.org/officeDocument/2006/relationships/hyperlink" Target="http://fresh2refresh.com/c/c-typedef/" TargetMode="External"/><Relationship Id="rId12" Type="http://schemas.openxmlformats.org/officeDocument/2006/relationships/hyperlink" Target="http://fresh2refresh.com/c/c-type-qualifiers/" TargetMode="External"/><Relationship Id="rId2" Type="http://schemas.openxmlformats.org/officeDocument/2006/relationships/hyperlink" Target="http://fresh2refresh.com/c/c-storage-class-specifiers/" TargetMode="External"/><Relationship Id="rId1" Type="http://schemas.openxmlformats.org/officeDocument/2006/relationships/slideLayout" Target="../slideLayouts/slideLayout2.xml"/><Relationship Id="rId6" Type="http://schemas.openxmlformats.org/officeDocument/2006/relationships/hyperlink" Target="http://fresh2refresh.com/c/c-decision-control/" TargetMode="External"/><Relationship Id="rId11" Type="http://schemas.openxmlformats.org/officeDocument/2006/relationships/hyperlink" Target="http://fresh2refresh.com/c/c-loop-control-statements/" TargetMode="External"/><Relationship Id="rId5" Type="http://schemas.openxmlformats.org/officeDocument/2006/relationships/hyperlink" Target="http://fresh2refresh.com/c/c-case-control-statements/" TargetMode="External"/><Relationship Id="rId10" Type="http://schemas.openxmlformats.org/officeDocument/2006/relationships/hyperlink" Target="http://fresh2refresh.com/c/c-constants/" TargetMode="External"/><Relationship Id="rId4" Type="http://schemas.openxmlformats.org/officeDocument/2006/relationships/hyperlink" Target="http://fresh2refresh.com/c/c-structures/" TargetMode="External"/><Relationship Id="rId9" Type="http://schemas.openxmlformats.org/officeDocument/2006/relationships/hyperlink" Target="http://fresh2refresh.com/c/c-un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592138"/>
            <a:ext cx="7772400" cy="1470025"/>
          </a:xfrm>
        </p:spPr>
        <p:txBody>
          <a:bodyPr/>
          <a:lstStyle/>
          <a:p>
            <a:r>
              <a:rPr lang="fr-CA" sz="4000" dirty="0" smtClean="0">
                <a:solidFill>
                  <a:schemeClr val="bg1"/>
                </a:solidFill>
              </a:rPr>
              <a:t/>
            </a:r>
            <a:br>
              <a:rPr lang="fr-CA" sz="4000" dirty="0" smtClean="0">
                <a:solidFill>
                  <a:schemeClr val="bg1"/>
                </a:solidFill>
              </a:rPr>
            </a:br>
            <a:r>
              <a:rPr lang="fr-CA" sz="4000" dirty="0" smtClean="0">
                <a:solidFill>
                  <a:schemeClr val="bg1"/>
                </a:solidFill>
              </a:rPr>
              <a:t>INTRODUCTION TO PROGRAMMING </a:t>
            </a:r>
            <a:br>
              <a:rPr lang="fr-CA" sz="4000" dirty="0" smtClean="0">
                <a:solidFill>
                  <a:schemeClr val="bg1"/>
                </a:solidFill>
              </a:rPr>
            </a:br>
            <a:r>
              <a:rPr lang="fr-CA" sz="4000" dirty="0" smtClean="0">
                <a:solidFill>
                  <a:schemeClr val="bg1"/>
                </a:solidFill>
              </a:rPr>
              <a:t>MACHAKOS UNIVERSITY</a:t>
            </a:r>
            <a:br>
              <a:rPr lang="fr-CA" sz="4000" dirty="0" smtClean="0">
                <a:solidFill>
                  <a:schemeClr val="bg1"/>
                </a:solidFill>
              </a:rPr>
            </a:br>
            <a:endParaRPr lang="fr-CA" sz="4000" dirty="0" smtClean="0">
              <a:solidFill>
                <a:schemeClr val="bg1"/>
              </a:solidFill>
            </a:endParaRPr>
          </a:p>
        </p:txBody>
      </p:sp>
      <p:sp>
        <p:nvSpPr>
          <p:cNvPr id="2051" name="Sous-titre 2"/>
          <p:cNvSpPr>
            <a:spLocks noGrp="1"/>
          </p:cNvSpPr>
          <p:nvPr>
            <p:ph type="subTitle" idx="1"/>
          </p:nvPr>
        </p:nvSpPr>
        <p:spPr>
          <a:xfrm>
            <a:off x="1066800" y="3429000"/>
            <a:ext cx="6705600" cy="3048000"/>
          </a:xfrm>
        </p:spPr>
        <p:txBody>
          <a:bodyPr/>
          <a:lstStyle/>
          <a:p>
            <a:pPr algn="l"/>
            <a:endParaRPr lang="fr-CA" sz="2800" dirty="0" smtClean="0">
              <a:solidFill>
                <a:schemeClr val="bg1"/>
              </a:solidFill>
            </a:endParaRPr>
          </a:p>
          <a:p>
            <a:pPr algn="l"/>
            <a:endParaRPr lang="fr-CA" sz="2800" dirty="0">
              <a:solidFill>
                <a:schemeClr val="bg1"/>
              </a:solidFill>
            </a:endParaRPr>
          </a:p>
          <a:p>
            <a:pPr algn="l"/>
            <a:endParaRPr lang="fr-CA" sz="2800" dirty="0" smtClean="0">
              <a:solidFill>
                <a:schemeClr val="bg1"/>
              </a:solidFill>
            </a:endParaRPr>
          </a:p>
          <a:p>
            <a:pPr algn="l"/>
            <a:endParaRPr lang="fr-CA" sz="2800" dirty="0">
              <a:solidFill>
                <a:schemeClr val="bg1"/>
              </a:solidFill>
            </a:endParaRPr>
          </a:p>
          <a:p>
            <a:pPr algn="l"/>
            <a:endParaRPr lang="fr-CA" sz="2800" dirty="0" smtClean="0">
              <a:solidFill>
                <a:schemeClr val="bg1"/>
              </a:solidFill>
            </a:endParaRPr>
          </a:p>
          <a:p>
            <a:pPr algn="l"/>
            <a:r>
              <a:rPr lang="fr-CA" sz="2800" dirty="0" smtClean="0">
                <a:solidFill>
                  <a:schemeClr val="bg1"/>
                </a:solidFill>
              </a:rPr>
              <a:t>By </a:t>
            </a:r>
            <a:r>
              <a:rPr lang="fr-CA" sz="2800" dirty="0" err="1" smtClean="0">
                <a:solidFill>
                  <a:schemeClr val="bg1"/>
                </a:solidFill>
              </a:rPr>
              <a:t>Veronicah</a:t>
            </a:r>
            <a:r>
              <a:rPr lang="fr-CA" sz="2800" dirty="0" smtClean="0">
                <a:solidFill>
                  <a:schemeClr val="bg1"/>
                </a:solidFill>
              </a:rPr>
              <a:t> </a:t>
            </a:r>
            <a:r>
              <a:rPr lang="fr-CA" sz="2800" dirty="0" err="1" smtClean="0">
                <a:solidFill>
                  <a:schemeClr val="bg1"/>
                </a:solidFill>
              </a:rPr>
              <a:t>Mutua</a:t>
            </a:r>
            <a:endParaRPr lang="fr-CA" sz="2800" dirty="0" smtClean="0">
              <a:solidFill>
                <a:schemeClr val="bg1"/>
              </a:solidFill>
            </a:endParaRPr>
          </a:p>
          <a:p>
            <a:endParaRPr lang="fr-CA" sz="2800" dirty="0" smtClean="0">
              <a:solidFill>
                <a:schemeClr val="bg1"/>
              </a:solidFill>
            </a:endParaRPr>
          </a:p>
        </p:txBody>
      </p:sp>
    </p:spTree>
    <p:extLst>
      <p:ext uri="{BB962C8B-B14F-4D97-AF65-F5344CB8AC3E}">
        <p14:creationId xmlns:p14="http://schemas.microsoft.com/office/powerpoint/2010/main" val="2288657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b="1" dirty="0" smtClean="0"/>
              <a:t>C - Language Overview</a:t>
            </a:r>
            <a:endParaRPr lang="fr-CA" dirty="0" smtClean="0">
              <a:solidFill>
                <a:schemeClr val="bg1"/>
              </a:solidFill>
            </a:endParaRPr>
          </a:p>
        </p:txBody>
      </p:sp>
      <p:sp>
        <p:nvSpPr>
          <p:cNvPr id="3" name="Espace réservé du contenu 2"/>
          <p:cNvSpPr>
            <a:spLocks noGrp="1"/>
          </p:cNvSpPr>
          <p:nvPr>
            <p:ph idx="1"/>
          </p:nvPr>
        </p:nvSpPr>
        <p:spPr>
          <a:xfrm>
            <a:off x="457200" y="2071688"/>
            <a:ext cx="8229600" cy="4500562"/>
          </a:xfrm>
        </p:spPr>
        <p:txBody>
          <a:bodyPr rtlCol="0">
            <a:normAutofit fontScale="92500" lnSpcReduction="20000"/>
          </a:bodyPr>
          <a:lstStyle/>
          <a:p>
            <a:r>
              <a:rPr lang="en-US" dirty="0" smtClean="0"/>
              <a:t>The UNIX operating system, the C compiler, and essentially all UNIX applications programs have been written in C. C has now become a widely used professional language for various reasons.</a:t>
            </a:r>
          </a:p>
          <a:p>
            <a:pPr lvl="0"/>
            <a:r>
              <a:rPr lang="en-US" dirty="0" smtClean="0"/>
              <a:t>Easy to learn</a:t>
            </a:r>
          </a:p>
          <a:p>
            <a:pPr lvl="0"/>
            <a:r>
              <a:rPr lang="en-US" dirty="0" smtClean="0"/>
              <a:t>Structured language</a:t>
            </a:r>
          </a:p>
          <a:p>
            <a:pPr lvl="0"/>
            <a:r>
              <a:rPr lang="en-US" dirty="0" smtClean="0"/>
              <a:t>It produces efficient programs.</a:t>
            </a:r>
          </a:p>
          <a:p>
            <a:pPr lvl="0"/>
            <a:r>
              <a:rPr lang="en-US" dirty="0" smtClean="0"/>
              <a:t>It can handle low-level activities.</a:t>
            </a:r>
          </a:p>
          <a:p>
            <a:pPr lvl="0"/>
            <a:r>
              <a:rPr lang="en-US" dirty="0" smtClean="0"/>
              <a:t>It can be compiled on a variety of computer platforms.</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endParaRPr lang="en-US" dirty="0" smtClean="0"/>
          </a:p>
          <a:p>
            <a:pPr>
              <a:buNone/>
            </a:pPr>
            <a:endParaRPr lang="en-US" dirty="0"/>
          </a:p>
        </p:txBody>
      </p:sp>
      <p:sp>
        <p:nvSpPr>
          <p:cNvPr id="4098" name="Rectangle 2"/>
          <p:cNvSpPr>
            <a:spLocks noChangeArrowheads="1"/>
          </p:cNvSpPr>
          <p:nvPr/>
        </p:nvSpPr>
        <p:spPr bwMode="auto">
          <a:xfrm>
            <a:off x="2286000" y="1981200"/>
            <a:ext cx="5715000" cy="267765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rPr>
              <a:t>Increment and decrement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rPr>
              <a:t>In C, </a:t>
            </a:r>
            <a:r>
              <a:rPr kumimoji="0" lang="en-US" sz="24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rPr>
              <a:t> and </a:t>
            </a:r>
            <a:r>
              <a:rPr kumimoji="0" lang="en-US" sz="24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rPr>
              <a:t> are called increment and decrement operators respectively. Both of these operators are unary operators,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rPr>
              <a:t>i.e</a:t>
            </a:r>
            <a:r>
              <a:rPr kumimoji="0" lang="en-US" sz="2400" b="0" i="0" u="none" strike="noStrike" cap="none" normalizeH="0" baseline="0" dirty="0" smtClean="0">
                <a:ln>
                  <a:noFill/>
                </a:ln>
                <a:solidFill>
                  <a:schemeClr val="tx1"/>
                </a:solidFill>
                <a:effectLst/>
                <a:latin typeface="Arial" pitchFamily="34" charset="0"/>
                <a:ea typeface="Times New Roman" pitchFamily="18" charset="0"/>
              </a:rPr>
              <a:t>, used on single operand. </a:t>
            </a:r>
            <a:r>
              <a:rPr kumimoji="0" lang="en-US" sz="24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rPr>
              <a:t> adds 1 to operand and </a:t>
            </a:r>
            <a:r>
              <a:rPr kumimoji="0" lang="en-US" sz="24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rPr>
              <a:t> subtracts 1 to operand respectively. For example:</a:t>
            </a:r>
            <a:endParaRPr kumimoji="0" lang="en-US" sz="24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a:xfrm>
            <a:off x="2514600" y="838200"/>
            <a:ext cx="5562600" cy="369332"/>
          </a:xfrm>
          <a:prstGeom prst="rect">
            <a:avLst/>
          </a:prstGeom>
        </p:spPr>
        <p:txBody>
          <a:bodyPr wrap="square">
            <a:spAutoFit/>
          </a:bodyPr>
          <a:lstStyle/>
          <a:p>
            <a:r>
              <a:rPr lang="en-US" b="1" dirty="0" smtClean="0"/>
              <a:t>Operators in C programming</a:t>
            </a:r>
            <a:endParaRPr lang="en-US" dirty="0"/>
          </a:p>
        </p:txBody>
      </p:sp>
      <p:sp>
        <p:nvSpPr>
          <p:cNvPr id="6" name="Slide Number Placeholder 5"/>
          <p:cNvSpPr>
            <a:spLocks noGrp="1"/>
          </p:cNvSpPr>
          <p:nvPr>
            <p:ph type="sldNum" sz="quarter" idx="12"/>
          </p:nvPr>
        </p:nvSpPr>
        <p:spPr/>
        <p:txBody>
          <a:bodyPr/>
          <a:lstStyle/>
          <a:p>
            <a:pPr>
              <a:defRPr/>
            </a:pPr>
            <a:fld id="{5C6FDF75-9DAF-4BC1-A7ED-499CF7D9DF0A}" type="slidenum">
              <a:rPr lang="fr-CA" smtClean="0"/>
              <a:pPr>
                <a:defRPr/>
              </a:pPr>
              <a:t>100</a:t>
            </a:fld>
            <a:endParaRPr lang="fr-CA"/>
          </a:p>
        </p:txBody>
      </p:sp>
      <p:sp>
        <p:nvSpPr>
          <p:cNvPr id="8" name="Footer Placeholder 7"/>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pPr lvl="0"/>
            <a:r>
              <a:rPr lang="en-US" b="1" dirty="0" smtClean="0"/>
              <a:t/>
            </a:r>
            <a:br>
              <a:rPr lang="en-US" b="1" dirty="0" smtClean="0"/>
            </a:br>
            <a:r>
              <a:rPr lang="en-US" b="1" dirty="0" smtClean="0"/>
              <a:t/>
            </a:r>
            <a:br>
              <a:rPr lang="en-US" b="1" dirty="0" smtClean="0"/>
            </a:br>
            <a:r>
              <a:rPr lang="en-US" b="1" dirty="0" smtClean="0"/>
              <a:t/>
            </a:r>
            <a:br>
              <a:rPr lang="en-US" b="1" dirty="0" smtClean="0"/>
            </a:br>
            <a:r>
              <a:rPr lang="en-US" sz="3100" b="1" dirty="0" smtClean="0">
                <a:latin typeface="Arial" pitchFamily="34" charset="0"/>
                <a:ea typeface="Times New Roman" pitchFamily="18" charset="0"/>
              </a:rPr>
              <a:t>Increment and decrement operators</a:t>
            </a:r>
            <a:r>
              <a:rPr lang="en-US" b="1" dirty="0" smtClean="0">
                <a:latin typeface="Arial" pitchFamily="34" charset="0"/>
                <a:ea typeface="Times New Roman" pitchFamily="18" charset="0"/>
              </a:rPr>
              <a:t/>
            </a:r>
            <a:br>
              <a:rPr lang="en-US" b="1" dirty="0" smtClean="0">
                <a:latin typeface="Arial" pitchFamily="34" charset="0"/>
                <a:ea typeface="Times New Roman" pitchFamily="18" charset="0"/>
              </a:rPr>
            </a:br>
            <a:r>
              <a:rPr lang="en-US" dirty="0" smtClean="0"/>
              <a:t/>
            </a:r>
            <a:br>
              <a:rPr lang="en-US" dirty="0" smtClean="0"/>
            </a:b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Let a=5 and b=10</a:t>
            </a:r>
          </a:p>
          <a:p>
            <a:pPr>
              <a:buNone/>
            </a:pPr>
            <a:r>
              <a:rPr lang="en-US" dirty="0" smtClean="0"/>
              <a:t>a++;  //a becomes 6</a:t>
            </a:r>
          </a:p>
          <a:p>
            <a:pPr>
              <a:buNone/>
            </a:pPr>
            <a:r>
              <a:rPr lang="en-US" dirty="0" smtClean="0"/>
              <a:t>a--;  //a becomes 5</a:t>
            </a:r>
          </a:p>
          <a:p>
            <a:pPr>
              <a:buNone/>
            </a:pPr>
            <a:r>
              <a:rPr lang="en-US" dirty="0" smtClean="0"/>
              <a:t>++a;  //a becomes 6</a:t>
            </a:r>
          </a:p>
          <a:p>
            <a:pPr>
              <a:buNone/>
            </a:pPr>
            <a:r>
              <a:rPr lang="en-US" dirty="0" smtClean="0"/>
              <a:t>--a;  //a becomes 5</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a:bodyPr>
          <a:lstStyle/>
          <a:p>
            <a:pPr>
              <a:buNone/>
            </a:pPr>
            <a:r>
              <a:rPr lang="en-US" b="1" dirty="0" smtClean="0"/>
              <a:t>Assignment Operators</a:t>
            </a:r>
          </a:p>
          <a:p>
            <a:r>
              <a:rPr lang="en-US" dirty="0" smtClean="0"/>
              <a:t>The most common assignment operator is =. </a:t>
            </a:r>
          </a:p>
          <a:p>
            <a:r>
              <a:rPr lang="en-US" dirty="0" smtClean="0"/>
              <a:t>This operator assigns the value in right side to the left side. For example:</a:t>
            </a:r>
          </a:p>
          <a:p>
            <a:r>
              <a:rPr lang="en-US" dirty="0" err="1" smtClean="0"/>
              <a:t>var</a:t>
            </a:r>
            <a:r>
              <a:rPr lang="en-US" dirty="0" smtClean="0"/>
              <a:t>=5  //5 is assigned to </a:t>
            </a:r>
            <a:r>
              <a:rPr lang="en-US" dirty="0" err="1" smtClean="0"/>
              <a:t>var</a:t>
            </a:r>
            <a:endParaRPr lang="en-US" dirty="0" smtClean="0"/>
          </a:p>
          <a:p>
            <a:r>
              <a:rPr lang="en-US" dirty="0" smtClean="0"/>
              <a:t>a=c; //value of c is assigned to a</a:t>
            </a:r>
          </a:p>
          <a:p>
            <a:r>
              <a:rPr lang="en-US" dirty="0" smtClean="0"/>
              <a:t>5=c;   // Error! 5 is a constant.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Operators in C programming</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None/>
            </a:pPr>
            <a:r>
              <a:rPr lang="en-US" b="1" dirty="0" smtClean="0"/>
              <a:t>Relational Operator</a:t>
            </a:r>
          </a:p>
          <a:p>
            <a:r>
              <a:rPr lang="en-US" dirty="0" smtClean="0"/>
              <a:t>Relational operators checks relationship between two operands. If the relation is true, it returns value 1 and if the relation is false, it returns value 0. For example:</a:t>
            </a:r>
          </a:p>
          <a:p>
            <a:r>
              <a:rPr lang="en-US" dirty="0" smtClean="0"/>
              <a:t>a&gt;b Here, &gt; is a relational operator. If </a:t>
            </a:r>
            <a:r>
              <a:rPr lang="en-US" i="1" dirty="0" smtClean="0"/>
              <a:t>a</a:t>
            </a:r>
            <a:r>
              <a:rPr lang="en-US" dirty="0" smtClean="0"/>
              <a:t> is greater than </a:t>
            </a:r>
            <a:r>
              <a:rPr lang="en-US" i="1" dirty="0" smtClean="0"/>
              <a:t>b</a:t>
            </a:r>
            <a:r>
              <a:rPr lang="en-US" dirty="0" smtClean="0"/>
              <a:t>, </a:t>
            </a:r>
            <a:r>
              <a:rPr lang="en-US" i="1" dirty="0" smtClean="0"/>
              <a:t>a&gt;b</a:t>
            </a:r>
            <a:r>
              <a:rPr lang="en-US" dirty="0" smtClean="0"/>
              <a:t> returns 1 if not then, it returns 0.</a:t>
            </a:r>
          </a:p>
          <a:p>
            <a:r>
              <a:rPr lang="en-US" dirty="0" smtClean="0"/>
              <a:t>Relational operators are used in decision making and loops in C programming.</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
            </a:r>
            <a:br>
              <a:rPr lang="en-US" b="1" dirty="0" smtClean="0"/>
            </a:br>
            <a:r>
              <a:rPr lang="en-US" b="1" dirty="0" smtClean="0"/>
              <a:t>Relational Operator</a:t>
            </a:r>
            <a:br>
              <a:rPr lang="en-US" b="1" dirty="0" smtClean="0"/>
            </a:br>
            <a:r>
              <a:rPr lang="en-US" dirty="0" smtClean="0"/>
              <a:t/>
            </a:r>
            <a:br>
              <a:rPr lang="en-US" dirty="0" smtClean="0"/>
            </a:br>
            <a:endParaRPr lang="en-US" dirty="0" smtClean="0"/>
          </a:p>
        </p:txBody>
      </p:sp>
      <p:graphicFrame>
        <p:nvGraphicFramePr>
          <p:cNvPr id="4" name="Content Placeholder 3"/>
          <p:cNvGraphicFramePr>
            <a:graphicFrameLocks noGrp="1"/>
          </p:cNvGraphicFramePr>
          <p:nvPr>
            <p:ph idx="1"/>
          </p:nvPr>
        </p:nvGraphicFramePr>
        <p:xfrm>
          <a:off x="2214563" y="1600200"/>
          <a:ext cx="4186238" cy="2595880"/>
        </p:xfrm>
        <a:graphic>
          <a:graphicData uri="http://schemas.openxmlformats.org/drawingml/2006/table">
            <a:tbl>
              <a:tblPr firstRow="1" bandRow="1">
                <a:tableStyleId>{5C22544A-7EE6-4342-B048-85BDC9FD1C3A}</a:tableStyleId>
              </a:tblPr>
              <a:tblGrid>
                <a:gridCol w="724818"/>
                <a:gridCol w="1730710"/>
                <a:gridCol w="1730710"/>
              </a:tblGrid>
              <a:tr h="370840">
                <a:tc>
                  <a:txBody>
                    <a:bodyPr/>
                    <a:lstStyle/>
                    <a:p>
                      <a:pPr marL="0" marR="0" algn="ctr">
                        <a:spcBef>
                          <a:spcPts val="1000"/>
                        </a:spcBef>
                        <a:spcAft>
                          <a:spcPts val="300"/>
                        </a:spcAft>
                      </a:pPr>
                      <a:r>
                        <a:rPr lang="en-US" sz="1000" b="1">
                          <a:latin typeface="Calibri"/>
                          <a:ea typeface="Times New Roman"/>
                          <a:cs typeface="Times New Roman"/>
                        </a:rPr>
                        <a:t>Operator</a:t>
                      </a:r>
                      <a:endParaRPr lang="en-US" sz="100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000" b="1">
                          <a:latin typeface="Calibri"/>
                          <a:ea typeface="Times New Roman"/>
                          <a:cs typeface="Times New Roman"/>
                        </a:rPr>
                        <a:t>Meaning of Operator</a:t>
                      </a:r>
                      <a:endParaRPr lang="en-US" sz="100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000" b="1">
                          <a:latin typeface="Calibri"/>
                          <a:ea typeface="Times New Roman"/>
                          <a:cs typeface="Times New Roman"/>
                        </a:rPr>
                        <a:t>Same as</a:t>
                      </a:r>
                      <a:endParaRPr lang="en-US" sz="1000">
                        <a:latin typeface="Calibri"/>
                        <a:ea typeface="Times New Roman"/>
                        <a:cs typeface="Times New Roman"/>
                      </a:endParaRP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Equal to</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a=b</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&gt;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Greater than</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a=a+b</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&lt;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Less than</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a=a-b</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Not equal to</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a=a*b</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&gt;=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Greater than or equal to</a:t>
                      </a:r>
                    </a:p>
                  </a:txBody>
                  <a:tcPr marL="9525" marR="9525" marT="9525" marB="9525" anchor="ctr"/>
                </a:tc>
                <a:tc>
                  <a:txBody>
                    <a:bodyPr/>
                    <a:lstStyle/>
                    <a:p>
                      <a:pPr marL="0" marR="0" algn="ctr">
                        <a:spcBef>
                          <a:spcPts val="1000"/>
                        </a:spcBef>
                        <a:spcAft>
                          <a:spcPts val="300"/>
                        </a:spcAft>
                      </a:pPr>
                      <a:r>
                        <a:rPr lang="en-US" sz="1000" dirty="0">
                          <a:latin typeface="Calibri"/>
                          <a:ea typeface="Times New Roman"/>
                          <a:cs typeface="Times New Roman"/>
                        </a:rPr>
                        <a:t>a=a/b</a:t>
                      </a:r>
                    </a:p>
                  </a:txBody>
                  <a:tcPr marL="9525" marR="9525" marT="9525" marB="9525" anchor="ctr"/>
                </a:tc>
              </a:tr>
              <a:tr h="370840">
                <a:tc>
                  <a:txBody>
                    <a:bodyPr/>
                    <a:lstStyle/>
                    <a:p>
                      <a:pPr marL="0" marR="0" algn="ctr">
                        <a:spcBef>
                          <a:spcPts val="1000"/>
                        </a:spcBef>
                        <a:spcAft>
                          <a:spcPts val="300"/>
                        </a:spcAft>
                      </a:pPr>
                      <a:r>
                        <a:rPr lang="en-US" sz="1000" dirty="0">
                          <a:latin typeface="Calibri"/>
                          <a:ea typeface="Times New Roman"/>
                          <a:cs typeface="Times New Roman"/>
                        </a:rPr>
                        <a:t>&lt;=</a:t>
                      </a:r>
                    </a:p>
                  </a:txBody>
                  <a:tcPr marL="9525" marR="9525" marT="9525" marB="9525" anchor="ctr"/>
                </a:tc>
                <a:tc>
                  <a:txBody>
                    <a:bodyPr/>
                    <a:lstStyle/>
                    <a:p>
                      <a:pPr marL="0" marR="0" algn="ctr">
                        <a:spcBef>
                          <a:spcPts val="1000"/>
                        </a:spcBef>
                        <a:spcAft>
                          <a:spcPts val="300"/>
                        </a:spcAft>
                      </a:pPr>
                      <a:r>
                        <a:rPr lang="en-US" sz="1000" dirty="0">
                          <a:latin typeface="Calibri"/>
                          <a:ea typeface="Times New Roman"/>
                          <a:cs typeface="Times New Roman"/>
                        </a:rPr>
                        <a:t>Less than or equal to</a:t>
                      </a:r>
                    </a:p>
                  </a:txBody>
                  <a:tcPr marL="9525" marR="9525" marT="9525" marB="9525" anchor="ctr"/>
                </a:tc>
                <a:tc>
                  <a:txBody>
                    <a:bodyPr/>
                    <a:lstStyle/>
                    <a:p>
                      <a:pPr marL="0" marR="0" algn="ctr">
                        <a:spcBef>
                          <a:spcPts val="1000"/>
                        </a:spcBef>
                        <a:spcAft>
                          <a:spcPts val="300"/>
                        </a:spcAft>
                      </a:pPr>
                      <a:r>
                        <a:rPr lang="en-US" sz="1000" dirty="0">
                          <a:latin typeface="Calibri"/>
                          <a:ea typeface="Times New Roman"/>
                          <a:cs typeface="Times New Roman"/>
                        </a:rPr>
                        <a:t>a=</a:t>
                      </a:r>
                      <a:r>
                        <a:rPr lang="en-US" sz="1000" dirty="0" err="1">
                          <a:latin typeface="Calibri"/>
                          <a:ea typeface="Times New Roman"/>
                          <a:cs typeface="Times New Roman"/>
                        </a:rPr>
                        <a:t>a%b</a:t>
                      </a:r>
                      <a:endParaRPr lang="en-US" sz="1000" dirty="0">
                        <a:latin typeface="Calibri"/>
                        <a:ea typeface="Times New Roman"/>
                        <a:cs typeface="Times New Roman"/>
                      </a:endParaRP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104</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Operators in C programming</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Logical Operators</a:t>
            </a:r>
          </a:p>
          <a:p>
            <a:r>
              <a:rPr lang="en-US" dirty="0" smtClean="0"/>
              <a:t>Logical operators are used to combine expressions containing relation operators. In C, there are 3 logical operators: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
            </a:r>
            <a:br>
              <a:rPr lang="en-US" b="1" dirty="0" smtClean="0"/>
            </a:br>
            <a:r>
              <a:rPr lang="en-US" b="1" dirty="0" smtClean="0"/>
              <a:t>Logical Operators</a:t>
            </a:r>
            <a:br>
              <a:rPr lang="en-US" b="1" dirty="0" smtClean="0"/>
            </a:br>
            <a:r>
              <a:rPr lang="en-US" dirty="0" smtClean="0"/>
              <a:t/>
            </a:r>
            <a:br>
              <a:rPr lang="en-US" dirty="0" smtClean="0"/>
            </a:br>
            <a:r>
              <a:rPr lang="en-US" dirty="0" smtClean="0"/>
              <a:t/>
            </a:r>
            <a:br>
              <a:rPr lang="en-US" dirty="0" smtClean="0"/>
            </a:br>
            <a:endParaRPr lang="en-US" dirty="0" smtClean="0"/>
          </a:p>
        </p:txBody>
      </p:sp>
      <p:graphicFrame>
        <p:nvGraphicFramePr>
          <p:cNvPr id="4" name="Content Placeholder 3"/>
          <p:cNvGraphicFramePr>
            <a:graphicFrameLocks noGrp="1"/>
          </p:cNvGraphicFramePr>
          <p:nvPr>
            <p:ph idx="1"/>
          </p:nvPr>
        </p:nvGraphicFramePr>
        <p:xfrm>
          <a:off x="2214561" y="1600200"/>
          <a:ext cx="5405438" cy="1483360"/>
        </p:xfrm>
        <a:graphic>
          <a:graphicData uri="http://schemas.openxmlformats.org/drawingml/2006/table">
            <a:tbl>
              <a:tblPr firstRow="1" bandRow="1">
                <a:tableStyleId>{5C22544A-7EE6-4342-B048-85BDC9FD1C3A}</a:tableStyleId>
              </a:tblPr>
              <a:tblGrid>
                <a:gridCol w="935914"/>
                <a:gridCol w="2234762"/>
                <a:gridCol w="2234762"/>
              </a:tblGrid>
              <a:tr h="370840">
                <a:tc>
                  <a:txBody>
                    <a:bodyPr/>
                    <a:lstStyle/>
                    <a:p>
                      <a:pPr marL="0" marR="0" algn="ctr">
                        <a:spcBef>
                          <a:spcPts val="1000"/>
                        </a:spcBef>
                        <a:spcAft>
                          <a:spcPts val="300"/>
                        </a:spcAft>
                      </a:pPr>
                      <a:r>
                        <a:rPr lang="en-US" sz="1000" b="1" dirty="0">
                          <a:latin typeface="Calibri"/>
                          <a:ea typeface="Times New Roman"/>
                          <a:cs typeface="Times New Roman"/>
                        </a:rPr>
                        <a:t>Operator</a:t>
                      </a:r>
                      <a:endParaRPr lang="en-US" sz="1000" dirty="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000" b="1">
                          <a:latin typeface="Calibri"/>
                          <a:ea typeface="Times New Roman"/>
                          <a:cs typeface="Times New Roman"/>
                        </a:rPr>
                        <a:t>Meaning of Operator</a:t>
                      </a:r>
                      <a:endParaRPr lang="en-US" sz="100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000" b="1">
                          <a:latin typeface="Calibri"/>
                          <a:ea typeface="Times New Roman"/>
                          <a:cs typeface="Times New Roman"/>
                        </a:rPr>
                        <a:t>Example</a:t>
                      </a:r>
                      <a:endParaRPr lang="en-US" sz="1000">
                        <a:latin typeface="Calibri"/>
                        <a:ea typeface="Times New Roman"/>
                        <a:cs typeface="Times New Roman"/>
                      </a:endParaRP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&amp;&amp;</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Logial AND </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If c=5 and d=2 then,((c==5) &amp;&amp; (d&gt;5)) returns false.</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Logical OR</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If c=5 and d=2 then, ((c==5) || (d&gt;5)) returns true.</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Logical NOT</a:t>
                      </a:r>
                    </a:p>
                  </a:txBody>
                  <a:tcPr marL="9525" marR="9525" marT="9525" marB="9525" anchor="ctr"/>
                </a:tc>
                <a:tc>
                  <a:txBody>
                    <a:bodyPr/>
                    <a:lstStyle/>
                    <a:p>
                      <a:pPr marL="0" marR="0" algn="ctr">
                        <a:spcBef>
                          <a:spcPts val="1000"/>
                        </a:spcBef>
                        <a:spcAft>
                          <a:spcPts val="300"/>
                        </a:spcAft>
                      </a:pPr>
                      <a:r>
                        <a:rPr lang="en-US" sz="1000" dirty="0">
                          <a:latin typeface="Calibri"/>
                          <a:ea typeface="Times New Roman"/>
                          <a:cs typeface="Times New Roman"/>
                        </a:rPr>
                        <a:t>If c=5 then, !(c==5) returns false.</a:t>
                      </a: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106</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Operators in C programming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pPr>
              <a:buNone/>
            </a:pPr>
            <a:r>
              <a:rPr lang="en-US" b="1" dirty="0" smtClean="0"/>
              <a:t>Explanation</a:t>
            </a:r>
            <a:endParaRPr lang="en-US" dirty="0" smtClean="0"/>
          </a:p>
          <a:p>
            <a:r>
              <a:rPr lang="en-US" dirty="0" smtClean="0"/>
              <a:t>For expression, </a:t>
            </a:r>
            <a:r>
              <a:rPr lang="en-US" i="1" dirty="0" smtClean="0"/>
              <a:t>((c==5) &amp;&amp; (d&gt;5))</a:t>
            </a:r>
            <a:r>
              <a:rPr lang="en-US" dirty="0" smtClean="0"/>
              <a:t> to be true, both </a:t>
            </a:r>
            <a:r>
              <a:rPr lang="en-US" i="1" dirty="0" smtClean="0"/>
              <a:t>c==5</a:t>
            </a:r>
            <a:r>
              <a:rPr lang="en-US" dirty="0" smtClean="0"/>
              <a:t> and </a:t>
            </a:r>
            <a:r>
              <a:rPr lang="en-US" i="1" dirty="0" smtClean="0"/>
              <a:t>d&gt;5</a:t>
            </a:r>
            <a:r>
              <a:rPr lang="en-US" dirty="0" smtClean="0"/>
              <a:t> should be true but, (d&gt;5) is false in the given example. So, the expression is false.</a:t>
            </a:r>
          </a:p>
          <a:p>
            <a:r>
              <a:rPr lang="en-US" dirty="0" smtClean="0"/>
              <a:t>For expression ((c==5) || (d&gt;5)) to be true, either the expression should be true. Since, (c==5) is true. So, the expression is true. Since, expression (c==5) is true, !(c==5) is false.</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Operators in C programming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Conditional Operator</a:t>
            </a:r>
          </a:p>
          <a:p>
            <a:r>
              <a:rPr lang="en-US" dirty="0" smtClean="0"/>
              <a:t>Conditional operator takes three operands and consists of two symbols ? and : . </a:t>
            </a:r>
          </a:p>
          <a:p>
            <a:r>
              <a:rPr lang="en-US" dirty="0" smtClean="0"/>
              <a:t>Conditional operators are used for decision making in C. For example:</a:t>
            </a:r>
          </a:p>
          <a:p>
            <a:pPr>
              <a:buNone/>
            </a:pPr>
            <a:r>
              <a:rPr lang="en-US" dirty="0" smtClean="0"/>
              <a:t>c=(c&gt;0)?10:-10;</a:t>
            </a:r>
          </a:p>
          <a:p>
            <a:r>
              <a:rPr lang="en-US" dirty="0" smtClean="0"/>
              <a:t>If </a:t>
            </a:r>
            <a:r>
              <a:rPr lang="en-US" i="1" dirty="0" smtClean="0"/>
              <a:t>c</a:t>
            </a:r>
            <a:r>
              <a:rPr lang="en-US" dirty="0" smtClean="0"/>
              <a:t> is greater than 0, value of </a:t>
            </a:r>
            <a:r>
              <a:rPr lang="en-US" i="1" dirty="0" smtClean="0"/>
              <a:t>c</a:t>
            </a:r>
            <a:r>
              <a:rPr lang="en-US" dirty="0" smtClean="0"/>
              <a:t> will be 10 but, if </a:t>
            </a:r>
            <a:r>
              <a:rPr lang="en-US" i="1" dirty="0" smtClean="0"/>
              <a:t>c</a:t>
            </a:r>
            <a:r>
              <a:rPr lang="en-US" dirty="0" smtClean="0"/>
              <a:t> is less than 0, value of </a:t>
            </a:r>
            <a:r>
              <a:rPr lang="en-US" i="1" dirty="0" smtClean="0"/>
              <a:t>c</a:t>
            </a:r>
            <a:r>
              <a:rPr lang="en-US" dirty="0" smtClean="0"/>
              <a:t> will be -10.</a:t>
            </a:r>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Other Operators in C programming</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dirty="0" smtClean="0"/>
              <a:t>Bitwise Operators</a:t>
            </a:r>
          </a:p>
          <a:p>
            <a:r>
              <a:rPr lang="en-US" dirty="0" smtClean="0"/>
              <a:t>A bitwise operator works on each bit of data. Bitwise operators are used in bit level programming.</a:t>
            </a:r>
          </a:p>
          <a:p>
            <a:pPr>
              <a:buNone/>
            </a:pPr>
            <a:r>
              <a:rPr lang="en-US" b="1" dirty="0" smtClean="0"/>
              <a:t>Comma Operator</a:t>
            </a:r>
          </a:p>
          <a:p>
            <a:r>
              <a:rPr lang="en-US" dirty="0" smtClean="0"/>
              <a:t>Comma operators are used to link related expressions together. For example:</a:t>
            </a:r>
          </a:p>
          <a:p>
            <a:r>
              <a:rPr lang="en-US" dirty="0" err="1" smtClean="0"/>
              <a:t>int</a:t>
            </a:r>
            <a:r>
              <a:rPr lang="en-US" dirty="0" smtClean="0"/>
              <a:t> </a:t>
            </a:r>
            <a:r>
              <a:rPr lang="en-US" dirty="0" err="1" smtClean="0"/>
              <a:t>a,c</a:t>
            </a:r>
            <a:r>
              <a:rPr lang="en-US" dirty="0" smtClean="0"/>
              <a:t>=5,d;</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109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pPr algn="l" fontAlgn="auto">
              <a:spcAft>
                <a:spcPts val="0"/>
              </a:spcAft>
              <a:defRPr/>
            </a:pPr>
            <a:r>
              <a:rPr lang="en-US" b="1" dirty="0" smtClean="0"/>
              <a:t>C - Language Overview</a:t>
            </a:r>
            <a:endParaRPr lang="fr-CA" dirty="0" smtClean="0">
              <a:solidFill>
                <a:schemeClr val="tx1">
                  <a:lumMod val="75000"/>
                  <a:lumOff val="25000"/>
                </a:schemeClr>
              </a:solidFill>
            </a:endParaRPr>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dirty="0" smtClean="0"/>
              <a:t>Facts about C</a:t>
            </a:r>
            <a:endParaRPr lang="en-US" dirty="0" smtClean="0"/>
          </a:p>
          <a:p>
            <a:pPr lvl="0"/>
            <a:r>
              <a:rPr lang="en-US" dirty="0" smtClean="0"/>
              <a:t>C was invented to write an operating system called UNIX.</a:t>
            </a:r>
          </a:p>
          <a:p>
            <a:pPr lvl="0"/>
            <a:r>
              <a:rPr lang="en-US" dirty="0" smtClean="0"/>
              <a:t>C is a successor of B language which was introduced around 1970</a:t>
            </a:r>
          </a:p>
          <a:p>
            <a:pPr lvl="0"/>
            <a:r>
              <a:rPr lang="en-US" dirty="0" smtClean="0"/>
              <a:t>The language was formalized in 1988 by the American National Standard </a:t>
            </a:r>
            <a:r>
              <a:rPr lang="en-US" dirty="0" err="1" smtClean="0"/>
              <a:t>Institue</a:t>
            </a:r>
            <a:r>
              <a:rPr lang="en-US" dirty="0" smtClean="0"/>
              <a:t> (ANSI).</a:t>
            </a:r>
          </a:p>
          <a:p>
            <a:pPr lvl="0"/>
            <a:r>
              <a:rPr lang="en-US" dirty="0" smtClean="0"/>
              <a:t>The UNIX OS was totally written in C By 1973.</a:t>
            </a:r>
          </a:p>
          <a:p>
            <a:pPr lvl="0"/>
            <a:r>
              <a:rPr lang="en-US" dirty="0" smtClean="0"/>
              <a:t>Today C is the most widely used and popular System Programming Language.</a:t>
            </a:r>
          </a:p>
          <a:p>
            <a:pPr lvl="0"/>
            <a:r>
              <a:rPr lang="en-US" dirty="0" smtClean="0"/>
              <a:t>Most of the state of the art software have been implemented using C.</a:t>
            </a:r>
          </a:p>
          <a:p>
            <a:pPr lvl="0"/>
            <a:r>
              <a:rPr lang="en-US" dirty="0" smtClean="0"/>
              <a:t>Today's most popular Linux OS and RBDMS </a:t>
            </a:r>
            <a:r>
              <a:rPr lang="en-US" dirty="0" err="1" smtClean="0"/>
              <a:t>MySQL</a:t>
            </a:r>
            <a:r>
              <a:rPr lang="en-US" dirty="0" smtClean="0"/>
              <a:t> have been written in C.</a:t>
            </a:r>
          </a:p>
          <a:p>
            <a:pPr fontAlgn="auto">
              <a:spcAft>
                <a:spcPts val="0"/>
              </a:spcAft>
              <a:buFont typeface="Arial" pitchFamily="34" charset="0"/>
              <a:buChar char="•"/>
              <a:defRPr/>
            </a:pPr>
            <a:endParaRPr lang="fr-CA" dirty="0" smtClean="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
            </a:r>
            <a:br>
              <a:rPr lang="en-US" b="1" dirty="0" smtClean="0"/>
            </a:br>
            <a:r>
              <a:rPr lang="en-US" b="1" dirty="0" smtClean="0"/>
              <a:t>Other Operators in C programming</a:t>
            </a:r>
            <a:r>
              <a:rPr lang="en-US" dirty="0" smtClean="0"/>
              <a:t/>
            </a:r>
            <a:br>
              <a:rPr lang="en-US" dirty="0" smtClean="0"/>
            </a:br>
            <a:r>
              <a:rPr lang="en-US" dirty="0" smtClean="0"/>
              <a:t/>
            </a:r>
            <a:br>
              <a:rPr lang="en-US" dirty="0" smtClean="0"/>
            </a:br>
            <a:endParaRPr lang="en-US" dirty="0" smtClean="0"/>
          </a:p>
        </p:txBody>
      </p:sp>
      <p:graphicFrame>
        <p:nvGraphicFramePr>
          <p:cNvPr id="4" name="Content Placeholder 3"/>
          <p:cNvGraphicFramePr>
            <a:graphicFrameLocks noGrp="1"/>
          </p:cNvGraphicFramePr>
          <p:nvPr>
            <p:ph idx="1"/>
          </p:nvPr>
        </p:nvGraphicFramePr>
        <p:xfrm>
          <a:off x="2214562" y="1600200"/>
          <a:ext cx="5253037" cy="2595880"/>
        </p:xfrm>
        <a:graphic>
          <a:graphicData uri="http://schemas.openxmlformats.org/drawingml/2006/table">
            <a:tbl>
              <a:tblPr firstRow="1" bandRow="1">
                <a:tableStyleId>{5C22544A-7EE6-4342-B048-85BDC9FD1C3A}</a:tableStyleId>
              </a:tblPr>
              <a:tblGrid>
                <a:gridCol w="1550581"/>
                <a:gridCol w="3702456"/>
              </a:tblGrid>
              <a:tr h="370840">
                <a:tc>
                  <a:txBody>
                    <a:bodyPr/>
                    <a:lstStyle/>
                    <a:p>
                      <a:pPr marL="0" marR="0" algn="ctr">
                        <a:spcBef>
                          <a:spcPts val="1000"/>
                        </a:spcBef>
                        <a:spcAft>
                          <a:spcPts val="300"/>
                        </a:spcAft>
                      </a:pPr>
                      <a:r>
                        <a:rPr lang="en-US" sz="1000" b="1" dirty="0">
                          <a:latin typeface="Calibri"/>
                          <a:ea typeface="Times New Roman"/>
                          <a:cs typeface="Times New Roman"/>
                        </a:rPr>
                        <a:t>Operators</a:t>
                      </a:r>
                      <a:endParaRPr lang="en-US" sz="1000" dirty="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000" b="1">
                          <a:latin typeface="Calibri"/>
                          <a:ea typeface="Times New Roman"/>
                          <a:cs typeface="Times New Roman"/>
                        </a:rPr>
                        <a:t>Meaning of operators</a:t>
                      </a:r>
                      <a:endParaRPr lang="en-US" sz="1000">
                        <a:latin typeface="Calibri"/>
                        <a:ea typeface="Times New Roman"/>
                        <a:cs typeface="Times New Roman"/>
                      </a:endParaRP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&amp;</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Bitwise AND</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Bitwise OR</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Bitwise exclusive OR</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Bitwise complement</a:t>
                      </a:r>
                    </a:p>
                  </a:txBody>
                  <a:tcPr marL="9525" marR="9525" marT="9525" marB="9525" anchor="ctr"/>
                </a:tc>
              </a:tr>
              <a:tr h="370840">
                <a:tc>
                  <a:txBody>
                    <a:bodyPr/>
                    <a:lstStyle/>
                    <a:p>
                      <a:pPr marL="0" marR="0" algn="ctr">
                        <a:spcBef>
                          <a:spcPts val="1000"/>
                        </a:spcBef>
                        <a:spcAft>
                          <a:spcPts val="300"/>
                        </a:spcAft>
                      </a:pPr>
                      <a:r>
                        <a:rPr lang="en-US" sz="1000">
                          <a:latin typeface="Calibri"/>
                          <a:ea typeface="Times New Roman"/>
                          <a:cs typeface="Times New Roman"/>
                        </a:rPr>
                        <a:t>&lt;&lt;</a:t>
                      </a:r>
                    </a:p>
                  </a:txBody>
                  <a:tcPr marL="9525" marR="9525" marT="9525" marB="9525" anchor="ctr"/>
                </a:tc>
                <a:tc>
                  <a:txBody>
                    <a:bodyPr/>
                    <a:lstStyle/>
                    <a:p>
                      <a:pPr marL="0" marR="0" algn="ctr">
                        <a:spcBef>
                          <a:spcPts val="1000"/>
                        </a:spcBef>
                        <a:spcAft>
                          <a:spcPts val="300"/>
                        </a:spcAft>
                      </a:pPr>
                      <a:r>
                        <a:rPr lang="en-US" sz="1000">
                          <a:latin typeface="Calibri"/>
                          <a:ea typeface="Times New Roman"/>
                          <a:cs typeface="Times New Roman"/>
                        </a:rPr>
                        <a:t>Shift left</a:t>
                      </a:r>
                    </a:p>
                  </a:txBody>
                  <a:tcPr marL="9525" marR="9525" marT="9525" marB="9525" anchor="ctr"/>
                </a:tc>
              </a:tr>
              <a:tr h="370840">
                <a:tc>
                  <a:txBody>
                    <a:bodyPr/>
                    <a:lstStyle/>
                    <a:p>
                      <a:pPr marL="0" marR="0" algn="ctr">
                        <a:spcBef>
                          <a:spcPts val="1000"/>
                        </a:spcBef>
                        <a:spcAft>
                          <a:spcPts val="300"/>
                        </a:spcAft>
                      </a:pPr>
                      <a:r>
                        <a:rPr lang="en-US" sz="1000" dirty="0">
                          <a:latin typeface="Calibri"/>
                          <a:ea typeface="Times New Roman"/>
                          <a:cs typeface="Times New Roman"/>
                        </a:rPr>
                        <a:t>&gt;&gt;</a:t>
                      </a:r>
                    </a:p>
                  </a:txBody>
                  <a:tcPr marL="9525" marR="9525" marT="9525" marB="9525" anchor="ctr"/>
                </a:tc>
                <a:tc>
                  <a:txBody>
                    <a:bodyPr/>
                    <a:lstStyle/>
                    <a:p>
                      <a:pPr marL="0" marR="0" algn="ctr">
                        <a:spcBef>
                          <a:spcPts val="1000"/>
                        </a:spcBef>
                        <a:spcAft>
                          <a:spcPts val="300"/>
                        </a:spcAft>
                      </a:pPr>
                      <a:r>
                        <a:rPr lang="en-US" sz="1000" dirty="0">
                          <a:latin typeface="Calibri"/>
                          <a:ea typeface="Times New Roman"/>
                          <a:cs typeface="Times New Roman"/>
                        </a:rPr>
                        <a:t>Shift right</a:t>
                      </a: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110</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Other Operators in C programming</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Conditional operators (?:)</a:t>
            </a:r>
          </a:p>
          <a:p>
            <a:r>
              <a:rPr lang="en-US" dirty="0" smtClean="0"/>
              <a:t>Conditional operators are used in decision making in C programming, </a:t>
            </a:r>
            <a:r>
              <a:rPr lang="en-US" dirty="0" err="1" smtClean="0"/>
              <a:t>i.e</a:t>
            </a:r>
            <a:r>
              <a:rPr lang="en-US" dirty="0" smtClean="0"/>
              <a:t>, executes different statements according to test condition whether it is either true or false.</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History of C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marL="514350" indent="-514350">
              <a:buAutoNum type="arabicPeriod" startAt="4"/>
            </a:pPr>
            <a:r>
              <a:rPr lang="en-US" dirty="0" smtClean="0"/>
              <a:t>Elegant syntax – </a:t>
            </a:r>
          </a:p>
          <a:p>
            <a:pPr marL="514350" indent="-514350">
              <a:buNone/>
            </a:pPr>
            <a:r>
              <a:rPr lang="en-US" dirty="0" smtClean="0"/>
              <a:t>       concise, readable means of representing code.</a:t>
            </a:r>
          </a:p>
          <a:p>
            <a:pPr marL="514350" indent="-514350">
              <a:buAutoNum type="arabicPeriod" startAt="5"/>
            </a:pPr>
            <a:r>
              <a:rPr lang="en-US" dirty="0" smtClean="0"/>
              <a:t>Ready access to the hardware when needed – </a:t>
            </a:r>
          </a:p>
          <a:p>
            <a:pPr marL="514350" indent="-514350">
              <a:buNone/>
            </a:pPr>
            <a:r>
              <a:rPr lang="en-US" dirty="0" smtClean="0"/>
              <a:t>        Bitwise operators and </a:t>
            </a:r>
            <a:r>
              <a:rPr lang="en-US" dirty="0" err="1" smtClean="0"/>
              <a:t>bitfields</a:t>
            </a:r>
            <a:r>
              <a:rPr lang="en-US" dirty="0" smtClean="0"/>
              <a:t> for packing data and manipulating individual bits in hardware registers. The constant qualifier for identifying </a:t>
            </a:r>
            <a:r>
              <a:rPr lang="en-US" dirty="0" err="1" smtClean="0"/>
              <a:t>ROMable</a:t>
            </a:r>
            <a:r>
              <a:rPr lang="en-US" dirty="0" smtClean="0"/>
              <a:t> data </a:t>
            </a:r>
          </a:p>
          <a:p>
            <a:r>
              <a:rPr lang="en-US" dirty="0" smtClean="0"/>
              <a:t>The volatile qualifier for identifying objects, such as memory-mapped ports, that may change due to events outside a program’s control </a:t>
            </a:r>
          </a:p>
          <a:p>
            <a:pPr marL="514350" indent="-514350">
              <a:buAutoNum type="arabicPeriod" startAt="6"/>
            </a:pPr>
            <a:r>
              <a:rPr lang="en-US" dirty="0" smtClean="0"/>
              <a:t>The ease with which applications can be optimized by hand-coding isolated procedures - </a:t>
            </a:r>
          </a:p>
          <a:p>
            <a:pPr marL="514350" indent="-514350"/>
            <a:r>
              <a:rPr lang="en-US" dirty="0" smtClean="0"/>
              <a:t>Directly writing code manually. means editing the underlying representation of a document or a computer program. </a:t>
            </a:r>
          </a:p>
          <a:p>
            <a:pPr marL="514350" indent="-514350">
              <a:buAutoNum type="arabicPeriod" startAt="4"/>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History of C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Two ways to program in c;</a:t>
            </a:r>
            <a:endParaRPr lang="en-US" dirty="0" smtClean="0"/>
          </a:p>
          <a:p>
            <a:r>
              <a:rPr lang="en-US" dirty="0" smtClean="0"/>
              <a:t>Learning the c language itself.</a:t>
            </a:r>
          </a:p>
          <a:p>
            <a:r>
              <a:rPr lang="en-US" dirty="0" smtClean="0"/>
              <a:t>learning how to use the functions in the c standard library.  </a:t>
            </a:r>
            <a:r>
              <a:rPr lang="en-US" dirty="0" err="1" smtClean="0"/>
              <a:t>E.g</a:t>
            </a:r>
            <a:r>
              <a:rPr lang="en-US" dirty="0" smtClean="0"/>
              <a:t> Using existing pieces called </a:t>
            </a:r>
            <a:r>
              <a:rPr lang="en-US" b="1" dirty="0" smtClean="0"/>
              <a:t>software reusability</a:t>
            </a:r>
            <a:r>
              <a:rPr lang="en-US" dirty="0" smtClean="0"/>
              <a:t> and is key to the field of objet oriented programming as encountered in </a:t>
            </a:r>
            <a:r>
              <a:rPr lang="en-US" dirty="0" err="1" smtClean="0"/>
              <a:t>c++</a:t>
            </a:r>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program in c</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When programming in c you will use the following building blocks;</a:t>
            </a:r>
          </a:p>
          <a:p>
            <a:pPr lvl="0"/>
            <a:r>
              <a:rPr lang="en-US" dirty="0" smtClean="0"/>
              <a:t>C standard library functions.</a:t>
            </a:r>
          </a:p>
          <a:p>
            <a:pPr lvl="0"/>
            <a:r>
              <a:rPr lang="en-US" dirty="0" smtClean="0"/>
              <a:t>Functions you create yourself.</a:t>
            </a:r>
          </a:p>
          <a:p>
            <a:pPr lvl="0"/>
            <a:r>
              <a:rPr lang="en-US" dirty="0" smtClean="0"/>
              <a:t>Functions other people have created and made available to you.</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program in c</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Advantages of creating your own functions is;</a:t>
            </a:r>
          </a:p>
          <a:p>
            <a:r>
              <a:rPr lang="en-US" dirty="0" smtClean="0"/>
              <a:t>Know exactly how they work;</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program in c</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Disadvantages of creating your own function is;</a:t>
            </a:r>
          </a:p>
          <a:p>
            <a:r>
              <a:rPr lang="en-US" dirty="0" smtClean="0"/>
              <a:t>Time consuming –designing developing and debugging new functions.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program in c</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Using existing code – avoid reinventing the wheel</a:t>
            </a:r>
          </a:p>
          <a:p>
            <a:pPr lvl="0"/>
            <a:r>
              <a:rPr lang="en-US" dirty="0" smtClean="0"/>
              <a:t>Error free</a:t>
            </a:r>
          </a:p>
          <a:p>
            <a:pPr lvl="0"/>
            <a:r>
              <a:rPr lang="en-US" dirty="0" smtClean="0"/>
              <a:t>Portable since all standard c implementations are portable.</a:t>
            </a:r>
          </a:p>
          <a:p>
            <a:pPr lvl="0"/>
            <a:r>
              <a:rPr lang="en-US" dirty="0" smtClean="0"/>
              <a:t>Efficient.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Assignment</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Give a documentary of Software trends since machine languages.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Pseudocode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This is an informal high-level description of the operating principle of a computer program or other algorithm. Its an artificial and informal language that helps programmers develop algorithms. Pseudocode is a "text-based" detail (algorithmic) design tool.</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119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Environment Setup</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Before you start doing programming using C programming language, you need following two software's available on your computer, (a) Text Editor and (b) The C Compiler.</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Pseudocode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Example:</a:t>
            </a:r>
          </a:p>
          <a:p>
            <a:r>
              <a:rPr lang="en-US" dirty="0" smtClean="0"/>
              <a:t>If student's grade is greater than or equal to 60</a:t>
            </a:r>
          </a:p>
          <a:p>
            <a:pPr lvl="2">
              <a:buNone/>
            </a:pPr>
            <a:r>
              <a:rPr lang="en-US" dirty="0" smtClean="0"/>
              <a:t>Print "passed"</a:t>
            </a:r>
          </a:p>
          <a:p>
            <a:pPr lvl="2">
              <a:buNone/>
            </a:pPr>
            <a:r>
              <a:rPr lang="en-US" dirty="0" smtClean="0"/>
              <a:t>else</a:t>
            </a:r>
          </a:p>
          <a:p>
            <a:pPr lvl="2">
              <a:buNone/>
            </a:pPr>
            <a:r>
              <a:rPr lang="en-US" dirty="0" smtClean="0"/>
              <a:t>Print "failed"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Algorithm</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In mathematics and computer science, an </a:t>
            </a:r>
            <a:r>
              <a:rPr lang="en-US" b="1" dirty="0" smtClean="0"/>
              <a:t>algorithm</a:t>
            </a:r>
            <a:r>
              <a:rPr lang="en-US" dirty="0" smtClean="0"/>
              <a:t> is a step-by-step procedure for calculations. Algorithms are used for calculation, data processing, and automated reasoning.</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Flowchart building blocks</a:t>
            </a:r>
            <a:r>
              <a:rPr lang="en-US" dirty="0" smtClean="0"/>
              <a:t/>
            </a:r>
            <a:br>
              <a:rPr lang="en-US" dirty="0" smtClean="0"/>
            </a:br>
            <a:endParaRPr lang="en-US" dirty="0" smtClean="0"/>
          </a:p>
        </p:txBody>
      </p:sp>
      <p:pic>
        <p:nvPicPr>
          <p:cNvPr id="6" name="Picture 5" descr="http://upload.wikimedia.org/wikipedia/commons/thumb/d/d6/FlowchartExample.png/220px-FlowchartExample.png">
            <a:hlinkClick r:id="rId4"/>
          </p:cNvPr>
          <p:cNvPicPr/>
          <p:nvPr/>
        </p:nvPicPr>
        <p:blipFill>
          <a:blip r:embed="rId5"/>
          <a:srcRect/>
          <a:stretch>
            <a:fillRect/>
          </a:stretch>
        </p:blipFill>
        <p:spPr bwMode="auto">
          <a:xfrm>
            <a:off x="3581400" y="1905000"/>
            <a:ext cx="2095500" cy="3838575"/>
          </a:xfrm>
          <a:prstGeom prst="rect">
            <a:avLst/>
          </a:prstGeom>
          <a:noFill/>
          <a:ln w="9525">
            <a:noFill/>
            <a:miter lim="800000"/>
            <a:headEnd/>
            <a:tailEnd/>
          </a:ln>
        </p:spPr>
      </p:pic>
      <p:sp>
        <p:nvSpPr>
          <p:cNvPr id="7" name="Content Placeholder 6"/>
          <p:cNvSpPr>
            <a:spLocks noGrp="1"/>
          </p:cNvSpPr>
          <p:nvPr>
            <p:ph idx="1"/>
          </p:nvPr>
        </p:nvSpPr>
        <p:spPr>
          <a:xfrm>
            <a:off x="2667000" y="1905000"/>
            <a:ext cx="5105400" cy="4267199"/>
          </a:xfrm>
        </p:spPr>
        <p:txBody>
          <a:bodyPr/>
          <a:lstStyle/>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r>
              <a:rPr lang="en-US" sz="1200" b="1" dirty="0" smtClean="0"/>
              <a:t>A simple flowchart for computing factorial N (N!)</a:t>
            </a:r>
          </a:p>
          <a:p>
            <a:pPr>
              <a:buNone/>
            </a:pPr>
            <a:r>
              <a:rPr lang="en-US" sz="1200" b="1" dirty="0" smtClean="0"/>
              <a:t>A flowchart for computing the factorial of N — written N! and equal to 1 × 2 × 3 × ... × N.</a:t>
            </a:r>
          </a:p>
          <a:p>
            <a:pPr>
              <a:buNone/>
            </a:pPr>
            <a:endParaRPr lang="en-US" sz="1400" dirty="0" smtClean="0"/>
          </a:p>
          <a:p>
            <a:pPr>
              <a:buNone/>
            </a:pPr>
            <a:endParaRPr lang="en-US" dirty="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122</a:t>
            </a:fld>
            <a:endParaRPr lang="fr-CA"/>
          </a:p>
        </p:txBody>
      </p:sp>
      <p:sp>
        <p:nvSpPr>
          <p:cNvPr id="8" name="Footer Placeholder 7"/>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Symbols in the flow chart</a:t>
            </a:r>
            <a:endParaRPr lang="en-US" dirty="0" smtClean="0"/>
          </a:p>
          <a:p>
            <a:r>
              <a:rPr lang="en-US" dirty="0" smtClean="0"/>
              <a:t>A typical flowchart from older basic computer science textbooks may have the following kinds of symbols: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Start and end symbols</a:t>
            </a:r>
          </a:p>
          <a:p>
            <a:r>
              <a:rPr lang="en-US" dirty="0" smtClean="0"/>
              <a:t>Represented as circles, ovals or rounded (fillet) rectangles, usually containing the word "Start" or "End", or another phrase signaling the start or end of a process, such as "submit inquiry" or "receive product".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pPr>
              <a:buNone/>
            </a:pPr>
            <a:r>
              <a:rPr lang="en-US" b="1" dirty="0" smtClean="0"/>
              <a:t>Arrows</a:t>
            </a:r>
          </a:p>
          <a:p>
            <a:r>
              <a:rPr lang="en-US" dirty="0" smtClean="0"/>
              <a:t>Showing control flow.  An arrow coming from one symbol and ending at another symbol represents that control passes to the symbol the arrow points to. The line for the arrow can be solid or dashed. The meaning of the arrow with dashed line may differ from one flowchart to another and can be defined in the legend.</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Generic processing steps</a:t>
            </a:r>
          </a:p>
          <a:p>
            <a:r>
              <a:rPr lang="en-US" dirty="0" smtClean="0"/>
              <a:t>Represented as rectangles. Examples: "Add 1 to X"; "replace identified part"; "save changes" or similar.</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dirty="0" smtClean="0"/>
              <a:t>Subroutines</a:t>
            </a:r>
          </a:p>
          <a:p>
            <a:r>
              <a:rPr lang="en-US" dirty="0" smtClean="0"/>
              <a:t>Represented as rectangles with double-struck vertical edges; these are used to show complex processing steps which may be detailed in a separate flowchart. Example: </a:t>
            </a:r>
            <a:r>
              <a:rPr lang="en-US" cap="small" dirty="0" smtClean="0"/>
              <a:t>PROCESS-FILES</a:t>
            </a:r>
            <a:r>
              <a:rPr lang="en-US" dirty="0" smtClean="0"/>
              <a:t>. One subroutine may have multiple distinct entry points or exit flows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err="1" smtClean="0"/>
              <a:t>Input/Output</a:t>
            </a:r>
            <a:endParaRPr lang="en-US" b="1" dirty="0" smtClean="0"/>
          </a:p>
          <a:p>
            <a:r>
              <a:rPr lang="en-US" dirty="0" smtClean="0"/>
              <a:t>Represented as a parallelogram Examples: Get X from the user; display X.</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Prepare conditional</a:t>
            </a:r>
          </a:p>
          <a:p>
            <a:r>
              <a:rPr lang="en-US" dirty="0" smtClean="0"/>
              <a:t>Represented as a hexagon. Shows operations which have no effect other than preparing a value for a subsequent conditional or decision step (see below).</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129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Environment Setup</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r>
              <a:rPr lang="en-US" b="1" dirty="0" smtClean="0"/>
              <a:t>The C Compiler:</a:t>
            </a:r>
            <a:endParaRPr lang="en-US" dirty="0" smtClean="0"/>
          </a:p>
          <a:p>
            <a:r>
              <a:rPr lang="en-US" dirty="0" smtClean="0"/>
              <a:t>The source code written in source file is the human readable source for your program. It needs to be "compiled", to turn into machine language so that your CPU can actually execute the program as per instructions given.</a:t>
            </a:r>
          </a:p>
          <a:p>
            <a:r>
              <a:rPr lang="en-US" dirty="0" smtClean="0"/>
              <a:t>This C programming language compiler will be used to compile your source code into final executable program. </a:t>
            </a:r>
          </a:p>
          <a:p>
            <a:r>
              <a:rPr lang="en-US" dirty="0" smtClean="0"/>
              <a:t>Most frequently used and free available compiler is GNU C/C++ compiler, otherwise you can have compilers either from HP or Solaris if you have respective Operating Systems.</a:t>
            </a:r>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dirty="0" smtClean="0"/>
              <a:t>Conditional or decision</a:t>
            </a:r>
          </a:p>
          <a:p>
            <a:r>
              <a:rPr lang="en-US" dirty="0" smtClean="0"/>
              <a:t>Represented as a diamond (rhombus) showing where a decision is necessary, commonly a Yes/No question or True/False test. The conditional symbol is peculiar in that it has two arrows coming out of it, usually from the bottom point and right point, one corresponding to Yes or True, and one corresponding to No or False. (The arrows should always be labeled.) More than two arrows can be used, but this is normally a clear indicator that a complex decision is being taken, in which case it may need to be broken-down further or replaced with the "pre-defined process" symbol.</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62500" lnSpcReduction="20000"/>
          </a:bodyPr>
          <a:lstStyle/>
          <a:p>
            <a:pPr>
              <a:buNone/>
            </a:pPr>
            <a:r>
              <a:rPr lang="en-US" b="1" dirty="0" smtClean="0"/>
              <a:t>Junction symbol</a:t>
            </a:r>
          </a:p>
          <a:p>
            <a:r>
              <a:rPr lang="en-US" dirty="0" smtClean="0"/>
              <a:t>Generally represented with a black blob, showing where multiple control flows converge in a single exit flow. A junction symbol will have more than one arrow coming into it, but only one going out.</a:t>
            </a:r>
          </a:p>
          <a:p>
            <a:r>
              <a:rPr lang="en-US" dirty="0" smtClean="0"/>
              <a:t>In simple cases, one may simply have an arrow point to another arrow instead. These are useful to represent an iterative process (what in Computer Science is called a loop). A loop may, for example, consist of a connector where control first enters, processing steps, a conditional with one arrow exiting the loop, and one going back to the connector.</a:t>
            </a:r>
          </a:p>
          <a:p>
            <a:r>
              <a:rPr lang="en-US" dirty="0" smtClean="0"/>
              <a:t>For additional clarity, wherever two lines accidentally cross in the drawing, one of them may be drawn with a small semicircle over the other, showing that no junction is intended.</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pPr>
              <a:buNone/>
            </a:pPr>
            <a:r>
              <a:rPr lang="en-US" b="1" dirty="0" smtClean="0"/>
              <a:t>Labeled connectors</a:t>
            </a:r>
          </a:p>
          <a:p>
            <a:r>
              <a:rPr lang="en-US" dirty="0" smtClean="0"/>
              <a:t>Represented by an identifying label inside a circle. Labeled connectors are used in complex or multi-sheet diagrams to substitute for arrows. For each label, the "outflow" connector must always be unique, but there may be any number of "inflow" connectors. In this case, a junction in control flow is implied.</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Flowchart building blocks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pPr>
              <a:buNone/>
            </a:pPr>
            <a:r>
              <a:rPr lang="en-US" b="1" dirty="0" smtClean="0"/>
              <a:t>Concurrency symbol</a:t>
            </a:r>
          </a:p>
          <a:p>
            <a:r>
              <a:rPr lang="en-US" dirty="0" smtClean="0"/>
              <a:t>Represented by a double transverse line with any number of entry and exit arrows. These symbols are used whenever two or more control flows must operate simultaneously. The exit flows are activated concurrently when all of the entry flows have reached the concurrency symbol. A concurrency symbol with a single entry flow is a </a:t>
            </a:r>
            <a:r>
              <a:rPr lang="en-US" i="1" dirty="0" smtClean="0"/>
              <a:t>fork</a:t>
            </a:r>
            <a:r>
              <a:rPr lang="en-US" dirty="0" smtClean="0"/>
              <a:t>; one with a single exit flow is a </a:t>
            </a:r>
            <a:r>
              <a:rPr lang="en-US" i="1" dirty="0" smtClean="0"/>
              <a:t>join</a:t>
            </a:r>
            <a:r>
              <a:rPr lang="en-US" dirty="0" smtClean="0"/>
              <a:t>.</a:t>
            </a:r>
          </a:p>
          <a:p>
            <a:r>
              <a:rPr lang="en-US" dirty="0" smtClean="0"/>
              <a:t>It is important to remember to keep these connections logical in order. All processes should flow from top to bottom and left to right.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Control structures</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Programs written in procedural languages, the most common kind, are like recipes, having lists of ingredients and step-by-step instructions for using them. The three basic control structures in virtually every procedural language are:</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Sequential execution - Executing statements in a program according to the order in which they are written. This is the default control structure. Instructions are executed one after another. 3.1</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Transfer of control - Specifying the next statement to be executed other than the next one in the sequence. It allows a program to follow alternative paths of execution. 3.2</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Iterative - Iteration, or looping, gives computers much of their power. They can repeat a sequence of steps as often as necessary, and appropriate repetitions of quite simple steps can solve complex problems. </a:t>
            </a:r>
            <a:r>
              <a:rPr lang="en-US" dirty="0" err="1" smtClean="0"/>
              <a:t>Eg</a:t>
            </a:r>
            <a:r>
              <a:rPr lang="en-US" dirty="0" smtClean="0"/>
              <a:t> the switch.</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pPr>
              <a:buFont typeface="Arial" pitchFamily="34" charset="0"/>
              <a:buChar char="•"/>
            </a:pPr>
            <a:r>
              <a:rPr lang="en-US" dirty="0" smtClean="0"/>
              <a:t>These control structures can be combined. Just as in flowchart a sequence structure, represents a flowchart.  Each control statement has two small circle symbols.  One at the entry point to the control statement and one at the exit point.  These statements can be attached to one another by connecting the exit point of one control statement to the entry point of the next.  This is the same way in which a child stacks building blocks so we call this </a:t>
            </a:r>
            <a:r>
              <a:rPr lang="en-US" b="1" dirty="0" smtClean="0"/>
              <a:t>control – statement stacking</a:t>
            </a:r>
            <a:r>
              <a:rPr lang="en-US" dirty="0" smtClean="0"/>
              <a:t>.  Another way is </a:t>
            </a:r>
            <a:r>
              <a:rPr lang="en-US" b="1" dirty="0" smtClean="0"/>
              <a:t>control – statement nesting.</a:t>
            </a:r>
            <a:r>
              <a:rPr lang="en-US" dirty="0" smtClean="0"/>
              <a:t> </a:t>
            </a:r>
          </a:p>
          <a:p>
            <a:pPr>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Control of structures has helped to solve a lot of problems that were being encountered in early software developments.  Initially programmers were using “go to” statements to allow them to specify a transfer of control to one of the many possible destination in a program.</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139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Before we study basic building blocks of the C programming language, let us look a bare minimum C program structure so that we can take it as a reference in upcoming chapters.</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It was not until 1970s that the programming profession started taking structured programming seriously.  Programs produced with structured techniques were clearer, easier to debug and modify and more likely to be bug free. Program structure can be illustrated using flow charts.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According to Bohn and </a:t>
            </a:r>
            <a:r>
              <a:rPr lang="en-US" dirty="0" err="1" smtClean="0"/>
              <a:t>Jacopini’s</a:t>
            </a:r>
            <a:r>
              <a:rPr lang="en-US" dirty="0" smtClean="0"/>
              <a:t> work, he demonstrated that programs could be written in terms of only three control structures, namely; sequence structure, the selection(transfer of control) structure and repetition(iteration) structure.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u="sng" dirty="0" smtClean="0"/>
              <a:t>Three types of selection in C</a:t>
            </a:r>
            <a:endParaRPr lang="en-US" dirty="0" smtClean="0"/>
          </a:p>
          <a:p>
            <a:r>
              <a:rPr lang="en-US" dirty="0" smtClean="0"/>
              <a:t>If statement – The if selection statement either performs (selects) an action if a condition is true or skips the action if a condition is false.  Referred to as the single – selection statement because it selects or ignores a single action. See 3.2</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If….else – This performs an action if a condition is true and performs a different action if the condition is false.  Referred to as the double-selection statement because it selections between two different actions.  Conditional operator (?:) is closely related to if----else statement.  It takes 3 operands;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lvl="1"/>
            <a:r>
              <a:rPr lang="en-US" dirty="0" smtClean="0"/>
              <a:t>The first operand is a condition</a:t>
            </a:r>
          </a:p>
          <a:p>
            <a:pPr lvl="1"/>
            <a:r>
              <a:rPr lang="en-US" dirty="0" smtClean="0"/>
              <a:t>The second operand is value for the entire conditional expression if the condition is true,</a:t>
            </a:r>
          </a:p>
          <a:p>
            <a:pPr lvl="1"/>
            <a:r>
              <a:rPr lang="en-US" dirty="0" smtClean="0"/>
              <a:t>The third operand is the value for the entire conditional expression if the condition is false.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Example;</a:t>
            </a:r>
          </a:p>
          <a:p>
            <a:r>
              <a:rPr lang="en-US" dirty="0" smtClean="0"/>
              <a:t>Grade &gt;= 60 ? </a:t>
            </a:r>
            <a:r>
              <a:rPr lang="en-US" dirty="0" err="1" smtClean="0"/>
              <a:t>printf</a:t>
            </a:r>
            <a:r>
              <a:rPr lang="en-US" dirty="0" smtClean="0"/>
              <a:t>( “passed\n” ) : </a:t>
            </a:r>
            <a:r>
              <a:rPr lang="en-US" dirty="0" err="1" smtClean="0"/>
              <a:t>printf</a:t>
            </a:r>
            <a:r>
              <a:rPr lang="en-US" dirty="0" smtClean="0"/>
              <a:t>( “failed\n” );</a:t>
            </a:r>
          </a:p>
          <a:p>
            <a:r>
              <a:rPr lang="en-US" dirty="0" smtClean="0"/>
              <a:t> </a:t>
            </a:r>
          </a:p>
          <a:p>
            <a:r>
              <a:rPr lang="en-US" dirty="0" smtClean="0"/>
              <a:t>Nested if…else statements;</a:t>
            </a:r>
          </a:p>
          <a:p>
            <a:pPr>
              <a:buNone/>
            </a:pPr>
            <a:r>
              <a:rPr lang="en-US" b="1" dirty="0" smtClean="0"/>
              <a:t>See from the book</a:t>
            </a:r>
            <a:r>
              <a:rPr lang="en-US" dirty="0" smtClean="0"/>
              <a:t>. Pg 61- 3.3</a:t>
            </a:r>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800" b="1" u="sng" dirty="0" smtClean="0"/>
              <a:t>Compound statements</a:t>
            </a:r>
            <a:endParaRPr lang="en-US" sz="2800" dirty="0" smtClean="0"/>
          </a:p>
          <a:p>
            <a:r>
              <a:rPr lang="en-US" dirty="0" smtClean="0"/>
              <a:t>A compound statement can be placed anywhere in a program that a single statement can be placed.  The following example includes a compound statement  in the else part of an if…..else statement.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r>
              <a:rPr lang="en-US" dirty="0" smtClean="0"/>
              <a:t>Example</a:t>
            </a:r>
          </a:p>
          <a:p>
            <a:pPr>
              <a:buNone/>
            </a:pPr>
            <a:r>
              <a:rPr lang="en-US" dirty="0" smtClean="0"/>
              <a:t>	If ( grade &gt;= 60 ) {</a:t>
            </a:r>
          </a:p>
          <a:p>
            <a:pPr>
              <a:buNone/>
            </a:pPr>
            <a:r>
              <a:rPr lang="en-US" dirty="0" smtClean="0"/>
              <a:t>		</a:t>
            </a:r>
            <a:r>
              <a:rPr lang="en-US" dirty="0" err="1" smtClean="0"/>
              <a:t>Printf</a:t>
            </a:r>
            <a:r>
              <a:rPr lang="en-US" dirty="0" smtClean="0"/>
              <a:t>( “passed.\n” );</a:t>
            </a:r>
          </a:p>
          <a:p>
            <a:pPr>
              <a:buNone/>
            </a:pPr>
            <a:r>
              <a:rPr lang="en-US" dirty="0" smtClean="0"/>
              <a:t>	}/*end if  */</a:t>
            </a:r>
          </a:p>
          <a:p>
            <a:pPr>
              <a:buNone/>
            </a:pPr>
            <a:r>
              <a:rPr lang="en-US" dirty="0" smtClean="0"/>
              <a:t>	Else {</a:t>
            </a:r>
          </a:p>
          <a:p>
            <a:pPr>
              <a:buNone/>
            </a:pPr>
            <a:r>
              <a:rPr lang="en-US" dirty="0" smtClean="0"/>
              <a:t>		</a:t>
            </a:r>
            <a:r>
              <a:rPr lang="en-US" dirty="0" err="1" smtClean="0"/>
              <a:t>Printf</a:t>
            </a:r>
            <a:r>
              <a:rPr lang="en-US" dirty="0" smtClean="0"/>
              <a:t> ( “Failed.\n’ );</a:t>
            </a:r>
          </a:p>
          <a:p>
            <a:pPr>
              <a:buNone/>
            </a:pPr>
            <a:r>
              <a:rPr lang="en-US" dirty="0" smtClean="0"/>
              <a:t>		</a:t>
            </a:r>
            <a:r>
              <a:rPr lang="en-US" dirty="0" err="1" smtClean="0"/>
              <a:t>Printf</a:t>
            </a:r>
            <a:r>
              <a:rPr lang="en-US" dirty="0" smtClean="0"/>
              <a:t>( “You must take this course again.\n” );</a:t>
            </a:r>
          </a:p>
          <a:p>
            <a:pPr>
              <a:buNone/>
            </a:pPr>
            <a:r>
              <a:rPr lang="en-US" dirty="0" smtClean="0"/>
              <a:t>	}/* end else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NB;- In this case, if grade is less than 60 the program executes both “</a:t>
            </a:r>
            <a:r>
              <a:rPr lang="en-US" dirty="0" err="1" smtClean="0"/>
              <a:t>printf</a:t>
            </a:r>
            <a:r>
              <a:rPr lang="en-US" dirty="0" smtClean="0"/>
              <a:t>” statements in the body of the else and prints</a:t>
            </a:r>
          </a:p>
          <a:p>
            <a:r>
              <a:rPr lang="en-US" dirty="0" smtClean="0"/>
              <a:t>Failed.</a:t>
            </a:r>
          </a:p>
          <a:p>
            <a:r>
              <a:rPr lang="en-US" dirty="0" smtClean="0"/>
              <a:t>You must this course again.</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r>
              <a:rPr lang="en-US" dirty="0" smtClean="0"/>
              <a:t>Notice the braces surrounding the two statements in the else clause.  These braces are important.  Without the braces, the statement;</a:t>
            </a:r>
          </a:p>
          <a:p>
            <a:r>
              <a:rPr lang="en-US" dirty="0" err="1" smtClean="0"/>
              <a:t>Printf</a:t>
            </a:r>
            <a:r>
              <a:rPr lang="en-US" dirty="0" smtClean="0"/>
              <a:t>( “ you must take this course again.\n’);</a:t>
            </a:r>
          </a:p>
          <a:p>
            <a:r>
              <a:rPr lang="en-US" dirty="0" smtClean="0"/>
              <a:t>Would be outside the body of the else part of the  if statement, and would execute regardless of whether the grade was less than 60.</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149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dirty="0" smtClean="0"/>
              <a:t>C Hello World Example</a:t>
            </a:r>
            <a:endParaRPr lang="en-US" dirty="0" smtClean="0"/>
          </a:p>
          <a:p>
            <a:r>
              <a:rPr lang="en-US" dirty="0" smtClean="0"/>
              <a:t>A C program basically consists of the following parts:</a:t>
            </a:r>
          </a:p>
          <a:p>
            <a:pPr lvl="0"/>
            <a:r>
              <a:rPr lang="en-US" dirty="0" smtClean="0"/>
              <a:t>Preprocessor Commands</a:t>
            </a:r>
          </a:p>
          <a:p>
            <a:pPr lvl="0"/>
            <a:r>
              <a:rPr lang="en-US" dirty="0" smtClean="0"/>
              <a:t>Functions</a:t>
            </a:r>
          </a:p>
          <a:p>
            <a:pPr lvl="0"/>
            <a:r>
              <a:rPr lang="en-US" dirty="0" smtClean="0"/>
              <a:t>Variables</a:t>
            </a:r>
          </a:p>
          <a:p>
            <a:pPr lvl="0"/>
            <a:r>
              <a:rPr lang="en-US" dirty="0" smtClean="0"/>
              <a:t>Statements &amp; Expressions</a:t>
            </a:r>
          </a:p>
          <a:p>
            <a:pPr lvl="0"/>
            <a:r>
              <a:rPr lang="en-US" dirty="0" smtClean="0"/>
              <a:t>Comments</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The empty statement</a:t>
            </a:r>
            <a:r>
              <a:rPr lang="en-US" dirty="0" smtClean="0"/>
              <a:t> – is achieved by placing a</a:t>
            </a:r>
            <a:r>
              <a:rPr lang="en-US" b="1" dirty="0" smtClean="0"/>
              <a:t> (;)</a:t>
            </a:r>
            <a:r>
              <a:rPr lang="en-US" dirty="0" smtClean="0"/>
              <a:t> where a statement would be placed in the compound statement.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Switch selection statement – performs one of many different actions depending on the value of an expression – called the multiple-selection statement because it selects among many different actions. Fig 4.7</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r>
              <a:rPr lang="en-US" dirty="0" smtClean="0"/>
              <a:t>The switch statement is almost the same as an “if statement”. The switch statement can have many conditions. You start the switch statement with a condition. If one of the variable equals the condition, the instructions are executed. It is also possible to add a default. If none of the variable equals the condition the default will be executed. </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Assignment;</a:t>
            </a:r>
            <a:endParaRPr lang="en-US" dirty="0" smtClean="0"/>
          </a:p>
          <a:p>
            <a:r>
              <a:rPr lang="en-US" dirty="0" smtClean="0"/>
              <a:t>Draw flow charts to represent the if, if…else and switch statements.</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400" b="1" u="sng" dirty="0" smtClean="0"/>
              <a:t>Repetition control structures in C (Iteration)</a:t>
            </a:r>
            <a:endParaRPr lang="en-US" sz="2400" dirty="0" smtClean="0"/>
          </a:p>
          <a:p>
            <a:r>
              <a:rPr lang="en-US" b="1" dirty="0" smtClean="0"/>
              <a:t>While</a:t>
            </a:r>
            <a:r>
              <a:rPr lang="en-US" dirty="0" smtClean="0"/>
              <a:t> – allows you to specify that an action is to be repeated while some condition remains true.  </a:t>
            </a:r>
          </a:p>
          <a:p>
            <a:pPr>
              <a:buNone/>
            </a:pPr>
            <a:r>
              <a:rPr lang="en-US" dirty="0" smtClean="0"/>
              <a:t>The pseudocode statement;</a:t>
            </a:r>
          </a:p>
          <a:p>
            <a:pPr>
              <a:buNone/>
            </a:pPr>
            <a:r>
              <a:rPr lang="en-US" b="1" dirty="0" smtClean="0"/>
              <a:t>	</a:t>
            </a:r>
            <a:r>
              <a:rPr lang="en-US" sz="1400" b="1" dirty="0" smtClean="0"/>
              <a:t>While there are more items on my shopping list</a:t>
            </a:r>
            <a:endParaRPr lang="en-US" sz="1400" dirty="0" smtClean="0"/>
          </a:p>
          <a:p>
            <a:pPr>
              <a:buNone/>
            </a:pPr>
            <a:r>
              <a:rPr lang="en-US" sz="1400" b="1" dirty="0" smtClean="0"/>
              <a:t>		Purchase next item and cross it off my list</a:t>
            </a:r>
            <a:endParaRPr lang="en-US" sz="14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r>
              <a:rPr lang="en-US" dirty="0" smtClean="0"/>
              <a:t>This shows the repetition that occurs during a shopping trip.  If it’s true, then the action, “purchase next item and cross it off my list” is performed.  This action will be performed repeatedly while the condition remains true.  Eventually the condition will become false ( when the last item on the shopping list has been purchase and crossed off the list).  At this point, the repetition terminates and the first pseudocode statement after the repetition structure is executed.</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b="1" dirty="0" smtClean="0"/>
              <a:t>Do ….while repetition statement</a:t>
            </a:r>
            <a:r>
              <a:rPr lang="en-US" dirty="0" smtClean="0"/>
              <a:t> – Is a repetition control statement in a program.  The repetition is called a loop in computer programming.</a:t>
            </a:r>
          </a:p>
          <a:p>
            <a:r>
              <a:rPr lang="en-US" b="1" dirty="0" smtClean="0"/>
              <a:t>For repetition statement</a:t>
            </a:r>
            <a:r>
              <a:rPr lang="en-US" dirty="0" smtClean="0"/>
              <a:t> – This handles all repetition statement details.  </a:t>
            </a:r>
            <a:r>
              <a:rPr lang="en-US" b="1" dirty="0" smtClean="0"/>
              <a:t>NB</a:t>
            </a:r>
            <a:r>
              <a:rPr lang="en-US" dirty="0" smtClean="0"/>
              <a:t> using  &lt; alone and &lt;= together gives different inputs.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Assignment: Rewrite the while loop code using the for loop. Pg 101</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u="sng" dirty="0" smtClean="0"/>
              <a:t>Repetition Essentials</a:t>
            </a:r>
            <a:endParaRPr lang="en-US" u="sng" dirty="0" smtClean="0"/>
          </a:p>
          <a:p>
            <a:r>
              <a:rPr lang="en-US" dirty="0" smtClean="0"/>
              <a:t>Counter controlled repetition – Already know the flow.  Control variable is used which is usually incremented once (increase by 1) each time the group of statements are executed.  The loop terminates when the correct number of repetitions is performed</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None/>
            </a:pPr>
            <a:r>
              <a:rPr lang="en-US" dirty="0" smtClean="0"/>
              <a:t>Counter- controlled repetition requires;</a:t>
            </a:r>
          </a:p>
          <a:p>
            <a:pPr marL="514350" lvl="0" indent="-514350">
              <a:buFont typeface="+mj-lt"/>
              <a:buAutoNum type="arabicPeriod"/>
            </a:pPr>
            <a:r>
              <a:rPr lang="en-US" dirty="0" smtClean="0"/>
              <a:t>The name of a control variable (or loop counter).</a:t>
            </a:r>
          </a:p>
          <a:p>
            <a:pPr marL="514350" lvl="0" indent="-514350">
              <a:buFont typeface="+mj-lt"/>
              <a:buAutoNum type="arabicPeriod"/>
            </a:pPr>
            <a:r>
              <a:rPr lang="en-US" dirty="0" smtClean="0"/>
              <a:t>The Initial value of the control variable.</a:t>
            </a:r>
          </a:p>
          <a:p>
            <a:pPr marL="514350" lvl="0" indent="-514350">
              <a:buFont typeface="+mj-lt"/>
              <a:buAutoNum type="arabicPeriod"/>
            </a:pPr>
            <a:r>
              <a:rPr lang="en-US" dirty="0" smtClean="0"/>
              <a:t>The increment (or decrement) by which the control variable is modified each time through the loop.</a:t>
            </a:r>
          </a:p>
          <a:p>
            <a:pPr marL="514350" lvl="0" indent="-514350">
              <a:buFont typeface="+mj-lt"/>
              <a:buAutoNum type="arabicPeriod"/>
            </a:pPr>
            <a:r>
              <a:rPr lang="en-US" dirty="0" smtClean="0"/>
              <a:t>The condition that tests for the final value of the control variable (</a:t>
            </a:r>
            <a:r>
              <a:rPr lang="en-US" dirty="0" err="1" smtClean="0"/>
              <a:t>ie</a:t>
            </a:r>
            <a:r>
              <a:rPr lang="en-US" dirty="0" smtClean="0"/>
              <a:t>, whether looping should continue) example of printing 1 to 10 fig. 4.1</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159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r>
              <a:rPr lang="en-US" dirty="0" smtClean="0"/>
              <a:t>Let us look at a simple code that would print the words "Hello World":</a:t>
            </a:r>
          </a:p>
          <a:p>
            <a:pPr>
              <a:buNone/>
            </a:pPr>
            <a:r>
              <a:rPr lang="en-US" dirty="0" smtClean="0"/>
              <a:t>#include &lt;</a:t>
            </a:r>
            <a:r>
              <a:rPr lang="en-US" dirty="0" err="1" smtClean="0"/>
              <a:t>stdio.h</a:t>
            </a:r>
            <a:r>
              <a:rPr lang="en-US" dirty="0" smtClean="0"/>
              <a:t>&gt;</a:t>
            </a:r>
          </a:p>
          <a:p>
            <a:pPr>
              <a:buNone/>
            </a:pPr>
            <a:r>
              <a:rPr lang="en-US" dirty="0" smtClean="0"/>
              <a:t> </a:t>
            </a:r>
          </a:p>
          <a:p>
            <a:pPr>
              <a:buNone/>
            </a:pPr>
            <a:r>
              <a:rPr lang="en-US" dirty="0" smtClean="0"/>
              <a:t>  </a:t>
            </a:r>
            <a:r>
              <a:rPr lang="en-US" dirty="0" err="1" smtClean="0"/>
              <a:t>int</a:t>
            </a:r>
            <a:r>
              <a:rPr lang="en-US" dirty="0" smtClean="0"/>
              <a:t> main()</a:t>
            </a:r>
          </a:p>
          <a:p>
            <a:pPr>
              <a:buNone/>
            </a:pPr>
            <a:r>
              <a:rPr lang="en-US" dirty="0" smtClean="0"/>
              <a:t>  {</a:t>
            </a:r>
          </a:p>
          <a:p>
            <a:pPr>
              <a:buNone/>
            </a:pPr>
            <a:r>
              <a:rPr lang="en-US" dirty="0" smtClean="0"/>
              <a:t>    /* my first program in C */</a:t>
            </a:r>
          </a:p>
          <a:p>
            <a:pPr>
              <a:buNone/>
            </a:pPr>
            <a:r>
              <a:rPr lang="en-US" dirty="0" smtClean="0"/>
              <a:t>    </a:t>
            </a:r>
            <a:r>
              <a:rPr lang="en-US" dirty="0" err="1" smtClean="0"/>
              <a:t>printf</a:t>
            </a:r>
            <a:r>
              <a:rPr lang="en-US" dirty="0" smtClean="0"/>
              <a:t>("Hello, World! \n");</a:t>
            </a:r>
          </a:p>
          <a:p>
            <a:pPr>
              <a:buNone/>
            </a:pPr>
            <a:r>
              <a:rPr lang="en-US" dirty="0" smtClean="0"/>
              <a:t>  </a:t>
            </a:r>
          </a:p>
          <a:p>
            <a:pPr>
              <a:buNone/>
            </a:pPr>
            <a:r>
              <a:rPr lang="en-US" dirty="0" smtClean="0"/>
              <a:t> return 0;</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Control structures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dirty="0" smtClean="0"/>
              <a:t>Sentinel-controlled repetition – Not known in advance how many times it the loop will be executed.  Precise number of repetitions is not known.</a:t>
            </a:r>
          </a:p>
          <a:p>
            <a:r>
              <a:rPr lang="en-US" dirty="0" smtClean="0"/>
              <a:t>Sentinel values are used to control repetition when;</a:t>
            </a:r>
          </a:p>
          <a:p>
            <a:pPr marL="514350" lvl="0" indent="-514350">
              <a:buFont typeface="+mj-lt"/>
              <a:buAutoNum type="arabicPeriod"/>
            </a:pPr>
            <a:r>
              <a:rPr lang="en-US" dirty="0" smtClean="0"/>
              <a:t>The precise number of repetitions is not known in advance</a:t>
            </a:r>
          </a:p>
          <a:p>
            <a:pPr marL="514350" lvl="0" indent="-514350">
              <a:buFont typeface="+mj-lt"/>
              <a:buAutoNum type="arabicPeriod"/>
            </a:pPr>
            <a:r>
              <a:rPr lang="en-US" dirty="0" smtClean="0"/>
              <a:t>The loop includes statements that obtain data each time the loop is performed.</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endParaRPr lang="en-US" dirty="0" smtClean="0"/>
          </a:p>
          <a:p>
            <a:r>
              <a:rPr lang="en-US" dirty="0" smtClean="0"/>
              <a:t>Experience has shown that the best way to develop and maintain a large program is to construct it from smaller pieces or modules, each of which is more manageable than the original program.  Technique called divide and conquer.  Modules in C are called functions. A function is a group of statements that together perform a task.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Every C program has at least one function which is </a:t>
            </a:r>
            <a:r>
              <a:rPr lang="en-US" b="1" dirty="0" smtClean="0"/>
              <a:t>main()</a:t>
            </a:r>
            <a:r>
              <a:rPr lang="en-US" dirty="0" smtClean="0"/>
              <a:t>, and all the most trivial programs can define additional functions.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You can divide up your code into separate functions. How you divide up your code among different functions is up to you, but logically the division usually is so each function performs a specific task.</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We can combine new functions with the “prepackaged” functions available in the C standard library.  </a:t>
            </a:r>
            <a:r>
              <a:rPr lang="en-US" dirty="0" err="1" smtClean="0"/>
              <a:t>Printf</a:t>
            </a:r>
            <a:r>
              <a:rPr lang="en-US" dirty="0" smtClean="0"/>
              <a:t>, </a:t>
            </a:r>
            <a:r>
              <a:rPr lang="en-US" dirty="0" err="1" smtClean="0"/>
              <a:t>scanf</a:t>
            </a:r>
            <a:r>
              <a:rPr lang="en-US" dirty="0" smtClean="0"/>
              <a:t> and </a:t>
            </a:r>
            <a:r>
              <a:rPr lang="en-US" dirty="0" err="1" smtClean="0"/>
              <a:t>pow</a:t>
            </a:r>
            <a:r>
              <a:rPr lang="en-US" dirty="0" smtClean="0"/>
              <a:t>…etc are standard library functions in C.</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b="1" u="sng" dirty="0" smtClean="0"/>
              <a:t>Programmer – defined functions </a:t>
            </a:r>
            <a:endParaRPr lang="en-US" dirty="0" smtClean="0"/>
          </a:p>
          <a:p>
            <a:r>
              <a:rPr lang="en-US" dirty="0" smtClean="0"/>
              <a:t>Functions written to define specific tasks that may be used many times in a program</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r>
              <a:rPr lang="en-US" dirty="0" smtClean="0"/>
              <a:t>A function </a:t>
            </a:r>
            <a:r>
              <a:rPr lang="en-US" b="1" dirty="0" smtClean="0"/>
              <a:t>declaration</a:t>
            </a:r>
            <a:r>
              <a:rPr lang="en-US" dirty="0" smtClean="0"/>
              <a:t> tells the compiler about a function's name, return type, and parameters. A function </a:t>
            </a:r>
            <a:r>
              <a:rPr lang="en-US" b="1" dirty="0" smtClean="0"/>
              <a:t>definition</a:t>
            </a:r>
            <a:r>
              <a:rPr lang="en-US" dirty="0" smtClean="0"/>
              <a:t> provides the actual body of the function.  Function calls invoke functions by specifying the </a:t>
            </a:r>
            <a:r>
              <a:rPr lang="en-US" b="1" dirty="0" smtClean="0"/>
              <a:t>function name</a:t>
            </a:r>
            <a:r>
              <a:rPr lang="en-US" dirty="0" smtClean="0"/>
              <a:t> and provides information (as argument) that the </a:t>
            </a:r>
            <a:r>
              <a:rPr lang="en-US" b="1" dirty="0" smtClean="0"/>
              <a:t>called function</a:t>
            </a:r>
            <a:r>
              <a:rPr lang="en-US" dirty="0" smtClean="0"/>
              <a:t> needs to perform in its designated task.</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u="sng" dirty="0" smtClean="0"/>
              <a:t>Example</a:t>
            </a:r>
            <a:endParaRPr lang="en-US" dirty="0" smtClean="0"/>
          </a:p>
          <a:p>
            <a:r>
              <a:rPr lang="en-US" dirty="0" smtClean="0"/>
              <a:t>In  the hierarchical form of management. A boss (the calling function or caller) asks a worker (the called function) to perform a task and report back when the task is done (</a:t>
            </a:r>
            <a:r>
              <a:rPr lang="en-US" b="1" dirty="0" smtClean="0"/>
              <a:t>fig 5.1</a:t>
            </a:r>
            <a:r>
              <a:rPr lang="en-US" dirty="0" smtClean="0"/>
              <a:t>).  for example, a function needing to display information on the screen calls the worker function </a:t>
            </a:r>
            <a:r>
              <a:rPr lang="en-US" b="1" dirty="0" err="1" smtClean="0"/>
              <a:t>printf</a:t>
            </a:r>
            <a:r>
              <a:rPr lang="en-US" dirty="0" smtClean="0"/>
              <a:t> to perform that task, then </a:t>
            </a:r>
            <a:r>
              <a:rPr lang="en-US" b="1" dirty="0" err="1" smtClean="0"/>
              <a:t>printf</a:t>
            </a:r>
            <a:r>
              <a:rPr lang="en-US" b="1" dirty="0" smtClean="0"/>
              <a:t>, </a:t>
            </a:r>
            <a:r>
              <a:rPr lang="en-US" dirty="0" smtClean="0"/>
              <a:t>displays the information and reports back – or – returns – to the calling function when its task is completed.  The </a:t>
            </a:r>
            <a:r>
              <a:rPr lang="en-US" b="1" dirty="0" smtClean="0"/>
              <a:t>boss</a:t>
            </a:r>
            <a:r>
              <a:rPr lang="en-US" dirty="0" smtClean="0"/>
              <a:t> function does not know how the worker function performs its designated task.  The worker function may call other worker functions and the boss will be unaware of this.  Fig 5.1</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u="sng" dirty="0" smtClean="0"/>
              <a:t>Math library functions  </a:t>
            </a:r>
            <a:endParaRPr lang="en-US" dirty="0" smtClean="0"/>
          </a:p>
          <a:p>
            <a:r>
              <a:rPr lang="en-US" dirty="0" smtClean="0"/>
              <a:t>Allow you to perform common mathematical calculations.</a:t>
            </a:r>
          </a:p>
          <a:p>
            <a:r>
              <a:rPr lang="en-US" dirty="0" smtClean="0"/>
              <a:t>Fig 5.2</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u="sng" dirty="0" smtClean="0"/>
              <a:t>Structure of a function</a:t>
            </a:r>
          </a:p>
          <a:p>
            <a:r>
              <a:rPr lang="en-US" dirty="0" smtClean="0"/>
              <a:t>Functions are </a:t>
            </a:r>
            <a:r>
              <a:rPr lang="en-US" dirty="0" err="1" smtClean="0"/>
              <a:t>normaly</a:t>
            </a:r>
            <a:r>
              <a:rPr lang="en-US" dirty="0" smtClean="0"/>
              <a:t> used in a program by writing the following structure;</a:t>
            </a:r>
          </a:p>
          <a:p>
            <a:pPr lvl="0"/>
            <a:r>
              <a:rPr lang="en-US" dirty="0" smtClean="0"/>
              <a:t>Name of the function, followed by </a:t>
            </a:r>
          </a:p>
          <a:p>
            <a:pPr lvl="0"/>
            <a:r>
              <a:rPr lang="en-US" dirty="0" smtClean="0"/>
              <a:t>Left parenthesis, followed by</a:t>
            </a:r>
          </a:p>
          <a:p>
            <a:pPr lvl="0"/>
            <a:r>
              <a:rPr lang="en-US" dirty="0" smtClean="0"/>
              <a:t>Argument(or a comma-separated list of arguments) of the function, followed by</a:t>
            </a:r>
          </a:p>
          <a:p>
            <a:pPr lvl="0"/>
            <a:r>
              <a:rPr lang="en-US" dirty="0" smtClean="0"/>
              <a:t>Right parenthesis.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169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62500" lnSpcReduction="20000"/>
          </a:bodyPr>
          <a:lstStyle/>
          <a:p>
            <a:pPr>
              <a:buNone/>
            </a:pPr>
            <a:r>
              <a:rPr lang="en-US" b="1" dirty="0" smtClean="0"/>
              <a:t>various parts of the above program:</a:t>
            </a:r>
          </a:p>
          <a:p>
            <a:pPr lvl="0"/>
            <a:r>
              <a:rPr lang="en-US" dirty="0" smtClean="0"/>
              <a:t>The first line of the program </a:t>
            </a:r>
            <a:r>
              <a:rPr lang="en-US" i="1" dirty="0" smtClean="0"/>
              <a:t>#include &lt;</a:t>
            </a:r>
            <a:r>
              <a:rPr lang="en-US" i="1" dirty="0" err="1" smtClean="0"/>
              <a:t>stdio.h</a:t>
            </a:r>
            <a:r>
              <a:rPr lang="en-US" i="1" dirty="0" smtClean="0"/>
              <a:t>&gt;</a:t>
            </a:r>
            <a:r>
              <a:rPr lang="en-US" dirty="0" smtClean="0"/>
              <a:t> is a preprocessor command which tells a C compiler to include </a:t>
            </a:r>
            <a:r>
              <a:rPr lang="en-US" dirty="0" err="1" smtClean="0"/>
              <a:t>stdio.h</a:t>
            </a:r>
            <a:r>
              <a:rPr lang="en-US" dirty="0" smtClean="0"/>
              <a:t> file before going to actual compilation.</a:t>
            </a:r>
          </a:p>
          <a:p>
            <a:pPr lvl="0"/>
            <a:r>
              <a:rPr lang="en-US" dirty="0" smtClean="0"/>
              <a:t>The next line </a:t>
            </a:r>
            <a:r>
              <a:rPr lang="en-US" i="1" dirty="0" err="1" smtClean="0"/>
              <a:t>int</a:t>
            </a:r>
            <a:r>
              <a:rPr lang="en-US" i="1" dirty="0" smtClean="0"/>
              <a:t> main()</a:t>
            </a:r>
            <a:r>
              <a:rPr lang="en-US" dirty="0" smtClean="0"/>
              <a:t> is the main function where program execution begins.</a:t>
            </a:r>
          </a:p>
          <a:p>
            <a:pPr lvl="0"/>
            <a:r>
              <a:rPr lang="en-US" dirty="0" smtClean="0"/>
              <a:t>The next line /*...*/ will be ignored by the compiler and it has been put to add additional comments in the program. So such lines are called comments in the program.</a:t>
            </a:r>
          </a:p>
          <a:p>
            <a:pPr lvl="0"/>
            <a:r>
              <a:rPr lang="en-US" dirty="0" smtClean="0"/>
              <a:t>The next line </a:t>
            </a:r>
            <a:r>
              <a:rPr lang="en-US" i="1" dirty="0" err="1" smtClean="0"/>
              <a:t>printf</a:t>
            </a:r>
            <a:r>
              <a:rPr lang="en-US" i="1" dirty="0" smtClean="0"/>
              <a:t>(...)</a:t>
            </a:r>
            <a:r>
              <a:rPr lang="en-US" dirty="0" smtClean="0"/>
              <a:t> is another function available in C which causes the message "Hello, World!" to be displayed on the screen.</a:t>
            </a:r>
          </a:p>
          <a:p>
            <a:pPr lvl="0"/>
            <a:r>
              <a:rPr lang="en-US" dirty="0" smtClean="0"/>
              <a:t>The next line </a:t>
            </a:r>
            <a:r>
              <a:rPr lang="en-US" b="1" dirty="0" smtClean="0"/>
              <a:t>return 0;</a:t>
            </a:r>
            <a:r>
              <a:rPr lang="en-US" dirty="0" smtClean="0"/>
              <a:t> terminates main()function and returns the value 0.</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    </a:t>
            </a:r>
            <a:r>
              <a:rPr lang="en-US" i="1" dirty="0" err="1" smtClean="0"/>
              <a:t>Printf</a:t>
            </a:r>
            <a:r>
              <a:rPr lang="en-US" i="1" dirty="0" smtClean="0"/>
              <a:t>( “%2f”, </a:t>
            </a:r>
            <a:r>
              <a:rPr lang="en-US" i="1" dirty="0" err="1" smtClean="0"/>
              <a:t>sqrt</a:t>
            </a:r>
            <a:r>
              <a:rPr lang="en-US" i="1" dirty="0" smtClean="0"/>
              <a:t> (900.0))</a:t>
            </a:r>
          </a:p>
          <a:p>
            <a:r>
              <a:rPr lang="en-US" dirty="0" smtClean="0"/>
              <a:t>Preprocessor directive is used when including the math header.</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endParaRPr lang="en-US" dirty="0" smtClean="0"/>
          </a:p>
          <a:p>
            <a:pPr>
              <a:buNone/>
            </a:pPr>
            <a:r>
              <a:rPr lang="en-US" b="1" dirty="0" smtClean="0"/>
              <a:t>Absolute Value functions</a:t>
            </a:r>
            <a:endParaRPr lang="en-US" dirty="0" smtClean="0"/>
          </a:p>
          <a:p>
            <a:pPr>
              <a:buNone/>
            </a:pPr>
            <a:r>
              <a:rPr lang="en-US" dirty="0" err="1" smtClean="0">
                <a:hlinkClick r:id="rId4"/>
              </a:rPr>
              <a:t>fabs</a:t>
            </a:r>
            <a:r>
              <a:rPr lang="en-US" dirty="0" smtClean="0"/>
              <a:t> (x)</a:t>
            </a:r>
          </a:p>
          <a:p>
            <a:r>
              <a:rPr lang="en-US" dirty="0" smtClean="0"/>
              <a:t>Absolute Value of Floating-Point Number</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pPr>
              <a:buNone/>
            </a:pPr>
            <a:r>
              <a:rPr lang="en-US" b="1" dirty="0" smtClean="0"/>
              <a:t>Nearest Integer, Absolute Value, and Remainder functions</a:t>
            </a:r>
            <a:endParaRPr lang="en-US" dirty="0" smtClean="0"/>
          </a:p>
          <a:p>
            <a:pPr>
              <a:buNone/>
            </a:pPr>
            <a:r>
              <a:rPr lang="en-US" dirty="0" smtClean="0">
                <a:hlinkClick r:id="rId4"/>
              </a:rPr>
              <a:t>ceil</a:t>
            </a:r>
            <a:r>
              <a:rPr lang="en-US" dirty="0" smtClean="0"/>
              <a:t> (x)</a:t>
            </a:r>
          </a:p>
          <a:p>
            <a:r>
              <a:rPr lang="en-US" dirty="0" smtClean="0"/>
              <a:t>Ceiling.  Rounds x to the smallest integer not less than x</a:t>
            </a:r>
          </a:p>
          <a:p>
            <a:pPr>
              <a:buNone/>
            </a:pPr>
            <a:r>
              <a:rPr lang="en-US" dirty="0" smtClean="0">
                <a:hlinkClick r:id="rId5"/>
              </a:rPr>
              <a:t>floor</a:t>
            </a:r>
            <a:r>
              <a:rPr lang="en-US" dirty="0" smtClean="0"/>
              <a:t> (x)</a:t>
            </a:r>
          </a:p>
          <a:p>
            <a:r>
              <a:rPr lang="en-US" dirty="0" smtClean="0"/>
              <a:t>Floor.  Rounds x to the largest integer not larger than x</a:t>
            </a:r>
          </a:p>
          <a:p>
            <a:pPr>
              <a:buNone/>
            </a:pPr>
            <a:r>
              <a:rPr lang="en-US" dirty="0" err="1" smtClean="0">
                <a:hlinkClick r:id="rId6"/>
              </a:rPr>
              <a:t>fmod</a:t>
            </a:r>
            <a:r>
              <a:rPr lang="en-US" dirty="0" smtClean="0"/>
              <a:t> (x, y)  </a:t>
            </a:r>
          </a:p>
          <a:p>
            <a:r>
              <a:rPr lang="en-US" dirty="0" smtClean="0"/>
              <a:t>Floating Modulus. Remainder of x/y as a floating- point number</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Exponential and Logarithmic functions</a:t>
            </a:r>
            <a:endParaRPr lang="en-US" dirty="0" smtClean="0"/>
          </a:p>
          <a:p>
            <a:pPr>
              <a:buNone/>
            </a:pPr>
            <a:r>
              <a:rPr lang="en-US" dirty="0" smtClean="0">
                <a:hlinkClick r:id="rId4"/>
              </a:rPr>
              <a:t>exp</a:t>
            </a:r>
            <a:r>
              <a:rPr lang="en-US" dirty="0" smtClean="0"/>
              <a:t> (x)</a:t>
            </a:r>
          </a:p>
          <a:p>
            <a:r>
              <a:rPr lang="en-US" dirty="0" smtClean="0"/>
              <a:t>Exponential function ex</a:t>
            </a:r>
          </a:p>
          <a:p>
            <a:pPr>
              <a:buNone/>
            </a:pPr>
            <a:r>
              <a:rPr lang="en-US" dirty="0" smtClean="0">
                <a:hlinkClick r:id="rId5"/>
              </a:rPr>
              <a:t>log</a:t>
            </a:r>
            <a:r>
              <a:rPr lang="en-US" dirty="0" smtClean="0"/>
              <a:t> (x)</a:t>
            </a:r>
          </a:p>
          <a:p>
            <a:r>
              <a:rPr lang="en-US" dirty="0" smtClean="0"/>
              <a:t>Natural Logarithm of x (base e)</a:t>
            </a:r>
          </a:p>
          <a:p>
            <a:pPr>
              <a:buNone/>
            </a:pPr>
            <a:r>
              <a:rPr lang="en-US" dirty="0" smtClean="0">
                <a:hlinkClick r:id="rId6"/>
              </a:rPr>
              <a:t>log10</a:t>
            </a:r>
            <a:r>
              <a:rPr lang="en-US" dirty="0" smtClean="0"/>
              <a:t> (x)</a:t>
            </a:r>
          </a:p>
          <a:p>
            <a:r>
              <a:rPr lang="en-US" dirty="0" smtClean="0"/>
              <a:t>Common Logarithm.  Algorithm of x (base 10)</a:t>
            </a:r>
          </a:p>
          <a:p>
            <a:pPr>
              <a:buNone/>
            </a:pPr>
            <a:r>
              <a:rPr lang="en-US" dirty="0" err="1" smtClean="0">
                <a:hlinkClick r:id="rId7"/>
              </a:rPr>
              <a:t>f</a:t>
            </a:r>
            <a:r>
              <a:rPr lang="en-US" dirty="0" err="1" smtClean="0">
                <a:solidFill>
                  <a:srgbClr val="240D79"/>
                </a:solidFill>
              </a:rPr>
              <a:t>mod</a:t>
            </a:r>
            <a:r>
              <a:rPr lang="en-US" dirty="0" smtClean="0"/>
              <a:t>(x, y)</a:t>
            </a:r>
          </a:p>
          <a:p>
            <a:r>
              <a:rPr lang="en-US" dirty="0" smtClean="0"/>
              <a:t> Remainder of x/y as a floating - point</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Power functions</a:t>
            </a:r>
            <a:endParaRPr lang="en-US" dirty="0" smtClean="0"/>
          </a:p>
          <a:p>
            <a:pPr>
              <a:buNone/>
            </a:pPr>
            <a:r>
              <a:rPr lang="en-US" u="sng" dirty="0" err="1" smtClean="0">
                <a:hlinkClick r:id="rId4"/>
              </a:rPr>
              <a:t>pow</a:t>
            </a:r>
            <a:r>
              <a:rPr lang="en-US" dirty="0" smtClean="0"/>
              <a:t>(</a:t>
            </a:r>
            <a:r>
              <a:rPr lang="en-US" dirty="0" err="1" smtClean="0"/>
              <a:t>x,y</a:t>
            </a:r>
            <a:r>
              <a:rPr lang="en-US" dirty="0" smtClean="0"/>
              <a:t>)</a:t>
            </a:r>
          </a:p>
          <a:p>
            <a:r>
              <a:rPr lang="en-US" dirty="0" smtClean="0"/>
              <a:t> X raised to power y</a:t>
            </a:r>
          </a:p>
          <a:p>
            <a:pPr>
              <a:buNone/>
            </a:pPr>
            <a:r>
              <a:rPr lang="en-US" u="sng" dirty="0" err="1" smtClean="0">
                <a:hlinkClick r:id="rId5"/>
              </a:rPr>
              <a:t>sqrt</a:t>
            </a:r>
            <a:r>
              <a:rPr lang="en-US" dirty="0" smtClean="0"/>
              <a:t> (x)</a:t>
            </a:r>
          </a:p>
          <a:p>
            <a:r>
              <a:rPr lang="en-US" dirty="0" smtClean="0"/>
              <a:t>Square Root of x</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dirty="0" smtClean="0"/>
              <a:t>Trigonometric functions</a:t>
            </a:r>
            <a:endParaRPr lang="en-US" dirty="0" smtClean="0"/>
          </a:p>
          <a:p>
            <a:pPr>
              <a:buNone/>
            </a:pPr>
            <a:r>
              <a:rPr lang="en-US" dirty="0" err="1" smtClean="0">
                <a:hlinkClick r:id="rId4"/>
              </a:rPr>
              <a:t>acos</a:t>
            </a:r>
            <a:r>
              <a:rPr lang="en-US" dirty="0" smtClean="0"/>
              <a:t> (x)</a:t>
            </a:r>
          </a:p>
          <a:p>
            <a:r>
              <a:rPr lang="en-US" dirty="0" smtClean="0"/>
              <a:t>Arc Cosine</a:t>
            </a:r>
          </a:p>
          <a:p>
            <a:pPr>
              <a:buNone/>
            </a:pPr>
            <a:r>
              <a:rPr lang="en-US" dirty="0" err="1" smtClean="0">
                <a:hlinkClick r:id="rId5"/>
              </a:rPr>
              <a:t>asin</a:t>
            </a:r>
            <a:r>
              <a:rPr lang="en-US" dirty="0" smtClean="0"/>
              <a:t> (x)</a:t>
            </a:r>
          </a:p>
          <a:p>
            <a:r>
              <a:rPr lang="en-US" dirty="0" smtClean="0"/>
              <a:t>Arc Sine</a:t>
            </a:r>
          </a:p>
          <a:p>
            <a:pPr>
              <a:buNone/>
            </a:pPr>
            <a:r>
              <a:rPr lang="en-US" dirty="0" err="1" smtClean="0">
                <a:hlinkClick r:id="rId6"/>
              </a:rPr>
              <a:t>atan</a:t>
            </a:r>
            <a:r>
              <a:rPr lang="en-US" dirty="0" smtClean="0"/>
              <a:t> (x)</a:t>
            </a:r>
          </a:p>
          <a:p>
            <a:r>
              <a:rPr lang="en-US" dirty="0" smtClean="0"/>
              <a:t>Arc Tangent</a:t>
            </a:r>
          </a:p>
          <a:p>
            <a:pPr>
              <a:buNone/>
            </a:pPr>
            <a:r>
              <a:rPr lang="en-US" dirty="0" smtClean="0">
                <a:hlinkClick r:id="rId7"/>
              </a:rPr>
              <a:t>atan2</a:t>
            </a:r>
            <a:r>
              <a:rPr lang="en-US" dirty="0" smtClean="0"/>
              <a:t> (x)</a:t>
            </a:r>
          </a:p>
          <a:p>
            <a:r>
              <a:rPr lang="en-US" dirty="0" smtClean="0"/>
              <a:t>Arc Tangent of Quotient</a:t>
            </a:r>
          </a:p>
          <a:p>
            <a:pPr>
              <a:buNone/>
            </a:pPr>
            <a:r>
              <a:rPr lang="en-US" dirty="0" smtClean="0"/>
              <a:t> </a:t>
            </a:r>
            <a:r>
              <a:rPr lang="en-US" dirty="0" err="1" smtClean="0">
                <a:hlinkClick r:id="rId8"/>
              </a:rPr>
              <a:t>cos</a:t>
            </a:r>
            <a:r>
              <a:rPr lang="en-US" dirty="0" smtClean="0"/>
              <a:t> (x)</a:t>
            </a:r>
          </a:p>
          <a:p>
            <a:r>
              <a:rPr lang="en-US" dirty="0" smtClean="0"/>
              <a:t>Cosine x</a:t>
            </a:r>
          </a:p>
          <a:p>
            <a:pPr>
              <a:buNone/>
            </a:pPr>
            <a:r>
              <a:rPr lang="en-US" dirty="0" smtClean="0">
                <a:hlinkClick r:id="rId9"/>
              </a:rPr>
              <a:t>sin</a:t>
            </a:r>
            <a:r>
              <a:rPr lang="en-US" dirty="0" smtClean="0"/>
              <a:t> (x)</a:t>
            </a:r>
          </a:p>
          <a:p>
            <a:r>
              <a:rPr lang="en-US" dirty="0" smtClean="0"/>
              <a:t>Sine x</a:t>
            </a:r>
          </a:p>
          <a:p>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Hyperbolic functions</a:t>
            </a:r>
            <a:endParaRPr lang="en-US" dirty="0" smtClean="0"/>
          </a:p>
          <a:p>
            <a:pPr>
              <a:buNone/>
            </a:pPr>
            <a:r>
              <a:rPr lang="en-US" dirty="0" err="1" smtClean="0">
                <a:hlinkClick r:id="rId4"/>
              </a:rPr>
              <a:t>cosh</a:t>
            </a:r>
            <a:endParaRPr lang="en-US" dirty="0" smtClean="0"/>
          </a:p>
          <a:p>
            <a:r>
              <a:rPr lang="en-US" dirty="0" smtClean="0"/>
              <a:t>Hyperbolic Cosine</a:t>
            </a:r>
          </a:p>
          <a:p>
            <a:pPr>
              <a:buNone/>
            </a:pPr>
            <a:r>
              <a:rPr lang="en-US" dirty="0" err="1" smtClean="0">
                <a:hlinkClick r:id="rId5"/>
              </a:rPr>
              <a:t>sinh</a:t>
            </a:r>
            <a:endParaRPr lang="en-US" dirty="0" smtClean="0"/>
          </a:p>
          <a:p>
            <a:r>
              <a:rPr lang="en-US" dirty="0" smtClean="0"/>
              <a:t>Hyperbolic Sine</a:t>
            </a:r>
          </a:p>
          <a:p>
            <a:pPr>
              <a:buNone/>
            </a:pPr>
            <a:r>
              <a:rPr lang="en-US" dirty="0" err="1" smtClean="0">
                <a:hlinkClick r:id="rId6"/>
              </a:rPr>
              <a:t>tanh</a:t>
            </a:r>
            <a:endParaRPr lang="en-US" dirty="0" smtClean="0"/>
          </a:p>
          <a:p>
            <a:r>
              <a:rPr lang="en-US" dirty="0" smtClean="0"/>
              <a:t>Hyperbolic Tangent</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None/>
            </a:pPr>
            <a:r>
              <a:rPr lang="en-US" b="1" u="sng" dirty="0" smtClean="0"/>
              <a:t>Functions</a:t>
            </a:r>
          </a:p>
          <a:p>
            <a:r>
              <a:rPr lang="en-US" dirty="0" smtClean="0"/>
              <a:t>Functions modularize programs.  All variables defined in function definitions are local variables.   They are known only in the function in which they are defined.   Most functions have a list of parameters that provide the means for communicating information between functions.   A function’s parameters are also local variables of that function.</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pPr>
              <a:buNone/>
            </a:pPr>
            <a:r>
              <a:rPr lang="en-US" b="1" u="sng" dirty="0" smtClean="0"/>
              <a:t>Advantages of functionalizing a program</a:t>
            </a:r>
            <a:endParaRPr lang="en-US" dirty="0" smtClean="0"/>
          </a:p>
          <a:p>
            <a:r>
              <a:rPr lang="en-US" b="1" u="sng" dirty="0" smtClean="0"/>
              <a:t>Divide and conquer;</a:t>
            </a:r>
            <a:r>
              <a:rPr lang="en-US" u="sng" dirty="0" smtClean="0"/>
              <a:t> </a:t>
            </a:r>
            <a:r>
              <a:rPr lang="en-US" dirty="0" smtClean="0"/>
              <a:t>– makes program development more manageable </a:t>
            </a:r>
            <a:r>
              <a:rPr lang="en-US" dirty="0" err="1" smtClean="0"/>
              <a:t>bu</a:t>
            </a:r>
            <a:r>
              <a:rPr lang="en-US" dirty="0" smtClean="0"/>
              <a:t> creating modules.</a:t>
            </a:r>
          </a:p>
          <a:p>
            <a:r>
              <a:rPr lang="en-US" b="1" u="sng" dirty="0" smtClean="0"/>
              <a:t>Software reusability</a:t>
            </a:r>
            <a:r>
              <a:rPr lang="en-US" dirty="0" smtClean="0"/>
              <a:t> ;- Using existing function building- blocks to create new programs.  Software reusability is mainly used in object oriented programming with languages like </a:t>
            </a:r>
            <a:r>
              <a:rPr lang="en-US" dirty="0" err="1" smtClean="0"/>
              <a:t>c++</a:t>
            </a:r>
            <a:r>
              <a:rPr lang="en-US" dirty="0" smtClean="0"/>
              <a:t> and java and C#(c sharp).</a:t>
            </a:r>
          </a:p>
          <a:p>
            <a:r>
              <a:rPr lang="en-US" b="1" u="sng" dirty="0" smtClean="0"/>
              <a:t>Abstraction</a:t>
            </a:r>
            <a:r>
              <a:rPr lang="en-US" b="1" dirty="0" smtClean="0"/>
              <a:t> ;</a:t>
            </a:r>
            <a:r>
              <a:rPr lang="en-US" dirty="0" smtClean="0"/>
              <a:t>- We use abstraction each time we use standard library functions like </a:t>
            </a:r>
            <a:r>
              <a:rPr lang="en-US" dirty="0" err="1" smtClean="0"/>
              <a:t>printf</a:t>
            </a:r>
            <a:r>
              <a:rPr lang="en-US" dirty="0" smtClean="0"/>
              <a:t>..etc.</a:t>
            </a:r>
          </a:p>
          <a:p>
            <a:r>
              <a:rPr lang="en-US" b="1" u="sng" dirty="0" smtClean="0"/>
              <a:t>Avoid repeating code in a program</a:t>
            </a:r>
            <a:r>
              <a:rPr lang="en-US" u="sng" dirty="0" smtClean="0"/>
              <a:t>.</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r>
              <a:rPr lang="en-US" dirty="0" smtClean="0"/>
              <a:t>Each function should be limited to performing a single, well-defined task, and the function name should express that task.   This facilitates abstraction and promotes software reusability.</a:t>
            </a:r>
          </a:p>
          <a:p>
            <a:r>
              <a:rPr lang="en-US" dirty="0" smtClean="0"/>
              <a:t>If you cannot choose a concise name that expresses what the function does, its possible that your function is attempting to perform too many diverse tasks.  Its usually best to break such a function into several smaller functions – sometimes called decomposition.</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179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62500" lnSpcReduction="20000"/>
          </a:bodyPr>
          <a:lstStyle/>
          <a:p>
            <a:pPr>
              <a:buNone/>
            </a:pPr>
            <a:r>
              <a:rPr lang="en-US" b="1" dirty="0" smtClean="0"/>
              <a:t>Compile &amp; Execute C Program: In GNU open source OS</a:t>
            </a:r>
            <a:endParaRPr lang="en-US" dirty="0" smtClean="0"/>
          </a:p>
          <a:p>
            <a:r>
              <a:rPr lang="en-US" dirty="0" smtClean="0"/>
              <a:t>To save the source code in a file, and compile and run it. Following are the simple steps:</a:t>
            </a:r>
          </a:p>
          <a:p>
            <a:pPr lvl="0"/>
            <a:r>
              <a:rPr lang="en-US" dirty="0" smtClean="0"/>
              <a:t>Open a text editor and add the above mentioned code.</a:t>
            </a:r>
          </a:p>
          <a:p>
            <a:pPr lvl="0"/>
            <a:r>
              <a:rPr lang="en-US" dirty="0" smtClean="0"/>
              <a:t>Save the file as </a:t>
            </a:r>
            <a:r>
              <a:rPr lang="en-US" i="1" dirty="0" err="1" smtClean="0"/>
              <a:t>hello.c</a:t>
            </a:r>
            <a:endParaRPr lang="en-US" dirty="0" smtClean="0"/>
          </a:p>
          <a:p>
            <a:pPr lvl="0"/>
            <a:r>
              <a:rPr lang="en-US" dirty="0" smtClean="0"/>
              <a:t>Open a command prompt and go to the directory where you saved the file.</a:t>
            </a:r>
          </a:p>
          <a:p>
            <a:pPr lvl="0"/>
            <a:r>
              <a:rPr lang="en-US" dirty="0" smtClean="0"/>
              <a:t>Type </a:t>
            </a:r>
            <a:r>
              <a:rPr lang="en-US" i="1" dirty="0" err="1" smtClean="0"/>
              <a:t>gcc</a:t>
            </a:r>
            <a:r>
              <a:rPr lang="en-US" i="1" dirty="0" smtClean="0"/>
              <a:t> </a:t>
            </a:r>
            <a:r>
              <a:rPr lang="en-US" i="1" dirty="0" err="1" smtClean="0"/>
              <a:t>hello.c</a:t>
            </a:r>
            <a:r>
              <a:rPr lang="en-US" dirty="0" smtClean="0"/>
              <a:t> and press enter to compile your code. </a:t>
            </a:r>
          </a:p>
          <a:p>
            <a:pPr lvl="0"/>
            <a:r>
              <a:rPr lang="en-US" dirty="0" smtClean="0"/>
              <a:t>If there are no errors in your code the command prompt will take you to the next line and would generate </a:t>
            </a:r>
            <a:r>
              <a:rPr lang="en-US" i="1" dirty="0" err="1" smtClean="0"/>
              <a:t>a.out</a:t>
            </a:r>
            <a:r>
              <a:rPr lang="en-US" dirty="0" smtClean="0"/>
              <a:t> executable file.</a:t>
            </a:r>
          </a:p>
          <a:p>
            <a:pPr lvl="0"/>
            <a:r>
              <a:rPr lang="en-US" dirty="0" smtClean="0"/>
              <a:t>Now type </a:t>
            </a:r>
            <a:r>
              <a:rPr lang="en-US" i="1" dirty="0" err="1" smtClean="0"/>
              <a:t>a.out</a:t>
            </a:r>
            <a:r>
              <a:rPr lang="en-US" dirty="0" smtClean="0"/>
              <a:t> to execute your program.</a:t>
            </a:r>
          </a:p>
          <a:p>
            <a:pPr lvl="0"/>
            <a:r>
              <a:rPr lang="en-US" dirty="0" smtClean="0"/>
              <a:t>You will be able to see </a:t>
            </a:r>
            <a:r>
              <a:rPr lang="en-US" i="1" dirty="0" smtClean="0"/>
              <a:t>"Hello World"</a:t>
            </a:r>
            <a:r>
              <a:rPr lang="en-US" dirty="0" smtClean="0"/>
              <a:t> printed on the screen</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u="sng" dirty="0" smtClean="0"/>
              <a:t>Function definitions</a:t>
            </a:r>
            <a:endParaRPr lang="en-US" dirty="0" smtClean="0"/>
          </a:p>
          <a:p>
            <a:r>
              <a:rPr lang="en-US" dirty="0" smtClean="0"/>
              <a:t>Defining a function by giving a relevant name and an argument including braces.  A function definition contains a function declaration and the body of a function.  </a:t>
            </a:r>
          </a:p>
          <a:p>
            <a:r>
              <a:rPr lang="en-US" dirty="0" smtClean="0"/>
              <a:t>A function </a:t>
            </a:r>
            <a:r>
              <a:rPr lang="en-US" dirty="0" err="1" smtClean="0"/>
              <a:t>declarator</a:t>
            </a:r>
            <a:r>
              <a:rPr lang="en-US" dirty="0" smtClean="0"/>
              <a:t> is the function </a:t>
            </a:r>
            <a:r>
              <a:rPr lang="en-US" b="1" dirty="0" smtClean="0"/>
              <a:t>name </a:t>
            </a:r>
            <a:r>
              <a:rPr lang="en-US" dirty="0" smtClean="0"/>
              <a:t>followed by a </a:t>
            </a:r>
            <a:r>
              <a:rPr lang="en-US" b="1" dirty="0" smtClean="0"/>
              <a:t>parenthesized list </a:t>
            </a:r>
            <a:r>
              <a:rPr lang="en-US" dirty="0" smtClean="0"/>
              <a:t>of parameter types and </a:t>
            </a:r>
            <a:r>
              <a:rPr lang="en-US" b="1" dirty="0" smtClean="0"/>
              <a:t>names each </a:t>
            </a:r>
            <a:r>
              <a:rPr lang="en-US" dirty="0" smtClean="0"/>
              <a:t>parameter that the function expects. In the following function definition,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lvl="0"/>
            <a:r>
              <a:rPr lang="en-US" dirty="0" smtClean="0"/>
              <a:t>A block statement, which contains data definitions and code.</a:t>
            </a:r>
          </a:p>
          <a:p>
            <a:r>
              <a:rPr lang="en-US" dirty="0" smtClean="0"/>
              <a:t>Fig. 5.3</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u="sng" dirty="0" smtClean="0"/>
              <a:t>Function prototype;</a:t>
            </a:r>
            <a:r>
              <a:rPr lang="en-US" dirty="0" smtClean="0"/>
              <a:t> -  fig 5.3</a:t>
            </a:r>
          </a:p>
          <a:p>
            <a:r>
              <a:rPr lang="en-US" dirty="0" err="1" smtClean="0"/>
              <a:t>int</a:t>
            </a:r>
            <a:r>
              <a:rPr lang="en-US" dirty="0" smtClean="0"/>
              <a:t> square( </a:t>
            </a:r>
            <a:r>
              <a:rPr lang="en-US" dirty="0" err="1" smtClean="0"/>
              <a:t>int</a:t>
            </a:r>
            <a:r>
              <a:rPr lang="en-US" dirty="0" smtClean="0"/>
              <a:t> y ); /*function prototype*/</a:t>
            </a:r>
          </a:p>
          <a:p>
            <a:r>
              <a:rPr lang="en-US" dirty="0" smtClean="0"/>
              <a:t>The </a:t>
            </a:r>
            <a:r>
              <a:rPr lang="en-US" dirty="0" err="1" smtClean="0"/>
              <a:t>int</a:t>
            </a:r>
            <a:r>
              <a:rPr lang="en-US" dirty="0" smtClean="0"/>
              <a:t> in parenthesis informs the compiler that square expects to receive an integer value from the caller. </a:t>
            </a:r>
          </a:p>
          <a:p>
            <a:r>
              <a:rPr lang="en-US" dirty="0" smtClean="0"/>
              <a:t>The </a:t>
            </a:r>
            <a:r>
              <a:rPr lang="en-US" dirty="0" err="1" smtClean="0"/>
              <a:t>int</a:t>
            </a:r>
            <a:r>
              <a:rPr lang="en-US" dirty="0" smtClean="0"/>
              <a:t> to the left of the function name square informs the compiler that square returns an </a:t>
            </a:r>
            <a:r>
              <a:rPr lang="en-US" dirty="0" err="1" smtClean="0"/>
              <a:t>interger</a:t>
            </a:r>
            <a:r>
              <a:rPr lang="en-US" dirty="0" smtClean="0"/>
              <a:t> result to the caller.</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The compiler refers to the function prototype to check that calls to square </a:t>
            </a:r>
            <a:r>
              <a:rPr lang="en-US" dirty="0" err="1" smtClean="0"/>
              <a:t>ontain</a:t>
            </a:r>
            <a:r>
              <a:rPr lang="en-US" dirty="0" smtClean="0"/>
              <a:t> the correct return type, the correct number of arguments, the correct argument types, and that the arguments are in the correct order.</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The format of function definition  is:</a:t>
            </a:r>
          </a:p>
          <a:p>
            <a:r>
              <a:rPr lang="en-US" i="1" dirty="0" smtClean="0"/>
              <a:t>Return-value-type function-name( parameter-list) </a:t>
            </a:r>
            <a:endParaRPr lang="en-US" dirty="0" smtClean="0"/>
          </a:p>
          <a:p>
            <a:r>
              <a:rPr lang="en-US" i="1" dirty="0" smtClean="0"/>
              <a:t>{</a:t>
            </a:r>
            <a:endParaRPr lang="en-US" dirty="0" smtClean="0"/>
          </a:p>
          <a:p>
            <a:r>
              <a:rPr lang="en-US" i="1" dirty="0" smtClean="0"/>
              <a:t>	Definitions</a:t>
            </a:r>
            <a:endParaRPr lang="en-US" dirty="0" smtClean="0"/>
          </a:p>
          <a:p>
            <a:r>
              <a:rPr lang="en-US" i="1" dirty="0" smtClean="0"/>
              <a:t>	Statements </a:t>
            </a:r>
            <a:endParaRPr lang="en-US" dirty="0" smtClean="0"/>
          </a:p>
          <a:p>
            <a:r>
              <a:rPr lang="en-US" i="1" dirty="0" smtClean="0"/>
              <a:t>}</a:t>
            </a: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Example; </a:t>
            </a:r>
          </a:p>
          <a:p>
            <a:r>
              <a:rPr lang="en-US" dirty="0" smtClean="0"/>
              <a:t>Fig. 5.4 – finding the maximum of the three </a:t>
            </a:r>
            <a:r>
              <a:rPr lang="en-US" dirty="0" err="1" smtClean="0"/>
              <a:t>intergers</a:t>
            </a:r>
            <a:r>
              <a:rPr lang="en-US" dirty="0" smtClean="0"/>
              <a:t>;</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Function prototypes;</a:t>
            </a:r>
            <a:endParaRPr lang="en-US" dirty="0" smtClean="0"/>
          </a:p>
          <a:p>
            <a:r>
              <a:rPr lang="en-US" dirty="0" smtClean="0"/>
              <a:t>This feature was borrowed from C++.  A function prototype tells the compiler the type of data returned by the function, the number of parameters the function expects to receive, the types of the parameters, and the order in which these parameters are expected.  The compiler uses function prototypes to validate function calls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The compiler uses function prototypes to validate function calls.</a:t>
            </a:r>
          </a:p>
          <a:p>
            <a:r>
              <a:rPr lang="en-US" dirty="0" smtClean="0"/>
              <a:t>Function prototype is always the same as the first line of the function definition.</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None/>
            </a:pPr>
            <a:r>
              <a:rPr lang="en-US" b="1" u="sng" dirty="0" smtClean="0"/>
              <a:t>Function call stack and activation records</a:t>
            </a:r>
            <a:endParaRPr lang="en-US" dirty="0" smtClean="0"/>
          </a:p>
          <a:p>
            <a:r>
              <a:rPr lang="en-US" dirty="0" smtClean="0"/>
              <a:t>Consider a collection of related data items known as stack.  We can think of a stack as analogous to a pile of dishes.  When  a dish is placed on the pile its normally placed at the top (referred to as pushing the dish onto  the stack).   Similarly when a dish is removed from the pile, its always removed from the top ( referred as popping the dish off the stack).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Stacks are known as last-n, first-out (LIFO) data structures.   The last item pushed (inserted) on the stack is the first item popped (removed) from the stack.</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189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 </a:t>
            </a:r>
            <a:r>
              <a:rPr lang="en-US" dirty="0" err="1" smtClean="0"/>
              <a:t>gcc</a:t>
            </a:r>
            <a:r>
              <a:rPr lang="en-US" dirty="0" smtClean="0"/>
              <a:t> </a:t>
            </a:r>
            <a:r>
              <a:rPr lang="en-US" dirty="0" err="1" smtClean="0"/>
              <a:t>hello.c</a:t>
            </a:r>
            <a:endParaRPr lang="en-US" dirty="0" smtClean="0"/>
          </a:p>
          <a:p>
            <a:r>
              <a:rPr lang="en-US" dirty="0" smtClean="0"/>
              <a:t>$ ./</a:t>
            </a:r>
            <a:r>
              <a:rPr lang="en-US" dirty="0" err="1" smtClean="0"/>
              <a:t>a.out</a:t>
            </a:r>
            <a:endParaRPr lang="en-US" dirty="0" smtClean="0"/>
          </a:p>
          <a:p>
            <a:r>
              <a:rPr lang="en-US" dirty="0" smtClean="0"/>
              <a:t>Hello, World!</a:t>
            </a:r>
          </a:p>
          <a:p>
            <a:r>
              <a:rPr lang="en-US" dirty="0" smtClean="0"/>
              <a:t>Make sure that </a:t>
            </a:r>
            <a:r>
              <a:rPr lang="en-US" dirty="0" err="1" smtClean="0"/>
              <a:t>gcc</a:t>
            </a:r>
            <a:r>
              <a:rPr lang="en-US" dirty="0" smtClean="0"/>
              <a:t> compiler is in your path and that you are running it in the directory containing source file </a:t>
            </a:r>
            <a:r>
              <a:rPr lang="en-US" dirty="0" err="1" smtClean="0"/>
              <a:t>hello.c</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u="sng" dirty="0" smtClean="0"/>
              <a:t>Function call stack</a:t>
            </a:r>
          </a:p>
          <a:p>
            <a:r>
              <a:rPr lang="en-US" dirty="0" smtClean="0"/>
              <a:t>when a program calls a function, the called function must know how to return to its caller, so the return address of the calling function is pushed onto the program execution stack.  When a series of function calls occurs, the successive return addresses are pushed onto the stack in last-in, first-out order so that each function can return to its caller.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190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u="sng" dirty="0" smtClean="0"/>
              <a:t>Stack frame</a:t>
            </a:r>
            <a:r>
              <a:rPr lang="en-US" u="sng" dirty="0" smtClean="0"/>
              <a:t> </a:t>
            </a:r>
            <a:r>
              <a:rPr lang="en-US" b="1" u="sng" dirty="0" smtClean="0"/>
              <a:t>or activation record</a:t>
            </a:r>
            <a:r>
              <a:rPr lang="en-US" u="sng" dirty="0" smtClean="0"/>
              <a:t> </a:t>
            </a:r>
          </a:p>
          <a:p>
            <a:r>
              <a:rPr lang="en-US" dirty="0" smtClean="0"/>
              <a:t> The program execution stack contains the memory for the local variables used in each invocation of a function during execution. This  data stored as a portion of the program execution stack is called the stack frame or activation record.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191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dirty="0" smtClean="0"/>
              <a:t>Headers; - headers should use .h file extension.</a:t>
            </a:r>
          </a:p>
          <a:p>
            <a:pPr>
              <a:buNone/>
            </a:pPr>
            <a:r>
              <a:rPr lang="en-US" dirty="0" smtClean="0"/>
              <a:t>Fig 5.6</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192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dirty="0" smtClean="0"/>
              <a:t>Functions</a:t>
            </a:r>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193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592138"/>
            <a:ext cx="7772400" cy="1470025"/>
          </a:xfrm>
        </p:spPr>
        <p:txBody>
          <a:bodyPr/>
          <a:lstStyle/>
          <a:p>
            <a:r>
              <a:rPr lang="fr-CA" sz="4000" dirty="0" smtClean="0">
                <a:solidFill>
                  <a:schemeClr val="bg1"/>
                </a:solidFill>
              </a:rPr>
              <a:t/>
            </a:r>
            <a:br>
              <a:rPr lang="fr-CA" sz="4000" dirty="0" smtClean="0">
                <a:solidFill>
                  <a:schemeClr val="bg1"/>
                </a:solidFill>
              </a:rPr>
            </a:br>
            <a:r>
              <a:rPr lang="fr-CA" sz="4000" dirty="0" smtClean="0">
                <a:solidFill>
                  <a:schemeClr val="bg1"/>
                </a:solidFill>
              </a:rPr>
              <a:t>INTRODUCTION TO PROGRAMMING </a:t>
            </a:r>
            <a:br>
              <a:rPr lang="fr-CA" sz="4000" dirty="0" smtClean="0">
                <a:solidFill>
                  <a:schemeClr val="bg1"/>
                </a:solidFill>
              </a:rPr>
            </a:br>
            <a:r>
              <a:rPr lang="fr-CA" sz="4000" dirty="0" smtClean="0">
                <a:solidFill>
                  <a:schemeClr val="bg1"/>
                </a:solidFill>
              </a:rPr>
              <a:t>MACHAKOS UNIVERSITY</a:t>
            </a:r>
            <a:br>
              <a:rPr lang="fr-CA" sz="4000" dirty="0" smtClean="0">
                <a:solidFill>
                  <a:schemeClr val="bg1"/>
                </a:solidFill>
              </a:rPr>
            </a:br>
            <a:endParaRPr lang="fr-CA" sz="4000" dirty="0" smtClean="0">
              <a:solidFill>
                <a:schemeClr val="bg1"/>
              </a:solidFill>
            </a:endParaRPr>
          </a:p>
        </p:txBody>
      </p:sp>
      <p:sp>
        <p:nvSpPr>
          <p:cNvPr id="2051" name="Sous-titre 2"/>
          <p:cNvSpPr>
            <a:spLocks noGrp="1"/>
          </p:cNvSpPr>
          <p:nvPr>
            <p:ph type="subTitle" idx="1"/>
          </p:nvPr>
        </p:nvSpPr>
        <p:spPr>
          <a:xfrm>
            <a:off x="1066800" y="3429000"/>
            <a:ext cx="6705600" cy="3048000"/>
          </a:xfrm>
        </p:spPr>
        <p:txBody>
          <a:bodyPr/>
          <a:lstStyle/>
          <a:p>
            <a:pPr algn="l"/>
            <a:r>
              <a:rPr lang="fr-CA" sz="2800" dirty="0" smtClean="0">
                <a:solidFill>
                  <a:schemeClr val="bg1"/>
                </a:solidFill>
              </a:rPr>
              <a:t>Course code: SMA 191</a:t>
            </a:r>
          </a:p>
          <a:p>
            <a:pPr algn="l"/>
            <a:r>
              <a:rPr lang="fr-CA" sz="2800" dirty="0" smtClean="0">
                <a:solidFill>
                  <a:schemeClr val="bg1"/>
                </a:solidFill>
              </a:rPr>
              <a:t>Refference Books:</a:t>
            </a:r>
          </a:p>
          <a:p>
            <a:pPr algn="l"/>
            <a:r>
              <a:rPr lang="fr-CA" sz="2800" dirty="0" smtClean="0">
                <a:solidFill>
                  <a:schemeClr val="bg1"/>
                </a:solidFill>
              </a:rPr>
              <a:t> C HOW  TO PROGRAM,  SIXTH EDITION By paul deitel &amp; harvey deitel</a:t>
            </a:r>
          </a:p>
          <a:p>
            <a:pPr algn="l"/>
            <a:r>
              <a:rPr lang="fr-CA" sz="2800" dirty="0" smtClean="0">
                <a:solidFill>
                  <a:schemeClr val="bg1"/>
                </a:solidFill>
              </a:rPr>
              <a:t>And PROGRAMMING IN C &amp; C++ By  S.S. KHANDARE</a:t>
            </a:r>
          </a:p>
          <a:p>
            <a:endParaRPr lang="fr-CA" sz="2800" dirty="0" smtClean="0">
              <a:solidFill>
                <a:schemeClr val="bg1"/>
              </a:solidFill>
            </a:endParaRPr>
          </a:p>
        </p:txBody>
      </p:sp>
    </p:spTree>
    <p:extLst>
      <p:ext uri="{BB962C8B-B14F-4D97-AF65-F5344CB8AC3E}">
        <p14:creationId xmlns:p14="http://schemas.microsoft.com/office/powerpoint/2010/main" val="2085287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dirty="0" smtClean="0"/>
              <a:t>C – Tokens and keywords</a:t>
            </a:r>
          </a:p>
          <a:p>
            <a:pPr>
              <a:buFont typeface="Arial" pitchFamily="34" charset="0"/>
              <a:buChar char="•"/>
            </a:pPr>
            <a:r>
              <a:rPr lang="en-US" dirty="0" smtClean="0"/>
              <a:t>C tokens, Identifiers and Keywords are the basics in a C program.</a:t>
            </a:r>
          </a:p>
          <a:p>
            <a:r>
              <a:rPr lang="en-US" b="1" dirty="0" smtClean="0"/>
              <a:t>1. C tokens:</a:t>
            </a:r>
            <a:endParaRPr lang="en-US" dirty="0" smtClean="0"/>
          </a:p>
          <a:p>
            <a:pPr lvl="1"/>
            <a:r>
              <a:rPr lang="en-US" dirty="0" smtClean="0"/>
              <a:t>C tokens</a:t>
            </a:r>
            <a:r>
              <a:rPr lang="en-US" b="1" dirty="0" smtClean="0"/>
              <a:t> </a:t>
            </a:r>
            <a:r>
              <a:rPr lang="en-US" dirty="0" smtClean="0"/>
              <a:t>are the basic buildings blocks in C language which are constructed together to write a C program.</a:t>
            </a:r>
          </a:p>
          <a:p>
            <a:pPr lvl="1"/>
            <a:r>
              <a:rPr lang="en-US" dirty="0" smtClean="0"/>
              <a:t>Each and every smallest individual units in a C program are known as C tokens.</a:t>
            </a:r>
          </a:p>
          <a:p>
            <a:pPr>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lvl="1">
              <a:buFont typeface="Arial" pitchFamily="34" charset="0"/>
              <a:buChar char="•"/>
            </a:pPr>
            <a:r>
              <a:rPr lang="en-US" dirty="0" smtClean="0"/>
              <a:t>C tokens are of six types. They are,</a:t>
            </a:r>
          </a:p>
          <a:p>
            <a:pPr lvl="3"/>
            <a:r>
              <a:rPr lang="en-US" dirty="0" smtClean="0"/>
              <a:t>Keywords               (</a:t>
            </a:r>
            <a:r>
              <a:rPr lang="en-US" dirty="0" err="1" smtClean="0"/>
              <a:t>eg</a:t>
            </a:r>
            <a:r>
              <a:rPr lang="en-US" dirty="0" smtClean="0"/>
              <a:t>: </a:t>
            </a:r>
            <a:r>
              <a:rPr lang="en-US" dirty="0" err="1" smtClean="0"/>
              <a:t>int</a:t>
            </a:r>
            <a:r>
              <a:rPr lang="en-US" dirty="0" smtClean="0"/>
              <a:t>, while),</a:t>
            </a:r>
          </a:p>
          <a:p>
            <a:pPr lvl="3"/>
            <a:r>
              <a:rPr lang="en-US" dirty="0" smtClean="0"/>
              <a:t>Identifiers               (</a:t>
            </a:r>
            <a:r>
              <a:rPr lang="en-US" dirty="0" err="1" smtClean="0"/>
              <a:t>eg</a:t>
            </a:r>
            <a:r>
              <a:rPr lang="en-US" dirty="0" smtClean="0"/>
              <a:t>: main, total),</a:t>
            </a:r>
          </a:p>
          <a:p>
            <a:pPr lvl="3"/>
            <a:r>
              <a:rPr lang="en-US" dirty="0" smtClean="0"/>
              <a:t>Constants              (</a:t>
            </a:r>
            <a:r>
              <a:rPr lang="en-US" dirty="0" err="1" smtClean="0"/>
              <a:t>eg</a:t>
            </a:r>
            <a:r>
              <a:rPr lang="en-US" dirty="0" smtClean="0"/>
              <a:t>: 10, 20),</a:t>
            </a:r>
          </a:p>
          <a:p>
            <a:pPr lvl="3"/>
            <a:r>
              <a:rPr lang="en-US" dirty="0" smtClean="0"/>
              <a:t>Strings                    (</a:t>
            </a:r>
            <a:r>
              <a:rPr lang="en-US" dirty="0" err="1" smtClean="0"/>
              <a:t>eg</a:t>
            </a:r>
            <a:r>
              <a:rPr lang="en-US" dirty="0" smtClean="0"/>
              <a:t>: “total”, “hello”),</a:t>
            </a:r>
          </a:p>
          <a:p>
            <a:pPr lvl="3"/>
            <a:r>
              <a:rPr lang="en-US" dirty="0" smtClean="0"/>
              <a:t>Special symbols  (</a:t>
            </a:r>
            <a:r>
              <a:rPr lang="en-US" dirty="0" err="1" smtClean="0"/>
              <a:t>eg</a:t>
            </a:r>
            <a:r>
              <a:rPr lang="en-US" dirty="0" smtClean="0"/>
              <a:t>: (), {}),</a:t>
            </a:r>
          </a:p>
          <a:p>
            <a:pPr lvl="3"/>
            <a:r>
              <a:rPr lang="en-US" dirty="0" smtClean="0"/>
              <a:t>Operators              (</a:t>
            </a:r>
            <a:r>
              <a:rPr lang="en-US" dirty="0" err="1" smtClean="0"/>
              <a:t>eg</a:t>
            </a:r>
            <a:r>
              <a:rPr lang="en-US" dirty="0" smtClean="0"/>
              <a:t>: +,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000" b="1" dirty="0" smtClean="0"/>
              <a:t>C – Constant</a:t>
            </a:r>
            <a:endParaRPr lang="en-US" sz="2000" dirty="0" smtClean="0"/>
          </a:p>
          <a:p>
            <a:pPr lvl="0"/>
            <a:r>
              <a:rPr lang="en-US" sz="2000" dirty="0" smtClean="0"/>
              <a:t>C Constants are like normal variables. But, only difference is, their values can not be modified by the program once they are defined.</a:t>
            </a:r>
          </a:p>
          <a:p>
            <a:pPr lvl="0"/>
            <a:r>
              <a:rPr lang="en-US" sz="2000" dirty="0" smtClean="0"/>
              <a:t>Constants refer to fixed values. They are also called as literals</a:t>
            </a:r>
          </a:p>
          <a:p>
            <a:pPr lvl="0"/>
            <a:r>
              <a:rPr lang="en-US" sz="2000" dirty="0" smtClean="0"/>
              <a:t>Constants may be belonging to any of the data type.</a:t>
            </a:r>
          </a:p>
          <a:p>
            <a:pPr lvl="0">
              <a:buNone/>
            </a:pPr>
            <a:r>
              <a:rPr lang="en-US" sz="2000" b="1" dirty="0" smtClean="0"/>
              <a:t>Syntax:</a:t>
            </a:r>
          </a:p>
          <a:p>
            <a:r>
              <a:rPr lang="en-US" sz="2000" dirty="0" smtClean="0"/>
              <a:t>const </a:t>
            </a:r>
            <a:r>
              <a:rPr lang="en-US" sz="2000" dirty="0" err="1" smtClean="0"/>
              <a:t>data_type</a:t>
            </a:r>
            <a:r>
              <a:rPr lang="en-US" sz="2000" dirty="0" smtClean="0"/>
              <a:t> </a:t>
            </a:r>
            <a:r>
              <a:rPr lang="en-US" sz="2000" dirty="0" err="1" smtClean="0"/>
              <a:t>variable_name</a:t>
            </a:r>
            <a:r>
              <a:rPr lang="en-US" sz="2000" dirty="0" smtClean="0"/>
              <a:t>; (or) const </a:t>
            </a:r>
            <a:r>
              <a:rPr lang="en-US" sz="2000" dirty="0" err="1" smtClean="0"/>
              <a:t>data_type</a:t>
            </a:r>
            <a:r>
              <a:rPr lang="en-US" sz="2000" dirty="0" smtClean="0"/>
              <a:t> *</a:t>
            </a:r>
            <a:r>
              <a:rPr lang="en-US" sz="2000" dirty="0" err="1" smtClean="0"/>
              <a:t>variable_name</a:t>
            </a:r>
            <a:r>
              <a:rPr lang="en-US" sz="2000" dirty="0" smtClean="0"/>
              <a:t>;</a:t>
            </a:r>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sz="2800" b="1" dirty="0" smtClean="0"/>
              <a:t>Types of C constant:</a:t>
            </a:r>
            <a:endParaRPr lang="en-US" sz="2800" dirty="0" smtClean="0"/>
          </a:p>
          <a:p>
            <a:pPr lvl="1"/>
            <a:r>
              <a:rPr lang="en-US" dirty="0" smtClean="0"/>
              <a:t>Integer constants</a:t>
            </a:r>
          </a:p>
          <a:p>
            <a:pPr lvl="1"/>
            <a:r>
              <a:rPr lang="en-US" dirty="0" smtClean="0"/>
              <a:t>Real or Floating point constants</a:t>
            </a:r>
          </a:p>
          <a:p>
            <a:pPr lvl="1"/>
            <a:r>
              <a:rPr lang="en-US" dirty="0" smtClean="0"/>
              <a:t>Octal &amp; Hexadecimal constants</a:t>
            </a:r>
          </a:p>
          <a:p>
            <a:pPr lvl="1"/>
            <a:r>
              <a:rPr lang="en-US" dirty="0" smtClean="0"/>
              <a:t>Character constants</a:t>
            </a:r>
          </a:p>
          <a:p>
            <a:pPr lvl="1"/>
            <a:r>
              <a:rPr lang="en-US" dirty="0" smtClean="0"/>
              <a:t>String constants</a:t>
            </a:r>
          </a:p>
          <a:p>
            <a:pPr lvl="1"/>
            <a:r>
              <a:rPr lang="en-US" dirty="0" smtClean="0"/>
              <a:t>Backslash character constants</a:t>
            </a:r>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C - Program Structure</a:t>
            </a:r>
            <a:endParaRPr lang="en-US" dirty="0"/>
          </a:p>
        </p:txBody>
      </p:sp>
      <p:graphicFrame>
        <p:nvGraphicFramePr>
          <p:cNvPr id="6" name="Content Placeholder 5"/>
          <p:cNvGraphicFramePr>
            <a:graphicFrameLocks noGrp="1"/>
          </p:cNvGraphicFramePr>
          <p:nvPr>
            <p:ph idx="1"/>
          </p:nvPr>
        </p:nvGraphicFramePr>
        <p:xfrm>
          <a:off x="457200" y="1371600"/>
          <a:ext cx="8229600" cy="4876800"/>
        </p:xfrm>
        <a:graphic>
          <a:graphicData uri="http://schemas.openxmlformats.org/drawingml/2006/table">
            <a:tbl>
              <a:tblPr firstRow="1" bandRow="1">
                <a:tableStyleId>{5C22544A-7EE6-4342-B048-85BDC9FD1C3A}</a:tableStyleId>
              </a:tblPr>
              <a:tblGrid>
                <a:gridCol w="2057400"/>
                <a:gridCol w="2057400"/>
                <a:gridCol w="2057400"/>
                <a:gridCol w="2057400"/>
              </a:tblGrid>
              <a:tr h="640080">
                <a:tc>
                  <a:txBody>
                    <a:bodyPr/>
                    <a:lstStyle/>
                    <a:p>
                      <a:pPr marL="0" marR="0" algn="l">
                        <a:lnSpc>
                          <a:spcPts val="960"/>
                        </a:lnSpc>
                        <a:spcBef>
                          <a:spcPts val="0"/>
                        </a:spcBef>
                        <a:spcAft>
                          <a:spcPts val="0"/>
                        </a:spcAft>
                      </a:pPr>
                      <a:r>
                        <a:rPr lang="en-US" sz="1600" dirty="0" err="1">
                          <a:solidFill>
                            <a:srgbClr val="333333"/>
                          </a:solidFill>
                          <a:latin typeface="inherit"/>
                          <a:ea typeface="Times New Roman"/>
                          <a:cs typeface="Arial"/>
                        </a:rPr>
                        <a:t>S.no</a:t>
                      </a:r>
                      <a:endParaRPr lang="en-US" sz="1600" dirty="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600" dirty="0">
                          <a:solidFill>
                            <a:srgbClr val="333333"/>
                          </a:solidFill>
                          <a:latin typeface="inherit"/>
                          <a:ea typeface="Times New Roman"/>
                          <a:cs typeface="Arial"/>
                        </a:rPr>
                        <a:t>Constant type</a:t>
                      </a:r>
                      <a:endParaRPr lang="en-US" sz="1600" dirty="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600" dirty="0">
                          <a:solidFill>
                            <a:srgbClr val="333333"/>
                          </a:solidFill>
                          <a:latin typeface="inherit"/>
                          <a:ea typeface="Times New Roman"/>
                          <a:cs typeface="Arial"/>
                        </a:rPr>
                        <a:t>data type</a:t>
                      </a:r>
                      <a:endParaRPr lang="en-US" sz="1600" dirty="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600" dirty="0">
                          <a:solidFill>
                            <a:srgbClr val="333333"/>
                          </a:solidFill>
                          <a:latin typeface="inherit"/>
                          <a:ea typeface="Times New Roman"/>
                          <a:cs typeface="Arial"/>
                        </a:rPr>
                        <a:t>Example</a:t>
                      </a:r>
                      <a:endParaRPr lang="en-US" sz="1600" dirty="0">
                        <a:latin typeface="Calibri"/>
                        <a:ea typeface="Times New Roman"/>
                        <a:cs typeface="Times New Roman"/>
                      </a:endParaRPr>
                    </a:p>
                  </a:txBody>
                  <a:tcPr marL="30480" marR="60960" marT="24130" marB="24130" anchor="ctr"/>
                </a:tc>
              </a:tr>
              <a:tr h="1036320">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1</a:t>
                      </a:r>
                      <a:endParaRPr lang="en-US" sz="1600" dirty="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Integer constants</a:t>
                      </a:r>
                      <a:endParaRPr lang="en-US" sz="1600" dirty="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err="1">
                          <a:solidFill>
                            <a:srgbClr val="333333"/>
                          </a:solidFill>
                          <a:latin typeface="inherit"/>
                          <a:ea typeface="Times New Roman"/>
                          <a:cs typeface="Arial"/>
                        </a:rPr>
                        <a:t>int</a:t>
                      </a:r>
                      <a:r>
                        <a:rPr lang="en-US" sz="1600" dirty="0">
                          <a:solidFill>
                            <a:srgbClr val="333333"/>
                          </a:solidFill>
                          <a:latin typeface="inherit"/>
                          <a:ea typeface="Times New Roman"/>
                          <a:cs typeface="Arial"/>
                        </a:rPr>
                        <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unsigned </a:t>
                      </a:r>
                      <a:r>
                        <a:rPr lang="en-US" sz="1600" dirty="0" err="1">
                          <a:solidFill>
                            <a:srgbClr val="333333"/>
                          </a:solidFill>
                          <a:latin typeface="inherit"/>
                          <a:ea typeface="Times New Roman"/>
                          <a:cs typeface="Arial"/>
                        </a:rPr>
                        <a:t>int</a:t>
                      </a:r>
                      <a:r>
                        <a:rPr lang="en-US" sz="1600" dirty="0">
                          <a:solidFill>
                            <a:srgbClr val="333333"/>
                          </a:solidFill>
                          <a:latin typeface="inherit"/>
                          <a:ea typeface="Times New Roman"/>
                          <a:cs typeface="Arial"/>
                        </a:rPr>
                        <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long </a:t>
                      </a:r>
                      <a:r>
                        <a:rPr lang="en-US" sz="1600" dirty="0" err="1">
                          <a:solidFill>
                            <a:srgbClr val="333333"/>
                          </a:solidFill>
                          <a:latin typeface="inherit"/>
                          <a:ea typeface="Times New Roman"/>
                          <a:cs typeface="Arial"/>
                        </a:rPr>
                        <a:t>int</a:t>
                      </a:r>
                      <a:r>
                        <a:rPr lang="en-US" sz="1600" dirty="0">
                          <a:solidFill>
                            <a:srgbClr val="333333"/>
                          </a:solidFill>
                          <a:latin typeface="inherit"/>
                          <a:ea typeface="Times New Roman"/>
                          <a:cs typeface="Arial"/>
                        </a:rPr>
                        <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long </a:t>
                      </a:r>
                      <a:r>
                        <a:rPr lang="en-US" sz="1600" dirty="0" err="1">
                          <a:solidFill>
                            <a:srgbClr val="333333"/>
                          </a:solidFill>
                          <a:latin typeface="inherit"/>
                          <a:ea typeface="Times New Roman"/>
                          <a:cs typeface="Arial"/>
                        </a:rPr>
                        <a:t>long</a:t>
                      </a:r>
                      <a:r>
                        <a:rPr lang="en-US" sz="1600" dirty="0">
                          <a:solidFill>
                            <a:srgbClr val="333333"/>
                          </a:solidFill>
                          <a:latin typeface="inherit"/>
                          <a:ea typeface="Times New Roman"/>
                          <a:cs typeface="Arial"/>
                        </a:rPr>
                        <a:t> </a:t>
                      </a:r>
                      <a:r>
                        <a:rPr lang="en-US" sz="1600" dirty="0" err="1">
                          <a:solidFill>
                            <a:srgbClr val="333333"/>
                          </a:solidFill>
                          <a:latin typeface="inherit"/>
                          <a:ea typeface="Times New Roman"/>
                          <a:cs typeface="Arial"/>
                        </a:rPr>
                        <a:t>int</a:t>
                      </a:r>
                      <a:endParaRPr lang="en-US" sz="1600" dirty="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53, 762, -478 etc </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5000u, 1000U etc</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483,647</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2,147,483,680</a:t>
                      </a:r>
                      <a:endParaRPr lang="en-US" sz="1600" dirty="0">
                        <a:latin typeface="Calibri"/>
                        <a:ea typeface="Times New Roman"/>
                        <a:cs typeface="Times New Roman"/>
                      </a:endParaRPr>
                    </a:p>
                  </a:txBody>
                  <a:tcPr marL="30480" marR="60960" marT="24130" marB="24130" anchor="ctr"/>
                </a:tc>
              </a:tr>
              <a:tr h="640080">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2</a:t>
                      </a:r>
                      <a:endParaRPr lang="en-US" sz="1600" dirty="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Real or Floating point constants</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float</a:t>
                      </a:r>
                      <a:br>
                        <a:rPr lang="en-US" sz="1600">
                          <a:solidFill>
                            <a:srgbClr val="333333"/>
                          </a:solidFill>
                          <a:latin typeface="inherit"/>
                          <a:ea typeface="Times New Roman"/>
                          <a:cs typeface="Arial"/>
                        </a:rPr>
                      </a:br>
                      <a:r>
                        <a:rPr lang="en-US" sz="1600">
                          <a:solidFill>
                            <a:srgbClr val="333333"/>
                          </a:solidFill>
                          <a:latin typeface="inherit"/>
                          <a:ea typeface="Times New Roman"/>
                          <a:cs typeface="Arial"/>
                        </a:rPr>
                        <a:t>doule</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10.456789</a:t>
                      </a:r>
                      <a:br>
                        <a:rPr lang="en-US" sz="1600" dirty="0">
                          <a:solidFill>
                            <a:srgbClr val="333333"/>
                          </a:solidFill>
                          <a:latin typeface="inherit"/>
                          <a:ea typeface="Times New Roman"/>
                          <a:cs typeface="Arial"/>
                        </a:rPr>
                      </a:br>
                      <a:r>
                        <a:rPr lang="en-US" sz="1600" dirty="0">
                          <a:solidFill>
                            <a:srgbClr val="333333"/>
                          </a:solidFill>
                          <a:latin typeface="inherit"/>
                          <a:ea typeface="Times New Roman"/>
                          <a:cs typeface="Arial"/>
                        </a:rPr>
                        <a:t>600.123456789</a:t>
                      </a:r>
                      <a:endParaRPr lang="en-US" sz="1600" dirty="0">
                        <a:latin typeface="Calibri"/>
                        <a:ea typeface="Times New Roman"/>
                        <a:cs typeface="Times New Roman"/>
                      </a:endParaRPr>
                    </a:p>
                  </a:txBody>
                  <a:tcPr marL="30480" marR="60960" marT="24130" marB="24130" anchor="ctr"/>
                </a:tc>
              </a:tr>
              <a:tr h="640080">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3</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Octal constant</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int</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013          /* starts with 0  */</a:t>
                      </a:r>
                      <a:endParaRPr lang="en-US" sz="1600" dirty="0">
                        <a:latin typeface="Calibri"/>
                        <a:ea typeface="Times New Roman"/>
                        <a:cs typeface="Times New Roman"/>
                      </a:endParaRPr>
                    </a:p>
                  </a:txBody>
                  <a:tcPr marL="30480" marR="60960" marT="24130" marB="24130" anchor="ctr"/>
                </a:tc>
              </a:tr>
              <a:tr h="640080">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4</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Hexadecimal constant</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int</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0×90        /* starts with 0x */</a:t>
                      </a:r>
                      <a:endParaRPr lang="en-US" sz="1600" dirty="0">
                        <a:latin typeface="Calibri"/>
                        <a:ea typeface="Times New Roman"/>
                        <a:cs typeface="Times New Roman"/>
                      </a:endParaRPr>
                    </a:p>
                  </a:txBody>
                  <a:tcPr marL="30480" marR="60960" marT="24130" marB="24130" anchor="ctr"/>
                </a:tc>
              </a:tr>
              <a:tr h="640080">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5</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character constants</a:t>
                      </a:r>
                      <a:endParaRPr lang="en-US" sz="160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600" dirty="0">
                          <a:solidFill>
                            <a:srgbClr val="333333"/>
                          </a:solidFill>
                          <a:latin typeface="inherit"/>
                          <a:ea typeface="Times New Roman"/>
                          <a:cs typeface="Arial"/>
                        </a:rPr>
                        <a:t> char</a:t>
                      </a:r>
                      <a:endParaRPr lang="en-US" sz="1600" dirty="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‘A’   ,   ‘B’,     ‘C’</a:t>
                      </a:r>
                      <a:endParaRPr lang="en-US" sz="1600" dirty="0">
                        <a:latin typeface="Calibri"/>
                        <a:ea typeface="Times New Roman"/>
                        <a:cs typeface="Times New Roman"/>
                      </a:endParaRPr>
                    </a:p>
                  </a:txBody>
                  <a:tcPr marL="30480" marR="60960" marT="24130" marB="24130" anchor="ctr"/>
                </a:tc>
              </a:tr>
              <a:tr h="640080">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6</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a:solidFill>
                            <a:srgbClr val="333333"/>
                          </a:solidFill>
                          <a:latin typeface="inherit"/>
                          <a:ea typeface="Times New Roman"/>
                          <a:cs typeface="Arial"/>
                        </a:rPr>
                        <a:t>string constants</a:t>
                      </a:r>
                      <a:endParaRPr lang="en-US" sz="160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600">
                          <a:solidFill>
                            <a:srgbClr val="333333"/>
                          </a:solidFill>
                          <a:latin typeface="inherit"/>
                          <a:ea typeface="Times New Roman"/>
                          <a:cs typeface="Arial"/>
                        </a:rPr>
                        <a:t>char</a:t>
                      </a:r>
                      <a:endParaRPr lang="en-US" sz="1600">
                        <a:latin typeface="Calibri"/>
                        <a:ea typeface="Times New Roman"/>
                        <a:cs typeface="Times New Roman"/>
                      </a:endParaRPr>
                    </a:p>
                  </a:txBody>
                  <a:tcPr marL="30480" marR="60960" marT="24130" marB="24130" anchor="ctr"/>
                </a:tc>
                <a:tc>
                  <a:txBody>
                    <a:bodyPr/>
                    <a:lstStyle/>
                    <a:p>
                      <a:pPr marL="0" marR="0" algn="l">
                        <a:lnSpc>
                          <a:spcPts val="960"/>
                        </a:lnSpc>
                        <a:spcBef>
                          <a:spcPts val="0"/>
                        </a:spcBef>
                        <a:spcAft>
                          <a:spcPts val="0"/>
                        </a:spcAft>
                      </a:pPr>
                      <a:r>
                        <a:rPr lang="en-US" sz="1600" dirty="0">
                          <a:solidFill>
                            <a:srgbClr val="333333"/>
                          </a:solidFill>
                          <a:latin typeface="inherit"/>
                          <a:ea typeface="Times New Roman"/>
                          <a:cs typeface="Arial"/>
                        </a:rPr>
                        <a:t>“ABCD”   ,   “</a:t>
                      </a:r>
                      <a:r>
                        <a:rPr lang="en-US" sz="1600" dirty="0" err="1">
                          <a:solidFill>
                            <a:srgbClr val="333333"/>
                          </a:solidFill>
                          <a:latin typeface="inherit"/>
                          <a:ea typeface="Times New Roman"/>
                          <a:cs typeface="Arial"/>
                        </a:rPr>
                        <a:t>Hai</a:t>
                      </a:r>
                      <a:r>
                        <a:rPr lang="en-US" sz="1600" dirty="0">
                          <a:solidFill>
                            <a:srgbClr val="333333"/>
                          </a:solidFill>
                          <a:latin typeface="inherit"/>
                          <a:ea typeface="Times New Roman"/>
                          <a:cs typeface="Arial"/>
                        </a:rPr>
                        <a:t>”</a:t>
                      </a:r>
                      <a:endParaRPr lang="en-US" sz="1600" dirty="0">
                        <a:latin typeface="Calibri"/>
                        <a:ea typeface="Times New Roman"/>
                        <a:cs typeface="Times New Roman"/>
                      </a:endParaRPr>
                    </a:p>
                  </a:txBody>
                  <a:tcPr marL="30480" marR="60960" marT="24130" marB="24130" anchor="ctr"/>
                </a:tc>
              </a:tr>
            </a:tbl>
          </a:graphicData>
        </a:graphic>
      </p:graphicFrame>
      <p:sp>
        <p:nvSpPr>
          <p:cNvPr id="4" name="Footer Placeholder 3"/>
          <p:cNvSpPr>
            <a:spLocks noGrp="1"/>
          </p:cNvSpPr>
          <p:nvPr>
            <p:ph type="ftr" sz="quarter" idx="11"/>
          </p:nvPr>
        </p:nvSpPr>
        <p:spPr/>
        <p:txBody>
          <a:bodyPr/>
          <a:lstStyle/>
          <a:p>
            <a:pPr>
              <a:defRPr/>
            </a:pPr>
            <a:r>
              <a:rPr lang="fr-CA" smtClean="0"/>
              <a:t>ICS 113: Programming methodology</a:t>
            </a:r>
            <a:endParaRPr lang="fr-CA"/>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24</a:t>
            </a:fld>
            <a:endParaRPr lang="fr-CA"/>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000" b="1" dirty="0" smtClean="0"/>
              <a:t>C – Variable</a:t>
            </a:r>
          </a:p>
          <a:p>
            <a:pPr lvl="0"/>
            <a:r>
              <a:rPr lang="en-US" sz="2000" dirty="0" smtClean="0"/>
              <a:t>C variable is a named location in a memory where a program can manipulate the data. This location is used to hold the value of the variable.</a:t>
            </a:r>
          </a:p>
          <a:p>
            <a:pPr lvl="0"/>
            <a:r>
              <a:rPr lang="en-US" sz="2000" dirty="0" smtClean="0"/>
              <a:t>The value of the C variable may get changed in the program.</a:t>
            </a:r>
          </a:p>
          <a:p>
            <a:pPr lvl="0"/>
            <a:r>
              <a:rPr lang="en-US" sz="2000" dirty="0" smtClean="0"/>
              <a:t>C variable might be belonging to any of the data type like </a:t>
            </a:r>
            <a:r>
              <a:rPr lang="en-US" sz="2000" dirty="0" err="1" smtClean="0"/>
              <a:t>int</a:t>
            </a:r>
            <a:r>
              <a:rPr lang="en-US" sz="2000" dirty="0" smtClean="0"/>
              <a:t>, float, char etc.</a:t>
            </a:r>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000" b="1" dirty="0" smtClean="0"/>
              <a:t>Octal and Hexadecimal Numbers </a:t>
            </a:r>
          </a:p>
          <a:p>
            <a:pPr>
              <a:buFont typeface="Arial" pitchFamily="34" charset="0"/>
              <a:buChar char="•"/>
            </a:pPr>
            <a:r>
              <a:rPr lang="en-US" sz="2000" dirty="0" smtClean="0"/>
              <a:t>All numbers are in decimal; i.e., base 10. Many other programming languages allow you to specify numbers in other bases, often octal (base 8) and hexadecimal (base 16). In octal, the numbers go 0, 1, 2, 3, 4, 5, 6, 7, 10, 11, 12, etc. Just as `11', in decimal, is 1 times 10 plus 1, so `11', in octal, is 1 times 8, plus 1. This equals 9 in decimal. In hexadecimal, there are 16 digits. Since the everyday decimal number system only has ten digits (`0'--`9'), the letters `a' through `f' are used to represent the rest. (Case in the letters is usually irrelevant; hexadecimal `a' and `A' have the same value.) Thus, `11', in hexadecimal, is 1 times 16 plus 1, which equals 17 in decimal. </a:t>
            </a:r>
            <a:endParaRPr lang="en-US" sz="2000" b="1" dirty="0" smtClean="0"/>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sz="2800" b="1" dirty="0" smtClean="0"/>
              <a:t>Octal and Hexadecimal Numbers </a:t>
            </a:r>
          </a:p>
          <a:p>
            <a:pPr>
              <a:buFont typeface="Arial" pitchFamily="34" charset="0"/>
              <a:buChar char="•"/>
            </a:pPr>
            <a:r>
              <a:rPr lang="en-US" sz="2800" dirty="0" smtClean="0"/>
              <a:t>Just by looking at plain `11', you can't tell what base it's in. So, in C, C++, and other languages derived from C, there is a special notation to help signify the base. Octal numbers start with a leading `0', and hexadecimal numbers start with a leading `0x' or `0X': </a:t>
            </a:r>
            <a:endParaRPr lang="en-US" sz="28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27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524000" y="304800"/>
          <a:ext cx="6172200" cy="5933440"/>
        </p:xfrm>
        <a:graphic>
          <a:graphicData uri="http://schemas.openxmlformats.org/drawingml/2006/table">
            <a:tbl>
              <a:tblPr firstRow="1" bandRow="1">
                <a:tableStyleId>{5C22544A-7EE6-4342-B048-85BDC9FD1C3A}</a:tableStyleId>
              </a:tblPr>
              <a:tblGrid>
                <a:gridCol w="1543050"/>
                <a:gridCol w="1543050"/>
                <a:gridCol w="1543050"/>
                <a:gridCol w="1543050"/>
              </a:tblGrid>
              <a:tr h="370840">
                <a:tc>
                  <a:txBody>
                    <a:bodyPr/>
                    <a:lstStyle/>
                    <a:p>
                      <a:pPr marL="0" marR="0" algn="ctr"/>
                      <a:r>
                        <a:rPr lang="en-US" sz="1100" b="1" dirty="0">
                          <a:latin typeface="Calibri"/>
                          <a:ea typeface="Times New Roman"/>
                        </a:rPr>
                        <a:t>Decimal</a:t>
                      </a:r>
                      <a:endParaRPr lang="en-US" sz="1100" dirty="0">
                        <a:latin typeface="Calibri"/>
                        <a:ea typeface="Times New Roman"/>
                      </a:endParaRPr>
                    </a:p>
                  </a:txBody>
                  <a:tcPr marL="0" marR="0" marT="0" marB="0"/>
                </a:tc>
                <a:tc>
                  <a:txBody>
                    <a:bodyPr/>
                    <a:lstStyle/>
                    <a:p>
                      <a:pPr marL="0" marR="0" algn="ctr"/>
                      <a:r>
                        <a:rPr lang="en-US" sz="1100" b="1">
                          <a:latin typeface="Calibri"/>
                          <a:ea typeface="Times New Roman"/>
                        </a:rPr>
                        <a:t>Binary</a:t>
                      </a:r>
                      <a:endParaRPr lang="en-US" sz="1100">
                        <a:latin typeface="Calibri"/>
                        <a:ea typeface="Times New Roman"/>
                      </a:endParaRPr>
                    </a:p>
                  </a:txBody>
                  <a:tcPr marL="0" marR="0" marT="0" marB="0"/>
                </a:tc>
                <a:tc>
                  <a:txBody>
                    <a:bodyPr/>
                    <a:lstStyle/>
                    <a:p>
                      <a:pPr marL="0" marR="0" algn="ctr"/>
                      <a:r>
                        <a:rPr lang="en-US" sz="1100" b="1" dirty="0">
                          <a:latin typeface="Calibri"/>
                          <a:ea typeface="Times New Roman"/>
                        </a:rPr>
                        <a:t>Octal</a:t>
                      </a:r>
                      <a:endParaRPr lang="en-US" sz="1100" dirty="0">
                        <a:latin typeface="Calibri"/>
                        <a:ea typeface="Times New Roman"/>
                      </a:endParaRPr>
                    </a:p>
                  </a:txBody>
                  <a:tcPr marL="0" marR="0" marT="0" marB="0"/>
                </a:tc>
                <a:tc>
                  <a:txBody>
                    <a:bodyPr/>
                    <a:lstStyle/>
                    <a:p>
                      <a:pPr marL="0" marR="0" algn="ctr"/>
                      <a:r>
                        <a:rPr lang="en-US" sz="1100" b="1">
                          <a:latin typeface="Calibri"/>
                          <a:ea typeface="Times New Roman"/>
                        </a:rPr>
                        <a:t>Hexadecimal</a:t>
                      </a:r>
                      <a:endParaRPr lang="en-US" sz="1100">
                        <a:latin typeface="Calibri"/>
                        <a:ea typeface="Times New Roman"/>
                      </a:endParaRPr>
                    </a:p>
                  </a:txBody>
                  <a:tcPr marL="0" marR="0" marT="0" marB="0"/>
                </a:tc>
              </a:tr>
              <a:tr h="370840">
                <a:tc>
                  <a:txBody>
                    <a:bodyPr/>
                    <a:lstStyle/>
                    <a:p>
                      <a:pPr marL="0" marR="0" algn="ctr"/>
                      <a:r>
                        <a:rPr lang="en-US" sz="1100">
                          <a:latin typeface="Calibri"/>
                          <a:ea typeface="Times New Roman"/>
                        </a:rPr>
                        <a:t>0</a:t>
                      </a:r>
                    </a:p>
                  </a:txBody>
                  <a:tcPr marL="0" marR="0" marT="0" marB="0"/>
                </a:tc>
                <a:tc>
                  <a:txBody>
                    <a:bodyPr/>
                    <a:lstStyle/>
                    <a:p>
                      <a:pPr marL="0" marR="0" algn="ctr"/>
                      <a:r>
                        <a:rPr lang="en-US" sz="1100">
                          <a:latin typeface="Calibri"/>
                          <a:ea typeface="Times New Roman"/>
                        </a:rPr>
                        <a:t>0000</a:t>
                      </a:r>
                    </a:p>
                  </a:txBody>
                  <a:tcPr marL="0" marR="0" marT="0" marB="0"/>
                </a:tc>
                <a:tc>
                  <a:txBody>
                    <a:bodyPr/>
                    <a:lstStyle/>
                    <a:p>
                      <a:pPr marL="0" marR="0" algn="ctr"/>
                      <a:r>
                        <a:rPr lang="en-US" sz="1100">
                          <a:latin typeface="Calibri"/>
                          <a:ea typeface="Times New Roman"/>
                        </a:rPr>
                        <a:t>0</a:t>
                      </a:r>
                    </a:p>
                  </a:txBody>
                  <a:tcPr marL="0" marR="0" marT="0" marB="0"/>
                </a:tc>
                <a:tc>
                  <a:txBody>
                    <a:bodyPr/>
                    <a:lstStyle/>
                    <a:p>
                      <a:pPr marL="0" marR="0" algn="ctr"/>
                      <a:r>
                        <a:rPr lang="en-US" sz="1100">
                          <a:latin typeface="Calibri"/>
                          <a:ea typeface="Times New Roman"/>
                        </a:rPr>
                        <a:t>0</a:t>
                      </a:r>
                    </a:p>
                  </a:txBody>
                  <a:tcPr marL="0" marR="0" marT="0" marB="0"/>
                </a:tc>
              </a:tr>
              <a:tr h="370840">
                <a:tc>
                  <a:txBody>
                    <a:bodyPr/>
                    <a:lstStyle/>
                    <a:p>
                      <a:pPr marL="0" marR="0" algn="ctr"/>
                      <a:r>
                        <a:rPr lang="en-US" sz="1100">
                          <a:latin typeface="Calibri"/>
                          <a:ea typeface="Times New Roman"/>
                        </a:rPr>
                        <a:t>1</a:t>
                      </a:r>
                    </a:p>
                  </a:txBody>
                  <a:tcPr marL="0" marR="0" marT="0" marB="0"/>
                </a:tc>
                <a:tc>
                  <a:txBody>
                    <a:bodyPr/>
                    <a:lstStyle/>
                    <a:p>
                      <a:pPr marL="0" marR="0" algn="ctr"/>
                      <a:r>
                        <a:rPr lang="en-US" sz="1100">
                          <a:latin typeface="Calibri"/>
                          <a:ea typeface="Times New Roman"/>
                        </a:rPr>
                        <a:t>0001</a:t>
                      </a:r>
                    </a:p>
                  </a:txBody>
                  <a:tcPr marL="0" marR="0" marT="0" marB="0"/>
                </a:tc>
                <a:tc>
                  <a:txBody>
                    <a:bodyPr/>
                    <a:lstStyle/>
                    <a:p>
                      <a:pPr marL="0" marR="0" algn="ctr"/>
                      <a:r>
                        <a:rPr lang="en-US" sz="1100">
                          <a:latin typeface="Calibri"/>
                          <a:ea typeface="Times New Roman"/>
                        </a:rPr>
                        <a:t>1</a:t>
                      </a:r>
                    </a:p>
                  </a:txBody>
                  <a:tcPr marL="0" marR="0" marT="0" marB="0"/>
                </a:tc>
                <a:tc>
                  <a:txBody>
                    <a:bodyPr/>
                    <a:lstStyle/>
                    <a:p>
                      <a:pPr marL="0" marR="0" algn="ctr"/>
                      <a:r>
                        <a:rPr lang="en-US" sz="1100">
                          <a:latin typeface="Calibri"/>
                          <a:ea typeface="Times New Roman"/>
                        </a:rPr>
                        <a:t>1</a:t>
                      </a:r>
                    </a:p>
                  </a:txBody>
                  <a:tcPr marL="0" marR="0" marT="0" marB="0"/>
                </a:tc>
              </a:tr>
              <a:tr h="370840">
                <a:tc>
                  <a:txBody>
                    <a:bodyPr/>
                    <a:lstStyle/>
                    <a:p>
                      <a:pPr marL="0" marR="0" algn="ctr"/>
                      <a:r>
                        <a:rPr lang="en-US" sz="1100">
                          <a:latin typeface="Calibri"/>
                          <a:ea typeface="Times New Roman"/>
                        </a:rPr>
                        <a:t>2</a:t>
                      </a:r>
                    </a:p>
                  </a:txBody>
                  <a:tcPr marL="0" marR="0" marT="0" marB="0"/>
                </a:tc>
                <a:tc>
                  <a:txBody>
                    <a:bodyPr/>
                    <a:lstStyle/>
                    <a:p>
                      <a:pPr marL="0" marR="0" algn="ctr"/>
                      <a:r>
                        <a:rPr lang="en-US" sz="1100">
                          <a:latin typeface="Calibri"/>
                          <a:ea typeface="Times New Roman"/>
                        </a:rPr>
                        <a:t>0010</a:t>
                      </a:r>
                    </a:p>
                  </a:txBody>
                  <a:tcPr marL="0" marR="0" marT="0" marB="0"/>
                </a:tc>
                <a:tc>
                  <a:txBody>
                    <a:bodyPr/>
                    <a:lstStyle/>
                    <a:p>
                      <a:pPr marL="0" marR="0" algn="ctr"/>
                      <a:r>
                        <a:rPr lang="en-US" sz="1100">
                          <a:latin typeface="Calibri"/>
                          <a:ea typeface="Times New Roman"/>
                        </a:rPr>
                        <a:t>2</a:t>
                      </a:r>
                    </a:p>
                  </a:txBody>
                  <a:tcPr marL="0" marR="0" marT="0" marB="0"/>
                </a:tc>
                <a:tc>
                  <a:txBody>
                    <a:bodyPr/>
                    <a:lstStyle/>
                    <a:p>
                      <a:pPr marL="0" marR="0" algn="ctr"/>
                      <a:r>
                        <a:rPr lang="en-US" sz="1100">
                          <a:latin typeface="Calibri"/>
                          <a:ea typeface="Times New Roman"/>
                        </a:rPr>
                        <a:t>2</a:t>
                      </a:r>
                    </a:p>
                  </a:txBody>
                  <a:tcPr marL="0" marR="0" marT="0" marB="0"/>
                </a:tc>
              </a:tr>
              <a:tr h="370840">
                <a:tc>
                  <a:txBody>
                    <a:bodyPr/>
                    <a:lstStyle/>
                    <a:p>
                      <a:pPr marL="0" marR="0" algn="ctr"/>
                      <a:r>
                        <a:rPr lang="en-US" sz="1100">
                          <a:latin typeface="Calibri"/>
                          <a:ea typeface="Times New Roman"/>
                        </a:rPr>
                        <a:t>3</a:t>
                      </a:r>
                    </a:p>
                  </a:txBody>
                  <a:tcPr marL="0" marR="0" marT="0" marB="0"/>
                </a:tc>
                <a:tc>
                  <a:txBody>
                    <a:bodyPr/>
                    <a:lstStyle/>
                    <a:p>
                      <a:pPr marL="0" marR="0" algn="ctr"/>
                      <a:r>
                        <a:rPr lang="en-US" sz="1100">
                          <a:latin typeface="Calibri"/>
                          <a:ea typeface="Times New Roman"/>
                        </a:rPr>
                        <a:t>0011</a:t>
                      </a:r>
                    </a:p>
                  </a:txBody>
                  <a:tcPr marL="0" marR="0" marT="0" marB="0"/>
                </a:tc>
                <a:tc>
                  <a:txBody>
                    <a:bodyPr/>
                    <a:lstStyle/>
                    <a:p>
                      <a:pPr marL="0" marR="0" algn="ctr"/>
                      <a:r>
                        <a:rPr lang="en-US" sz="1100">
                          <a:latin typeface="Calibri"/>
                          <a:ea typeface="Times New Roman"/>
                        </a:rPr>
                        <a:t>3</a:t>
                      </a:r>
                    </a:p>
                  </a:txBody>
                  <a:tcPr marL="0" marR="0" marT="0" marB="0"/>
                </a:tc>
                <a:tc>
                  <a:txBody>
                    <a:bodyPr/>
                    <a:lstStyle/>
                    <a:p>
                      <a:pPr marL="0" marR="0" algn="ctr"/>
                      <a:r>
                        <a:rPr lang="en-US" sz="1100">
                          <a:latin typeface="Calibri"/>
                          <a:ea typeface="Times New Roman"/>
                        </a:rPr>
                        <a:t>3</a:t>
                      </a:r>
                    </a:p>
                  </a:txBody>
                  <a:tcPr marL="0" marR="0" marT="0" marB="0"/>
                </a:tc>
              </a:tr>
              <a:tr h="370840">
                <a:tc>
                  <a:txBody>
                    <a:bodyPr/>
                    <a:lstStyle/>
                    <a:p>
                      <a:pPr marL="0" marR="0" algn="ctr"/>
                      <a:r>
                        <a:rPr lang="en-US" sz="1100">
                          <a:latin typeface="Calibri"/>
                          <a:ea typeface="Times New Roman"/>
                        </a:rPr>
                        <a:t>4</a:t>
                      </a:r>
                    </a:p>
                  </a:txBody>
                  <a:tcPr marL="0" marR="0" marT="0" marB="0"/>
                </a:tc>
                <a:tc>
                  <a:txBody>
                    <a:bodyPr/>
                    <a:lstStyle/>
                    <a:p>
                      <a:pPr marL="0" marR="0" algn="ctr"/>
                      <a:r>
                        <a:rPr lang="en-US" sz="1100">
                          <a:latin typeface="Calibri"/>
                          <a:ea typeface="Times New Roman"/>
                        </a:rPr>
                        <a:t>0100</a:t>
                      </a:r>
                    </a:p>
                  </a:txBody>
                  <a:tcPr marL="0" marR="0" marT="0" marB="0"/>
                </a:tc>
                <a:tc>
                  <a:txBody>
                    <a:bodyPr/>
                    <a:lstStyle/>
                    <a:p>
                      <a:pPr marL="0" marR="0" algn="ctr"/>
                      <a:r>
                        <a:rPr lang="en-US" sz="1100">
                          <a:latin typeface="Calibri"/>
                          <a:ea typeface="Times New Roman"/>
                        </a:rPr>
                        <a:t>4</a:t>
                      </a:r>
                    </a:p>
                  </a:txBody>
                  <a:tcPr marL="0" marR="0" marT="0" marB="0"/>
                </a:tc>
                <a:tc>
                  <a:txBody>
                    <a:bodyPr/>
                    <a:lstStyle/>
                    <a:p>
                      <a:pPr marL="0" marR="0" algn="ctr"/>
                      <a:r>
                        <a:rPr lang="en-US" sz="1100">
                          <a:latin typeface="Calibri"/>
                          <a:ea typeface="Times New Roman"/>
                        </a:rPr>
                        <a:t>4</a:t>
                      </a:r>
                    </a:p>
                  </a:txBody>
                  <a:tcPr marL="0" marR="0" marT="0" marB="0"/>
                </a:tc>
              </a:tr>
              <a:tr h="370840">
                <a:tc>
                  <a:txBody>
                    <a:bodyPr/>
                    <a:lstStyle/>
                    <a:p>
                      <a:pPr marL="0" marR="0" algn="ctr"/>
                      <a:r>
                        <a:rPr lang="en-US" sz="1100">
                          <a:latin typeface="Calibri"/>
                          <a:ea typeface="Times New Roman"/>
                        </a:rPr>
                        <a:t>5</a:t>
                      </a:r>
                    </a:p>
                  </a:txBody>
                  <a:tcPr marL="0" marR="0" marT="0" marB="0"/>
                </a:tc>
                <a:tc>
                  <a:txBody>
                    <a:bodyPr/>
                    <a:lstStyle/>
                    <a:p>
                      <a:pPr marL="0" marR="0" algn="ctr"/>
                      <a:r>
                        <a:rPr lang="en-US" sz="1100">
                          <a:latin typeface="Calibri"/>
                          <a:ea typeface="Times New Roman"/>
                        </a:rPr>
                        <a:t>0101</a:t>
                      </a:r>
                    </a:p>
                  </a:txBody>
                  <a:tcPr marL="0" marR="0" marT="0" marB="0"/>
                </a:tc>
                <a:tc>
                  <a:txBody>
                    <a:bodyPr/>
                    <a:lstStyle/>
                    <a:p>
                      <a:pPr marL="0" marR="0" algn="ctr"/>
                      <a:r>
                        <a:rPr lang="en-US" sz="1100">
                          <a:latin typeface="Calibri"/>
                          <a:ea typeface="Times New Roman"/>
                        </a:rPr>
                        <a:t>5</a:t>
                      </a:r>
                    </a:p>
                  </a:txBody>
                  <a:tcPr marL="0" marR="0" marT="0" marB="0"/>
                </a:tc>
                <a:tc>
                  <a:txBody>
                    <a:bodyPr/>
                    <a:lstStyle/>
                    <a:p>
                      <a:pPr marL="0" marR="0" algn="ctr"/>
                      <a:r>
                        <a:rPr lang="en-US" sz="1100">
                          <a:latin typeface="Calibri"/>
                          <a:ea typeface="Times New Roman"/>
                        </a:rPr>
                        <a:t>5</a:t>
                      </a:r>
                    </a:p>
                  </a:txBody>
                  <a:tcPr marL="0" marR="0" marT="0" marB="0"/>
                </a:tc>
              </a:tr>
              <a:tr h="370840">
                <a:tc>
                  <a:txBody>
                    <a:bodyPr/>
                    <a:lstStyle/>
                    <a:p>
                      <a:pPr marL="0" marR="0" algn="ctr"/>
                      <a:r>
                        <a:rPr lang="en-US" sz="1100">
                          <a:latin typeface="Calibri"/>
                          <a:ea typeface="Times New Roman"/>
                        </a:rPr>
                        <a:t>6</a:t>
                      </a:r>
                    </a:p>
                  </a:txBody>
                  <a:tcPr marL="0" marR="0" marT="0" marB="0"/>
                </a:tc>
                <a:tc>
                  <a:txBody>
                    <a:bodyPr/>
                    <a:lstStyle/>
                    <a:p>
                      <a:pPr marL="0" marR="0" algn="ctr"/>
                      <a:r>
                        <a:rPr lang="en-US" sz="1100">
                          <a:latin typeface="Calibri"/>
                          <a:ea typeface="Times New Roman"/>
                        </a:rPr>
                        <a:t>0110</a:t>
                      </a:r>
                    </a:p>
                  </a:txBody>
                  <a:tcPr marL="0" marR="0" marT="0" marB="0"/>
                </a:tc>
                <a:tc>
                  <a:txBody>
                    <a:bodyPr/>
                    <a:lstStyle/>
                    <a:p>
                      <a:pPr marL="0" marR="0" algn="ctr"/>
                      <a:r>
                        <a:rPr lang="en-US" sz="1100">
                          <a:latin typeface="Calibri"/>
                          <a:ea typeface="Times New Roman"/>
                        </a:rPr>
                        <a:t>6</a:t>
                      </a:r>
                    </a:p>
                  </a:txBody>
                  <a:tcPr marL="0" marR="0" marT="0" marB="0"/>
                </a:tc>
                <a:tc>
                  <a:txBody>
                    <a:bodyPr/>
                    <a:lstStyle/>
                    <a:p>
                      <a:pPr marL="0" marR="0" algn="ctr"/>
                      <a:r>
                        <a:rPr lang="en-US" sz="1100">
                          <a:latin typeface="Calibri"/>
                          <a:ea typeface="Times New Roman"/>
                        </a:rPr>
                        <a:t>6</a:t>
                      </a:r>
                    </a:p>
                  </a:txBody>
                  <a:tcPr marL="0" marR="0" marT="0" marB="0"/>
                </a:tc>
              </a:tr>
              <a:tr h="370840">
                <a:tc>
                  <a:txBody>
                    <a:bodyPr/>
                    <a:lstStyle/>
                    <a:p>
                      <a:pPr marL="0" marR="0" algn="ctr"/>
                      <a:r>
                        <a:rPr lang="en-US" sz="1100">
                          <a:latin typeface="Calibri"/>
                          <a:ea typeface="Times New Roman"/>
                        </a:rPr>
                        <a:t>7</a:t>
                      </a:r>
                    </a:p>
                  </a:txBody>
                  <a:tcPr marL="0" marR="0" marT="0" marB="0"/>
                </a:tc>
                <a:tc>
                  <a:txBody>
                    <a:bodyPr/>
                    <a:lstStyle/>
                    <a:p>
                      <a:pPr marL="0" marR="0" algn="ctr"/>
                      <a:r>
                        <a:rPr lang="en-US" sz="1100" dirty="0">
                          <a:latin typeface="Calibri"/>
                          <a:ea typeface="Times New Roman"/>
                        </a:rPr>
                        <a:t>0111</a:t>
                      </a:r>
                    </a:p>
                  </a:txBody>
                  <a:tcPr marL="0" marR="0" marT="0" marB="0"/>
                </a:tc>
                <a:tc>
                  <a:txBody>
                    <a:bodyPr/>
                    <a:lstStyle/>
                    <a:p>
                      <a:pPr marL="0" marR="0" algn="ctr"/>
                      <a:r>
                        <a:rPr lang="en-US" sz="1100" dirty="0">
                          <a:latin typeface="Calibri"/>
                          <a:ea typeface="Times New Roman"/>
                        </a:rPr>
                        <a:t>7</a:t>
                      </a:r>
                    </a:p>
                  </a:txBody>
                  <a:tcPr marL="0" marR="0" marT="0" marB="0"/>
                </a:tc>
                <a:tc>
                  <a:txBody>
                    <a:bodyPr/>
                    <a:lstStyle/>
                    <a:p>
                      <a:pPr marL="0" marR="0" algn="ctr"/>
                      <a:r>
                        <a:rPr lang="en-US" sz="1100" dirty="0">
                          <a:latin typeface="Calibri"/>
                          <a:ea typeface="Times New Roman"/>
                        </a:rPr>
                        <a:t>7</a:t>
                      </a:r>
                    </a:p>
                  </a:txBody>
                  <a:tcPr marL="0" marR="0" marT="0" marB="0"/>
                </a:tc>
              </a:tr>
              <a:tr h="370840">
                <a:tc>
                  <a:txBody>
                    <a:bodyPr/>
                    <a:lstStyle/>
                    <a:p>
                      <a:pPr marL="0" marR="0" algn="ctr"/>
                      <a:r>
                        <a:rPr lang="en-US" sz="1100">
                          <a:latin typeface="Calibri"/>
                          <a:ea typeface="Times New Roman"/>
                        </a:rPr>
                        <a:t>8</a:t>
                      </a:r>
                    </a:p>
                  </a:txBody>
                  <a:tcPr marL="0" marR="0" marT="0" marB="0"/>
                </a:tc>
                <a:tc>
                  <a:txBody>
                    <a:bodyPr/>
                    <a:lstStyle/>
                    <a:p>
                      <a:pPr marL="0" marR="0" algn="ctr"/>
                      <a:r>
                        <a:rPr lang="en-US" sz="1100">
                          <a:latin typeface="Calibri"/>
                          <a:ea typeface="Times New Roman"/>
                        </a:rPr>
                        <a:t>1000</a:t>
                      </a:r>
                    </a:p>
                  </a:txBody>
                  <a:tcPr marL="0" marR="0" marT="0" marB="0"/>
                </a:tc>
                <a:tc>
                  <a:txBody>
                    <a:bodyPr/>
                    <a:lstStyle/>
                    <a:p>
                      <a:pPr marL="0" marR="0" algn="ctr"/>
                      <a:r>
                        <a:rPr lang="en-US" sz="1100" dirty="0">
                          <a:latin typeface="Calibri"/>
                          <a:ea typeface="Times New Roman"/>
                        </a:rPr>
                        <a:t>10</a:t>
                      </a:r>
                    </a:p>
                  </a:txBody>
                  <a:tcPr marL="0" marR="0" marT="0" marB="0"/>
                </a:tc>
                <a:tc>
                  <a:txBody>
                    <a:bodyPr/>
                    <a:lstStyle/>
                    <a:p>
                      <a:pPr marL="0" marR="0" algn="ctr"/>
                      <a:r>
                        <a:rPr lang="en-US" sz="1100">
                          <a:latin typeface="Calibri"/>
                          <a:ea typeface="Times New Roman"/>
                        </a:rPr>
                        <a:t>8</a:t>
                      </a:r>
                    </a:p>
                  </a:txBody>
                  <a:tcPr marL="0" marR="0" marT="0" marB="0"/>
                </a:tc>
              </a:tr>
              <a:tr h="370840">
                <a:tc>
                  <a:txBody>
                    <a:bodyPr/>
                    <a:lstStyle/>
                    <a:p>
                      <a:pPr marL="0" marR="0" algn="ctr"/>
                      <a:r>
                        <a:rPr lang="en-US" sz="1100">
                          <a:latin typeface="Calibri"/>
                          <a:ea typeface="Times New Roman"/>
                        </a:rPr>
                        <a:t>9</a:t>
                      </a:r>
                    </a:p>
                  </a:txBody>
                  <a:tcPr marL="0" marR="0" marT="0" marB="0"/>
                </a:tc>
                <a:tc>
                  <a:txBody>
                    <a:bodyPr/>
                    <a:lstStyle/>
                    <a:p>
                      <a:pPr marL="0" marR="0" algn="ctr"/>
                      <a:r>
                        <a:rPr lang="en-US" sz="1100">
                          <a:latin typeface="Calibri"/>
                          <a:ea typeface="Times New Roman"/>
                        </a:rPr>
                        <a:t>1001</a:t>
                      </a:r>
                    </a:p>
                  </a:txBody>
                  <a:tcPr marL="0" marR="0" marT="0" marB="0"/>
                </a:tc>
                <a:tc>
                  <a:txBody>
                    <a:bodyPr/>
                    <a:lstStyle/>
                    <a:p>
                      <a:pPr marL="0" marR="0" algn="ctr"/>
                      <a:r>
                        <a:rPr lang="en-US" sz="1100">
                          <a:latin typeface="Calibri"/>
                          <a:ea typeface="Times New Roman"/>
                        </a:rPr>
                        <a:t>11</a:t>
                      </a:r>
                    </a:p>
                  </a:txBody>
                  <a:tcPr marL="0" marR="0" marT="0" marB="0"/>
                </a:tc>
                <a:tc>
                  <a:txBody>
                    <a:bodyPr/>
                    <a:lstStyle/>
                    <a:p>
                      <a:pPr marL="0" marR="0" algn="ctr"/>
                      <a:r>
                        <a:rPr lang="en-US" sz="1100">
                          <a:latin typeface="Calibri"/>
                          <a:ea typeface="Times New Roman"/>
                        </a:rPr>
                        <a:t>9</a:t>
                      </a:r>
                    </a:p>
                  </a:txBody>
                  <a:tcPr marL="0" marR="0" marT="0" marB="0"/>
                </a:tc>
              </a:tr>
              <a:tr h="370840">
                <a:tc>
                  <a:txBody>
                    <a:bodyPr/>
                    <a:lstStyle/>
                    <a:p>
                      <a:pPr marL="0" marR="0" algn="ctr"/>
                      <a:r>
                        <a:rPr lang="en-US" sz="1100">
                          <a:latin typeface="Calibri"/>
                          <a:ea typeface="Times New Roman"/>
                        </a:rPr>
                        <a:t>10</a:t>
                      </a:r>
                    </a:p>
                  </a:txBody>
                  <a:tcPr marL="0" marR="0" marT="0" marB="0"/>
                </a:tc>
                <a:tc>
                  <a:txBody>
                    <a:bodyPr/>
                    <a:lstStyle/>
                    <a:p>
                      <a:pPr marL="0" marR="0" algn="ctr"/>
                      <a:r>
                        <a:rPr lang="en-US" sz="1100">
                          <a:latin typeface="Calibri"/>
                          <a:ea typeface="Times New Roman"/>
                        </a:rPr>
                        <a:t>1010</a:t>
                      </a:r>
                    </a:p>
                  </a:txBody>
                  <a:tcPr marL="0" marR="0" marT="0" marB="0"/>
                </a:tc>
                <a:tc>
                  <a:txBody>
                    <a:bodyPr/>
                    <a:lstStyle/>
                    <a:p>
                      <a:pPr marL="0" marR="0" algn="ctr"/>
                      <a:r>
                        <a:rPr lang="en-US" sz="1100">
                          <a:latin typeface="Calibri"/>
                          <a:ea typeface="Times New Roman"/>
                        </a:rPr>
                        <a:t>12</a:t>
                      </a:r>
                    </a:p>
                  </a:txBody>
                  <a:tcPr marL="0" marR="0" marT="0" marB="0"/>
                </a:tc>
                <a:tc>
                  <a:txBody>
                    <a:bodyPr/>
                    <a:lstStyle/>
                    <a:p>
                      <a:pPr marL="0" marR="0" algn="ctr"/>
                      <a:r>
                        <a:rPr lang="en-US" sz="1100">
                          <a:latin typeface="Calibri"/>
                          <a:ea typeface="Times New Roman"/>
                        </a:rPr>
                        <a:t>A</a:t>
                      </a:r>
                    </a:p>
                  </a:txBody>
                  <a:tcPr marL="0" marR="0" marT="0" marB="0"/>
                </a:tc>
              </a:tr>
              <a:tr h="370840">
                <a:tc>
                  <a:txBody>
                    <a:bodyPr/>
                    <a:lstStyle/>
                    <a:p>
                      <a:pPr marL="0" marR="0" algn="ctr"/>
                      <a:r>
                        <a:rPr lang="en-US" sz="1100">
                          <a:latin typeface="Calibri"/>
                          <a:ea typeface="Times New Roman"/>
                        </a:rPr>
                        <a:t>11</a:t>
                      </a:r>
                    </a:p>
                  </a:txBody>
                  <a:tcPr marL="0" marR="0" marT="0" marB="0"/>
                </a:tc>
                <a:tc>
                  <a:txBody>
                    <a:bodyPr/>
                    <a:lstStyle/>
                    <a:p>
                      <a:pPr marL="0" marR="0" algn="ctr"/>
                      <a:r>
                        <a:rPr lang="en-US" sz="1100">
                          <a:latin typeface="Calibri"/>
                          <a:ea typeface="Times New Roman"/>
                        </a:rPr>
                        <a:t>1011</a:t>
                      </a:r>
                    </a:p>
                  </a:txBody>
                  <a:tcPr marL="0" marR="0" marT="0" marB="0"/>
                </a:tc>
                <a:tc>
                  <a:txBody>
                    <a:bodyPr/>
                    <a:lstStyle/>
                    <a:p>
                      <a:pPr marL="0" marR="0" algn="ctr"/>
                      <a:r>
                        <a:rPr lang="en-US" sz="1100">
                          <a:latin typeface="Calibri"/>
                          <a:ea typeface="Times New Roman"/>
                        </a:rPr>
                        <a:t>13</a:t>
                      </a:r>
                    </a:p>
                  </a:txBody>
                  <a:tcPr marL="0" marR="0" marT="0" marB="0"/>
                </a:tc>
                <a:tc>
                  <a:txBody>
                    <a:bodyPr/>
                    <a:lstStyle/>
                    <a:p>
                      <a:pPr marL="0" marR="0" algn="ctr"/>
                      <a:r>
                        <a:rPr lang="en-US" sz="1100">
                          <a:latin typeface="Calibri"/>
                          <a:ea typeface="Times New Roman"/>
                        </a:rPr>
                        <a:t>B</a:t>
                      </a:r>
                    </a:p>
                  </a:txBody>
                  <a:tcPr marL="0" marR="0" marT="0" marB="0"/>
                </a:tc>
              </a:tr>
              <a:tr h="370840">
                <a:tc>
                  <a:txBody>
                    <a:bodyPr/>
                    <a:lstStyle/>
                    <a:p>
                      <a:pPr marL="0" marR="0" algn="ctr"/>
                      <a:r>
                        <a:rPr lang="en-US" sz="1100">
                          <a:latin typeface="Calibri"/>
                          <a:ea typeface="Times New Roman"/>
                        </a:rPr>
                        <a:t>12</a:t>
                      </a:r>
                    </a:p>
                  </a:txBody>
                  <a:tcPr marL="0" marR="0" marT="0" marB="0"/>
                </a:tc>
                <a:tc>
                  <a:txBody>
                    <a:bodyPr/>
                    <a:lstStyle/>
                    <a:p>
                      <a:pPr marL="0" marR="0" algn="ctr"/>
                      <a:r>
                        <a:rPr lang="en-US" sz="1100">
                          <a:latin typeface="Calibri"/>
                          <a:ea typeface="Times New Roman"/>
                        </a:rPr>
                        <a:t>1100</a:t>
                      </a:r>
                    </a:p>
                  </a:txBody>
                  <a:tcPr marL="0" marR="0" marT="0" marB="0"/>
                </a:tc>
                <a:tc>
                  <a:txBody>
                    <a:bodyPr/>
                    <a:lstStyle/>
                    <a:p>
                      <a:pPr marL="0" marR="0" algn="ctr"/>
                      <a:r>
                        <a:rPr lang="en-US" sz="1100">
                          <a:latin typeface="Calibri"/>
                          <a:ea typeface="Times New Roman"/>
                        </a:rPr>
                        <a:t>14</a:t>
                      </a:r>
                    </a:p>
                  </a:txBody>
                  <a:tcPr marL="0" marR="0" marT="0" marB="0"/>
                </a:tc>
                <a:tc>
                  <a:txBody>
                    <a:bodyPr/>
                    <a:lstStyle/>
                    <a:p>
                      <a:pPr marL="0" marR="0" algn="ctr"/>
                      <a:r>
                        <a:rPr lang="en-US" sz="1100">
                          <a:latin typeface="Calibri"/>
                          <a:ea typeface="Times New Roman"/>
                        </a:rPr>
                        <a:t>C</a:t>
                      </a:r>
                    </a:p>
                  </a:txBody>
                  <a:tcPr marL="0" marR="0" marT="0" marB="0"/>
                </a:tc>
              </a:tr>
              <a:tr h="370840">
                <a:tc>
                  <a:txBody>
                    <a:bodyPr/>
                    <a:lstStyle/>
                    <a:p>
                      <a:pPr marL="0" marR="0" algn="ctr"/>
                      <a:r>
                        <a:rPr lang="en-US" sz="1100">
                          <a:latin typeface="Calibri"/>
                          <a:ea typeface="Times New Roman"/>
                        </a:rPr>
                        <a:t>13</a:t>
                      </a:r>
                    </a:p>
                  </a:txBody>
                  <a:tcPr marL="0" marR="0" marT="0" marB="0"/>
                </a:tc>
                <a:tc>
                  <a:txBody>
                    <a:bodyPr/>
                    <a:lstStyle/>
                    <a:p>
                      <a:pPr marL="0" marR="0" algn="ctr"/>
                      <a:r>
                        <a:rPr lang="en-US" sz="1100">
                          <a:latin typeface="Calibri"/>
                          <a:ea typeface="Times New Roman"/>
                        </a:rPr>
                        <a:t>1101</a:t>
                      </a:r>
                    </a:p>
                  </a:txBody>
                  <a:tcPr marL="0" marR="0" marT="0" marB="0"/>
                </a:tc>
                <a:tc>
                  <a:txBody>
                    <a:bodyPr/>
                    <a:lstStyle/>
                    <a:p>
                      <a:pPr marL="0" marR="0" algn="ctr"/>
                      <a:r>
                        <a:rPr lang="en-US" sz="1100">
                          <a:latin typeface="Calibri"/>
                          <a:ea typeface="Times New Roman"/>
                        </a:rPr>
                        <a:t>15</a:t>
                      </a:r>
                    </a:p>
                  </a:txBody>
                  <a:tcPr marL="0" marR="0" marT="0" marB="0"/>
                </a:tc>
                <a:tc>
                  <a:txBody>
                    <a:bodyPr/>
                    <a:lstStyle/>
                    <a:p>
                      <a:pPr marL="0" marR="0" algn="ctr"/>
                      <a:r>
                        <a:rPr lang="en-US" sz="1100">
                          <a:latin typeface="Calibri"/>
                          <a:ea typeface="Times New Roman"/>
                        </a:rPr>
                        <a:t>D</a:t>
                      </a:r>
                    </a:p>
                  </a:txBody>
                  <a:tcPr marL="0" marR="0" marT="0" marB="0"/>
                </a:tc>
              </a:tr>
              <a:tr h="370840">
                <a:tc>
                  <a:txBody>
                    <a:bodyPr/>
                    <a:lstStyle/>
                    <a:p>
                      <a:pPr marL="0" marR="0" algn="ctr"/>
                      <a:r>
                        <a:rPr lang="en-US" sz="1100">
                          <a:latin typeface="Calibri"/>
                          <a:ea typeface="Times New Roman"/>
                        </a:rPr>
                        <a:t>14</a:t>
                      </a:r>
                    </a:p>
                  </a:txBody>
                  <a:tcPr marL="0" marR="0" marT="0" marB="0"/>
                </a:tc>
                <a:tc>
                  <a:txBody>
                    <a:bodyPr/>
                    <a:lstStyle/>
                    <a:p>
                      <a:pPr marL="0" marR="0" algn="ctr"/>
                      <a:r>
                        <a:rPr lang="en-US" sz="1100">
                          <a:latin typeface="Calibri"/>
                          <a:ea typeface="Times New Roman"/>
                        </a:rPr>
                        <a:t>1110</a:t>
                      </a:r>
                    </a:p>
                  </a:txBody>
                  <a:tcPr marL="0" marR="0" marT="0" marB="0"/>
                </a:tc>
                <a:tc>
                  <a:txBody>
                    <a:bodyPr/>
                    <a:lstStyle/>
                    <a:p>
                      <a:pPr marL="0" marR="0" algn="ctr"/>
                      <a:r>
                        <a:rPr lang="en-US" sz="1100">
                          <a:latin typeface="Calibri"/>
                          <a:ea typeface="Times New Roman"/>
                        </a:rPr>
                        <a:t>16</a:t>
                      </a:r>
                    </a:p>
                  </a:txBody>
                  <a:tcPr marL="0" marR="0" marT="0" marB="0"/>
                </a:tc>
                <a:tc>
                  <a:txBody>
                    <a:bodyPr/>
                    <a:lstStyle/>
                    <a:p>
                      <a:pPr marL="0" marR="0" algn="ctr"/>
                      <a:r>
                        <a:rPr lang="en-US" sz="1100" dirty="0">
                          <a:latin typeface="Calibri"/>
                          <a:ea typeface="Times New Roman"/>
                        </a:rPr>
                        <a:t>E</a:t>
                      </a:r>
                    </a:p>
                  </a:txBody>
                  <a:tcPr marL="0" marR="0" marT="0" marB="0"/>
                </a:tc>
              </a:tr>
            </a:tbl>
          </a:graphicData>
        </a:graphic>
      </p:graphicFrame>
      <p:sp>
        <p:nvSpPr>
          <p:cNvPr id="4" name="Footer Placeholder 3"/>
          <p:cNvSpPr>
            <a:spLocks noGrp="1"/>
          </p:cNvSpPr>
          <p:nvPr>
            <p:ph type="ftr" sz="quarter" idx="11"/>
          </p:nvPr>
        </p:nvSpPr>
        <p:spPr/>
        <p:txBody>
          <a:bodyPr/>
          <a:lstStyle/>
          <a:p>
            <a:pPr>
              <a:defRPr/>
            </a:pPr>
            <a:r>
              <a:rPr lang="fr-CA" smtClean="0"/>
              <a:t>ICS 113: Programming methodology</a:t>
            </a:r>
            <a:endParaRPr lang="fr-CA"/>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28</a:t>
            </a:fld>
            <a:endParaRPr lang="fr-C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fr-CA" smtClean="0"/>
              <a:t>ICS 113: Programming methodology</a:t>
            </a:r>
            <a:endParaRPr lang="fr-CA"/>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29</a:t>
            </a:fld>
            <a:endParaRPr lang="fr-CA"/>
          </a:p>
        </p:txBody>
      </p:sp>
      <p:sp>
        <p:nvSpPr>
          <p:cNvPr id="7" name="Content Placeholder 6"/>
          <p:cNvSpPr>
            <a:spLocks noGrp="1"/>
          </p:cNvSpPr>
          <p:nvPr>
            <p:ph idx="1"/>
          </p:nvPr>
        </p:nvSpPr>
        <p:spPr>
          <a:xfrm>
            <a:off x="457200" y="914400"/>
            <a:ext cx="8229600" cy="5211763"/>
          </a:xfrm>
        </p:spPr>
        <p:txBody>
          <a:bodyPr/>
          <a:lstStyle/>
          <a:p>
            <a:pPr>
              <a:buNone/>
            </a:pPr>
            <a:r>
              <a:rPr lang="en-US" sz="2000" b="1" dirty="0" smtClean="0"/>
              <a:t>Hex to octal conversion</a:t>
            </a:r>
          </a:p>
          <a:p>
            <a:pPr>
              <a:buNone/>
            </a:pPr>
            <a:r>
              <a:rPr lang="en-US" sz="2000" dirty="0" smtClean="0"/>
              <a:t>Step 1:</a:t>
            </a:r>
          </a:p>
          <a:p>
            <a:pPr>
              <a:buNone/>
            </a:pPr>
            <a:endParaRPr lang="en-US" sz="2000" dirty="0" smtClean="0"/>
          </a:p>
          <a:p>
            <a:pPr>
              <a:buNone/>
            </a:pPr>
            <a:r>
              <a:rPr lang="en-US" sz="2000" dirty="0" smtClean="0"/>
              <a:t>Hex to binary conversion</a:t>
            </a:r>
          </a:p>
          <a:p>
            <a:pPr>
              <a:buNone/>
            </a:pPr>
            <a:r>
              <a:rPr lang="en-US" sz="2000" dirty="0" smtClean="0"/>
              <a:t>B            	  5            	   A</a:t>
            </a:r>
          </a:p>
          <a:p>
            <a:pPr>
              <a:buNone/>
            </a:pPr>
            <a:r>
              <a:rPr lang="en-US" sz="2000" dirty="0" smtClean="0"/>
              <a:t>1011		0101		1010</a:t>
            </a:r>
          </a:p>
          <a:p>
            <a:pPr>
              <a:buNone/>
            </a:pPr>
            <a:r>
              <a:rPr lang="en-US" sz="2000" dirty="0" smtClean="0"/>
              <a:t>So the binary equivalent is: 101101011010</a:t>
            </a:r>
          </a:p>
          <a:p>
            <a:pPr>
              <a:buNone/>
            </a:pPr>
            <a:endParaRPr lang="en-US" sz="2000" dirty="0" smtClean="0"/>
          </a:p>
          <a:p>
            <a:pPr>
              <a:buNone/>
            </a:pPr>
            <a:r>
              <a:rPr lang="en-US" sz="2000" dirty="0" smtClean="0"/>
              <a:t>Step 2:</a:t>
            </a:r>
          </a:p>
          <a:p>
            <a:pPr>
              <a:buNone/>
            </a:pPr>
            <a:endParaRPr lang="en-US" sz="2000" dirty="0" smtClean="0"/>
          </a:p>
          <a:p>
            <a:pPr>
              <a:buNone/>
            </a:pPr>
            <a:r>
              <a:rPr lang="en-US" sz="2000" dirty="0" smtClean="0"/>
              <a:t>Binary to octal conversion</a:t>
            </a:r>
          </a:p>
          <a:p>
            <a:pPr>
              <a:buNone/>
            </a:pPr>
            <a:r>
              <a:rPr lang="en-US" sz="2000" dirty="0" smtClean="0"/>
              <a:t>101	101	011	010</a:t>
            </a:r>
          </a:p>
          <a:p>
            <a:pPr>
              <a:buNone/>
            </a:pPr>
            <a:r>
              <a:rPr lang="en-US" sz="2400" dirty="0" smtClean="0"/>
              <a:t>5		5	3	2</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b="1" dirty="0" smtClean="0"/>
              <a:t>INTRODUCTION TO PROGRAMMING METHODOLOGY</a:t>
            </a:r>
            <a:endParaRPr lang="en-US" dirty="0"/>
          </a:p>
        </p:txBody>
      </p:sp>
      <p:sp>
        <p:nvSpPr>
          <p:cNvPr id="3075" name="Espace réservé du contenu 2"/>
          <p:cNvSpPr>
            <a:spLocks noGrp="1"/>
          </p:cNvSpPr>
          <p:nvPr>
            <p:ph idx="1"/>
          </p:nvPr>
        </p:nvSpPr>
        <p:spPr/>
        <p:txBody>
          <a:bodyPr/>
          <a:lstStyle/>
          <a:p>
            <a:r>
              <a:rPr lang="en-US" dirty="0"/>
              <a:t>A software development </a:t>
            </a:r>
            <a:r>
              <a:rPr lang="en-US" b="1" dirty="0"/>
              <a:t>methodology</a:t>
            </a:r>
            <a:r>
              <a:rPr lang="en-US" dirty="0"/>
              <a:t> or system development </a:t>
            </a:r>
            <a:r>
              <a:rPr lang="en-US" b="1" dirty="0"/>
              <a:t>methodology</a:t>
            </a:r>
            <a:r>
              <a:rPr lang="en-US" dirty="0"/>
              <a:t> in software engineering is a framework that is used to structure, plan, and control the process of developing an information system.</a:t>
            </a:r>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sz="2400" b="1" dirty="0" smtClean="0"/>
              <a:t>Rules for naming C variable:</a:t>
            </a:r>
            <a:endParaRPr lang="en-US" sz="2400" dirty="0" smtClean="0"/>
          </a:p>
          <a:p>
            <a:pPr lvl="1"/>
            <a:r>
              <a:rPr lang="en-US" sz="2400" dirty="0" smtClean="0"/>
              <a:t>Variable name must begin with letter or underscore.</a:t>
            </a:r>
          </a:p>
          <a:p>
            <a:pPr lvl="1"/>
            <a:r>
              <a:rPr lang="en-US" sz="2400" dirty="0" smtClean="0"/>
              <a:t>Variables are case sensitive</a:t>
            </a:r>
          </a:p>
          <a:p>
            <a:pPr lvl="1"/>
            <a:r>
              <a:rPr lang="en-US" sz="2400" dirty="0" smtClean="0"/>
              <a:t>They can be constructed with digits, letters.</a:t>
            </a:r>
          </a:p>
          <a:p>
            <a:pPr lvl="1"/>
            <a:r>
              <a:rPr lang="en-US" sz="2400" dirty="0" smtClean="0"/>
              <a:t>No special symbols are allowed other than underscore.</a:t>
            </a:r>
          </a:p>
          <a:p>
            <a:pPr lvl="1"/>
            <a:r>
              <a:rPr lang="en-US" sz="2400" dirty="0" smtClean="0"/>
              <a:t>sum, height, _value are some examples for variable name</a:t>
            </a:r>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sz="2800" b="1" dirty="0" smtClean="0"/>
              <a:t>Declaring &amp; initializing C variable:</a:t>
            </a:r>
            <a:endParaRPr lang="en-US" sz="2800" dirty="0" smtClean="0"/>
          </a:p>
          <a:p>
            <a:pPr lvl="1"/>
            <a:r>
              <a:rPr lang="en-US" dirty="0" smtClean="0"/>
              <a:t>Variables should be declared in the C program before use.</a:t>
            </a:r>
          </a:p>
          <a:p>
            <a:pPr lvl="1"/>
            <a:r>
              <a:rPr lang="en-US" dirty="0" smtClean="0"/>
              <a:t>Memory space is not allocated for a variable while in declaration. It happens only on variable definition.</a:t>
            </a:r>
          </a:p>
          <a:p>
            <a:pPr lvl="1"/>
            <a:r>
              <a:rPr lang="en-US" dirty="0" smtClean="0"/>
              <a:t>Variable initialization means assigning a value to the variable.</a:t>
            </a:r>
          </a:p>
          <a:p>
            <a:pPr>
              <a:buNone/>
            </a:pPr>
            <a:endParaRPr lang="en-US" sz="2000"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 Program Structure</a:t>
            </a:r>
            <a:endParaRPr lang="en-US" dirty="0"/>
          </a:p>
        </p:txBody>
      </p:sp>
      <p:graphicFrame>
        <p:nvGraphicFramePr>
          <p:cNvPr id="6" name="Content Placeholder 5"/>
          <p:cNvGraphicFramePr>
            <a:graphicFrameLocks noGrp="1"/>
          </p:cNvGraphicFramePr>
          <p:nvPr>
            <p:ph idx="1"/>
          </p:nvPr>
        </p:nvGraphicFramePr>
        <p:xfrm>
          <a:off x="457200" y="1600200"/>
          <a:ext cx="8229600" cy="4038600"/>
        </p:xfrm>
        <a:graphic>
          <a:graphicData uri="http://schemas.openxmlformats.org/drawingml/2006/table">
            <a:tbl>
              <a:tblPr firstRow="1" bandRow="1">
                <a:tableStyleId>{5C22544A-7EE6-4342-B048-85BDC9FD1C3A}</a:tableStyleId>
              </a:tblPr>
              <a:tblGrid>
                <a:gridCol w="2057400"/>
                <a:gridCol w="2057400"/>
                <a:gridCol w="2057400"/>
                <a:gridCol w="2057400"/>
              </a:tblGrid>
              <a:tr h="1281163">
                <a:tc>
                  <a:txBody>
                    <a:bodyPr/>
                    <a:lstStyle/>
                    <a:p>
                      <a:pPr marL="0" marR="0" algn="ctr" fontAlgn="base">
                        <a:lnSpc>
                          <a:spcPts val="960"/>
                        </a:lnSpc>
                        <a:spcBef>
                          <a:spcPts val="0"/>
                        </a:spcBef>
                        <a:spcAft>
                          <a:spcPts val="0"/>
                        </a:spcAft>
                      </a:pPr>
                      <a:r>
                        <a:rPr lang="en-US" sz="1100" b="1" dirty="0" err="1">
                          <a:solidFill>
                            <a:srgbClr val="333333"/>
                          </a:solidFill>
                          <a:latin typeface="inherit"/>
                          <a:ea typeface="Times New Roman"/>
                          <a:cs typeface="Arial"/>
                        </a:rPr>
                        <a:t>S.No</a:t>
                      </a:r>
                      <a:endParaRPr lang="en-US" sz="1100" dirty="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100" b="1" dirty="0">
                          <a:solidFill>
                            <a:srgbClr val="333333"/>
                          </a:solidFill>
                          <a:latin typeface="inherit"/>
                          <a:ea typeface="Times New Roman"/>
                          <a:cs typeface="Arial"/>
                        </a:rPr>
                        <a:t> Type </a:t>
                      </a:r>
                      <a:endParaRPr lang="en-US" sz="1100" dirty="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100" b="1">
                          <a:solidFill>
                            <a:srgbClr val="333333"/>
                          </a:solidFill>
                          <a:latin typeface="inherit"/>
                          <a:ea typeface="Times New Roman"/>
                          <a:cs typeface="Arial"/>
                        </a:rPr>
                        <a:t>Syntax</a:t>
                      </a:r>
                      <a:endParaRPr lang="en-US" sz="1100">
                        <a:latin typeface="Calibri"/>
                        <a:ea typeface="Times New Roman"/>
                        <a:cs typeface="Times New Roman"/>
                      </a:endParaRPr>
                    </a:p>
                  </a:txBody>
                  <a:tcPr marL="30480" marR="60960" marT="24130" marB="24130" anchor="ctr"/>
                </a:tc>
                <a:tc>
                  <a:txBody>
                    <a:bodyPr/>
                    <a:lstStyle/>
                    <a:p>
                      <a:pPr marL="0" marR="0" algn="ctr" fontAlgn="base">
                        <a:lnSpc>
                          <a:spcPts val="960"/>
                        </a:lnSpc>
                        <a:spcBef>
                          <a:spcPts val="0"/>
                        </a:spcBef>
                        <a:spcAft>
                          <a:spcPts val="0"/>
                        </a:spcAft>
                      </a:pPr>
                      <a:r>
                        <a:rPr lang="en-US" sz="1100" b="1">
                          <a:solidFill>
                            <a:srgbClr val="333333"/>
                          </a:solidFill>
                          <a:latin typeface="inherit"/>
                          <a:ea typeface="Times New Roman"/>
                          <a:cs typeface="Arial"/>
                        </a:rPr>
                        <a:t>Example</a:t>
                      </a:r>
                      <a:endParaRPr lang="en-US" sz="1100">
                        <a:latin typeface="Calibri"/>
                        <a:ea typeface="Times New Roman"/>
                        <a:cs typeface="Times New Roman"/>
                      </a:endParaRPr>
                    </a:p>
                  </a:txBody>
                  <a:tcPr marL="30480" marR="60960" marT="24130" marB="24130" anchor="ctr"/>
                </a:tc>
              </a:tr>
              <a:tr h="1181869">
                <a:tc>
                  <a:txBody>
                    <a:bodyPr/>
                    <a:lstStyle/>
                    <a:p>
                      <a:pPr marL="0" marR="0" algn="ctr" fontAlgn="base">
                        <a:lnSpc>
                          <a:spcPts val="960"/>
                        </a:lnSpc>
                        <a:spcBef>
                          <a:spcPts val="0"/>
                        </a:spcBef>
                        <a:spcAft>
                          <a:spcPts val="0"/>
                        </a:spcAft>
                      </a:pPr>
                      <a:r>
                        <a:rPr lang="en-US" sz="1100" dirty="0">
                          <a:solidFill>
                            <a:srgbClr val="333333"/>
                          </a:solidFill>
                          <a:latin typeface="inherit"/>
                          <a:ea typeface="Times New Roman"/>
                          <a:cs typeface="Arial"/>
                        </a:rPr>
                        <a:t>1</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a:solidFill>
                            <a:srgbClr val="333333"/>
                          </a:solidFill>
                          <a:latin typeface="inherit"/>
                          <a:ea typeface="Times New Roman"/>
                          <a:cs typeface="Arial"/>
                        </a:rPr>
                        <a:t>Variable </a:t>
                      </a:r>
                      <a:endParaRPr lang="en-US" sz="1100" dirty="0" smtClean="0">
                        <a:solidFill>
                          <a:srgbClr val="333333"/>
                        </a:solidFill>
                        <a:latin typeface="inherit"/>
                        <a:ea typeface="Times New Roman"/>
                        <a:cs typeface="Arial"/>
                      </a:endParaRPr>
                    </a:p>
                    <a:p>
                      <a:pPr marL="0" marR="0" algn="l" fontAlgn="base">
                        <a:lnSpc>
                          <a:spcPts val="960"/>
                        </a:lnSpc>
                        <a:spcBef>
                          <a:spcPts val="0"/>
                        </a:spcBef>
                        <a:spcAft>
                          <a:spcPts val="0"/>
                        </a:spcAft>
                      </a:pPr>
                      <a:r>
                        <a:rPr lang="en-US" sz="1100" dirty="0" smtClean="0">
                          <a:solidFill>
                            <a:srgbClr val="333333"/>
                          </a:solidFill>
                          <a:latin typeface="inherit"/>
                          <a:ea typeface="Times New Roman"/>
                          <a:cs typeface="Arial"/>
                        </a:rPr>
                        <a:t>declaration</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err="1">
                          <a:solidFill>
                            <a:srgbClr val="333333"/>
                          </a:solidFill>
                          <a:latin typeface="inherit"/>
                          <a:ea typeface="Times New Roman"/>
                          <a:cs typeface="Arial"/>
                        </a:rPr>
                        <a:t>data_type</a:t>
                      </a:r>
                      <a:r>
                        <a:rPr lang="en-US" sz="1100" dirty="0">
                          <a:solidFill>
                            <a:srgbClr val="333333"/>
                          </a:solidFill>
                          <a:latin typeface="inherit"/>
                          <a:ea typeface="Times New Roman"/>
                          <a:cs typeface="Arial"/>
                        </a:rPr>
                        <a:t> </a:t>
                      </a:r>
                      <a:r>
                        <a:rPr lang="en-US" sz="1100" dirty="0" err="1">
                          <a:solidFill>
                            <a:srgbClr val="333333"/>
                          </a:solidFill>
                          <a:latin typeface="inherit"/>
                          <a:ea typeface="Times New Roman"/>
                          <a:cs typeface="Arial"/>
                        </a:rPr>
                        <a:t>variable_name</a:t>
                      </a:r>
                      <a:r>
                        <a:rPr lang="en-US" sz="1100" dirty="0">
                          <a:solidFill>
                            <a:srgbClr val="333333"/>
                          </a:solidFill>
                          <a:latin typeface="inherit"/>
                          <a:ea typeface="Times New Roman"/>
                          <a:cs typeface="Arial"/>
                        </a:rPr>
                        <a:t>;</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err="1">
                          <a:solidFill>
                            <a:srgbClr val="333333"/>
                          </a:solidFill>
                          <a:latin typeface="inherit"/>
                          <a:ea typeface="Times New Roman"/>
                          <a:cs typeface="Arial"/>
                        </a:rPr>
                        <a:t>int</a:t>
                      </a:r>
                      <a:r>
                        <a:rPr lang="en-US" sz="1100" dirty="0">
                          <a:solidFill>
                            <a:srgbClr val="333333"/>
                          </a:solidFill>
                          <a:latin typeface="inherit"/>
                          <a:ea typeface="Times New Roman"/>
                          <a:cs typeface="Arial"/>
                        </a:rPr>
                        <a:t> x, y, z; char flat, </a:t>
                      </a:r>
                      <a:r>
                        <a:rPr lang="en-US" sz="1100" dirty="0" err="1">
                          <a:solidFill>
                            <a:srgbClr val="333333"/>
                          </a:solidFill>
                          <a:latin typeface="inherit"/>
                          <a:ea typeface="Times New Roman"/>
                          <a:cs typeface="Arial"/>
                        </a:rPr>
                        <a:t>ch</a:t>
                      </a:r>
                      <a:r>
                        <a:rPr lang="en-US" sz="1100" dirty="0">
                          <a:solidFill>
                            <a:srgbClr val="333333"/>
                          </a:solidFill>
                          <a:latin typeface="inherit"/>
                          <a:ea typeface="Times New Roman"/>
                          <a:cs typeface="Arial"/>
                        </a:rPr>
                        <a:t>;</a:t>
                      </a:r>
                      <a:endParaRPr lang="en-US" sz="1100" dirty="0">
                        <a:latin typeface="Calibri"/>
                        <a:ea typeface="Times New Roman"/>
                        <a:cs typeface="Times New Roman"/>
                      </a:endParaRPr>
                    </a:p>
                  </a:txBody>
                  <a:tcPr marL="30480" marR="60960" marT="24130" marB="24130" anchor="ctr"/>
                </a:tc>
              </a:tr>
              <a:tr h="1575568">
                <a:tc>
                  <a:txBody>
                    <a:bodyPr/>
                    <a:lstStyle/>
                    <a:p>
                      <a:pPr marL="0" marR="0" algn="ctr" fontAlgn="base">
                        <a:lnSpc>
                          <a:spcPts val="960"/>
                        </a:lnSpc>
                        <a:spcBef>
                          <a:spcPts val="0"/>
                        </a:spcBef>
                        <a:spcAft>
                          <a:spcPts val="0"/>
                        </a:spcAft>
                      </a:pPr>
                      <a:r>
                        <a:rPr lang="en-US" sz="1100" dirty="0">
                          <a:solidFill>
                            <a:srgbClr val="333333"/>
                          </a:solidFill>
                          <a:latin typeface="inherit"/>
                          <a:ea typeface="Times New Roman"/>
                          <a:cs typeface="Arial"/>
                        </a:rPr>
                        <a:t>2</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a:solidFill>
                            <a:srgbClr val="333333"/>
                          </a:solidFill>
                          <a:latin typeface="inherit"/>
                          <a:ea typeface="Times New Roman"/>
                          <a:cs typeface="Arial"/>
                        </a:rPr>
                        <a:t>Variable initialization</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err="1">
                          <a:solidFill>
                            <a:srgbClr val="333333"/>
                          </a:solidFill>
                          <a:latin typeface="inherit"/>
                          <a:ea typeface="Times New Roman"/>
                          <a:cs typeface="Arial"/>
                        </a:rPr>
                        <a:t>data_type</a:t>
                      </a:r>
                      <a:r>
                        <a:rPr lang="en-US" sz="1100" dirty="0">
                          <a:solidFill>
                            <a:srgbClr val="333333"/>
                          </a:solidFill>
                          <a:latin typeface="inherit"/>
                          <a:ea typeface="Times New Roman"/>
                          <a:cs typeface="Arial"/>
                        </a:rPr>
                        <a:t> </a:t>
                      </a:r>
                      <a:r>
                        <a:rPr lang="en-US" sz="1100" dirty="0" err="1">
                          <a:solidFill>
                            <a:srgbClr val="333333"/>
                          </a:solidFill>
                          <a:latin typeface="inherit"/>
                          <a:ea typeface="Times New Roman"/>
                          <a:cs typeface="Arial"/>
                        </a:rPr>
                        <a:t>variable_name</a:t>
                      </a:r>
                      <a:r>
                        <a:rPr lang="en-US" sz="1100" dirty="0">
                          <a:solidFill>
                            <a:srgbClr val="333333"/>
                          </a:solidFill>
                          <a:latin typeface="inherit"/>
                          <a:ea typeface="Times New Roman"/>
                          <a:cs typeface="Arial"/>
                        </a:rPr>
                        <a:t> = value;</a:t>
                      </a:r>
                      <a:endParaRPr lang="en-US" sz="1100" dirty="0">
                        <a:latin typeface="Calibri"/>
                        <a:ea typeface="Times New Roman"/>
                        <a:cs typeface="Times New Roman"/>
                      </a:endParaRPr>
                    </a:p>
                  </a:txBody>
                  <a:tcPr marL="30480" marR="60960" marT="24130" marB="24130" anchor="ctr"/>
                </a:tc>
                <a:tc>
                  <a:txBody>
                    <a:bodyPr/>
                    <a:lstStyle/>
                    <a:p>
                      <a:pPr marL="0" marR="0" algn="l" fontAlgn="base">
                        <a:lnSpc>
                          <a:spcPts val="960"/>
                        </a:lnSpc>
                        <a:spcBef>
                          <a:spcPts val="0"/>
                        </a:spcBef>
                        <a:spcAft>
                          <a:spcPts val="0"/>
                        </a:spcAft>
                      </a:pPr>
                      <a:r>
                        <a:rPr lang="en-US" sz="1100" dirty="0" err="1">
                          <a:solidFill>
                            <a:srgbClr val="333333"/>
                          </a:solidFill>
                          <a:latin typeface="inherit"/>
                          <a:ea typeface="Times New Roman"/>
                          <a:cs typeface="Arial"/>
                        </a:rPr>
                        <a:t>int</a:t>
                      </a:r>
                      <a:r>
                        <a:rPr lang="en-US" sz="1100" dirty="0">
                          <a:solidFill>
                            <a:srgbClr val="333333"/>
                          </a:solidFill>
                          <a:latin typeface="inherit"/>
                          <a:ea typeface="Times New Roman"/>
                          <a:cs typeface="Arial"/>
                        </a:rPr>
                        <a:t> x = 50, y = 30; char flag = ‘x’, </a:t>
                      </a:r>
                      <a:r>
                        <a:rPr lang="en-US" sz="1100" dirty="0" err="1">
                          <a:solidFill>
                            <a:srgbClr val="333333"/>
                          </a:solidFill>
                          <a:latin typeface="inherit"/>
                          <a:ea typeface="Times New Roman"/>
                          <a:cs typeface="Arial"/>
                        </a:rPr>
                        <a:t>ch</a:t>
                      </a:r>
                      <a:r>
                        <a:rPr lang="en-US" sz="1100" dirty="0">
                          <a:solidFill>
                            <a:srgbClr val="333333"/>
                          </a:solidFill>
                          <a:latin typeface="inherit"/>
                          <a:ea typeface="Times New Roman"/>
                          <a:cs typeface="Arial"/>
                        </a:rPr>
                        <a:t>=’l’;</a:t>
                      </a:r>
                      <a:endParaRPr lang="en-US" sz="1100" dirty="0">
                        <a:latin typeface="Calibri"/>
                        <a:ea typeface="Times New Roman"/>
                        <a:cs typeface="Times New Roman"/>
                      </a:endParaRPr>
                    </a:p>
                  </a:txBody>
                  <a:tcPr marL="30480" marR="60960" marT="24130" marB="24130" anchor="ctr"/>
                </a:tc>
              </a:tr>
            </a:tbl>
          </a:graphicData>
        </a:graphic>
      </p:graphicFrame>
      <p:sp>
        <p:nvSpPr>
          <p:cNvPr id="4" name="Footer Placeholder 3"/>
          <p:cNvSpPr>
            <a:spLocks noGrp="1"/>
          </p:cNvSpPr>
          <p:nvPr>
            <p:ph type="ftr" sz="quarter" idx="11"/>
          </p:nvPr>
        </p:nvSpPr>
        <p:spPr/>
        <p:txBody>
          <a:bodyPr/>
          <a:lstStyle/>
          <a:p>
            <a:pPr>
              <a:defRPr/>
            </a:pPr>
            <a:r>
              <a:rPr lang="fr-CA" smtClean="0"/>
              <a:t>ICS 113: Programming methodology</a:t>
            </a:r>
            <a:endParaRPr lang="fr-CA"/>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32</a:t>
            </a:fld>
            <a:endParaRPr lang="fr-CA"/>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sz="3600" b="1" dirty="0" smtClean="0"/>
              <a:t>Three types of variables in C program;</a:t>
            </a:r>
            <a:endParaRPr lang="en-US" sz="3600" dirty="0" smtClean="0"/>
          </a:p>
          <a:p>
            <a:pPr lvl="1"/>
            <a:r>
              <a:rPr lang="en-US" sz="3600" dirty="0" smtClean="0"/>
              <a:t>Local variable</a:t>
            </a:r>
          </a:p>
          <a:p>
            <a:pPr lvl="1"/>
            <a:r>
              <a:rPr lang="en-US" sz="3600" dirty="0" smtClean="0"/>
              <a:t>Global variable</a:t>
            </a:r>
          </a:p>
          <a:p>
            <a:pPr lvl="1"/>
            <a:r>
              <a:rPr lang="en-US" sz="3600" dirty="0" smtClean="0"/>
              <a:t>Environment variable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pPr>
              <a:buNone/>
            </a:pPr>
            <a:r>
              <a:rPr lang="en-US" b="1" dirty="0" smtClean="0"/>
              <a:t>C tokens example program:</a:t>
            </a:r>
            <a:endParaRPr lang="en-US" dirty="0" smtClean="0"/>
          </a:p>
          <a:p>
            <a:pPr>
              <a:buNone/>
            </a:pPr>
            <a:r>
              <a:rPr lang="es-ES" b="1" dirty="0" err="1" smtClean="0"/>
              <a:t>int</a:t>
            </a:r>
            <a:r>
              <a:rPr lang="es-ES" dirty="0" smtClean="0"/>
              <a:t> </a:t>
            </a:r>
            <a:r>
              <a:rPr lang="es-ES" dirty="0" err="1" smtClean="0"/>
              <a:t>main</a:t>
            </a:r>
            <a:r>
              <a:rPr lang="es-ES" dirty="0" smtClean="0"/>
              <a:t>()</a:t>
            </a:r>
          </a:p>
          <a:p>
            <a:pPr>
              <a:buNone/>
            </a:pPr>
            <a:r>
              <a:rPr lang="es-ES" dirty="0" smtClean="0"/>
              <a:t>{</a:t>
            </a:r>
          </a:p>
          <a:p>
            <a:pPr>
              <a:buNone/>
            </a:pPr>
            <a:r>
              <a:rPr lang="es-ES" dirty="0" smtClean="0"/>
              <a:t>     </a:t>
            </a:r>
            <a:r>
              <a:rPr lang="es-ES" b="1" dirty="0" err="1" smtClean="0"/>
              <a:t>int</a:t>
            </a:r>
            <a:r>
              <a:rPr lang="es-ES" dirty="0" smtClean="0"/>
              <a:t> x, y, total;</a:t>
            </a:r>
          </a:p>
          <a:p>
            <a:pPr>
              <a:buNone/>
            </a:pPr>
            <a:r>
              <a:rPr lang="es-ES" dirty="0" smtClean="0"/>
              <a:t>     x = 10, y = 20;</a:t>
            </a:r>
          </a:p>
          <a:p>
            <a:pPr>
              <a:buNone/>
            </a:pPr>
            <a:r>
              <a:rPr lang="es-ES" dirty="0" smtClean="0"/>
              <a:t>     total = x + y;</a:t>
            </a:r>
          </a:p>
          <a:p>
            <a:pPr>
              <a:buNone/>
            </a:pPr>
            <a:r>
              <a:rPr lang="es-ES" dirty="0" smtClean="0"/>
              <a:t>      </a:t>
            </a:r>
            <a:r>
              <a:rPr lang="es-ES" b="1" dirty="0" err="1" smtClean="0"/>
              <a:t>Printf</a:t>
            </a:r>
            <a:r>
              <a:rPr lang="es-ES" dirty="0" smtClean="0"/>
              <a:t> (“Total = %d \n”, total);</a:t>
            </a:r>
          </a:p>
          <a:p>
            <a:pPr>
              <a:buNone/>
            </a:pPr>
            <a:r>
              <a:rPr lang="es-ES"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where,</a:t>
            </a:r>
          </a:p>
          <a:p>
            <a:pPr lvl="1"/>
            <a:r>
              <a:rPr lang="en-US" dirty="0" smtClean="0"/>
              <a:t>main – identifier</a:t>
            </a:r>
          </a:p>
          <a:p>
            <a:pPr lvl="1"/>
            <a:r>
              <a:rPr lang="en-US" dirty="0" smtClean="0"/>
              <a:t>{,}, (,) – delimiter</a:t>
            </a:r>
          </a:p>
          <a:p>
            <a:pPr lvl="1"/>
            <a:r>
              <a:rPr lang="en-US" dirty="0" err="1" smtClean="0"/>
              <a:t>int</a:t>
            </a:r>
            <a:r>
              <a:rPr lang="en-US" dirty="0" smtClean="0"/>
              <a:t> – keyword</a:t>
            </a:r>
          </a:p>
          <a:p>
            <a:pPr lvl="1"/>
            <a:r>
              <a:rPr lang="en-US" dirty="0" smtClean="0"/>
              <a:t>x, y, total – identifier</a:t>
            </a:r>
          </a:p>
          <a:p>
            <a:pPr lvl="1"/>
            <a:r>
              <a:rPr lang="en-US" dirty="0" smtClean="0"/>
              <a:t>main, {, }, (, ), </a:t>
            </a:r>
            <a:r>
              <a:rPr lang="en-US" dirty="0" err="1" smtClean="0"/>
              <a:t>int</a:t>
            </a:r>
            <a:r>
              <a:rPr lang="en-US" dirty="0" smtClean="0"/>
              <a:t>, x, y, total – tokens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pPr>
              <a:buNone/>
            </a:pPr>
            <a:r>
              <a:rPr lang="en-US" b="1" dirty="0" smtClean="0"/>
              <a:t>2. Identifiers in C language:</a:t>
            </a:r>
            <a:endParaRPr lang="en-US" dirty="0" smtClean="0"/>
          </a:p>
          <a:p>
            <a:pPr lvl="1"/>
            <a:r>
              <a:rPr lang="en-US" dirty="0" smtClean="0"/>
              <a:t>Each program elements in a C program are given a name called identifiers.</a:t>
            </a:r>
          </a:p>
          <a:p>
            <a:pPr lvl="1"/>
            <a:r>
              <a:rPr lang="en-US" dirty="0" smtClean="0"/>
              <a:t>Names given to identify Variables, functions and arrays are examples for identifiers. </a:t>
            </a:r>
            <a:r>
              <a:rPr lang="en-US" dirty="0" err="1" smtClean="0"/>
              <a:t>eg</a:t>
            </a:r>
            <a:r>
              <a:rPr lang="en-US" dirty="0" smtClean="0"/>
              <a:t>. x is a name given to integer variable in above program.</a:t>
            </a:r>
          </a:p>
          <a:p>
            <a:pPr>
              <a:buNone/>
            </a:pPr>
            <a:r>
              <a:rPr lang="en-US" b="1" dirty="0" smtClean="0"/>
              <a:t>Rules for constructing identifier name in C:</a:t>
            </a:r>
            <a:endParaRPr lang="en-US" dirty="0" smtClean="0"/>
          </a:p>
          <a:p>
            <a:pPr lvl="2"/>
            <a:r>
              <a:rPr lang="en-US" dirty="0" smtClean="0"/>
              <a:t>First character should be an alphabet or underscore.</a:t>
            </a:r>
          </a:p>
          <a:p>
            <a:pPr lvl="2"/>
            <a:r>
              <a:rPr lang="en-US" dirty="0" smtClean="0"/>
              <a:t>Succeeding characters might be digits or letter.</a:t>
            </a:r>
          </a:p>
          <a:p>
            <a:pPr lvl="2"/>
            <a:r>
              <a:rPr lang="en-US" dirty="0" smtClean="0"/>
              <a:t>Punctuation and special characters aren’t allowed except underscore.</a:t>
            </a:r>
          </a:p>
          <a:p>
            <a:pPr lvl="2"/>
            <a:r>
              <a:rPr lang="en-US" dirty="0" smtClean="0"/>
              <a:t>Identifiers should not be keywords.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3. Keywords in C language:</a:t>
            </a:r>
            <a:endParaRPr lang="en-US" dirty="0" smtClean="0"/>
          </a:p>
          <a:p>
            <a:pPr lvl="1"/>
            <a:r>
              <a:rPr lang="en-US" dirty="0" smtClean="0"/>
              <a:t>Keywords are pre-defined words in a C compiler.</a:t>
            </a:r>
          </a:p>
          <a:p>
            <a:pPr lvl="1"/>
            <a:r>
              <a:rPr lang="en-US" dirty="0" smtClean="0"/>
              <a:t>Each keyword is meant to perform a specific function in a C program.</a:t>
            </a:r>
          </a:p>
          <a:p>
            <a:pPr lvl="1"/>
            <a:r>
              <a:rPr lang="en-US" dirty="0" smtClean="0"/>
              <a:t>Since keywords are referred names for compiler, they can’t be used as variable name.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Program Structure</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C language supports 32 keywords which are given below.</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38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 Program Structure</a:t>
            </a:r>
            <a:endParaRPr lang="en-US" dirty="0"/>
          </a:p>
        </p:txBody>
      </p:sp>
      <p:graphicFrame>
        <p:nvGraphicFramePr>
          <p:cNvPr id="6" name="Content Placeholder 5"/>
          <p:cNvGraphicFramePr>
            <a:graphicFrameLocks noGrp="1"/>
          </p:cNvGraphicFramePr>
          <p:nvPr>
            <p:ph idx="1"/>
          </p:nvPr>
        </p:nvGraphicFramePr>
        <p:xfrm>
          <a:off x="457200" y="1600200"/>
          <a:ext cx="8229600" cy="29667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fontAlgn="ctr"/>
                      <a:r>
                        <a:rPr lang="en-US" b="0" u="none" strike="noStrike" dirty="0">
                          <a:solidFill>
                            <a:srgbClr val="0000FF"/>
                          </a:solidFill>
                          <a:latin typeface="inherit"/>
                          <a:hlinkClick r:id="rId2" tooltip="C – Storage Class Specifiers"/>
                        </a:rPr>
                        <a:t>auto</a:t>
                      </a:r>
                      <a:endParaRPr lang="en-US" b="0" dirty="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double</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int</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4" tooltip="C – Structure"/>
                        </a:rPr>
                        <a:t>struct</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5" tooltip="C – Case control statements"/>
                        </a:rPr>
                        <a:t>break</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6" tooltip="C – Decision Control statement"/>
                        </a:rPr>
                        <a:t>else</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long</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5" tooltip="C – Case control statements"/>
                        </a:rPr>
                        <a:t>switch</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5" tooltip="C – Case control statements"/>
                        </a:rPr>
                        <a:t>case</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enum</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2" tooltip="C – Storage Class Specifiers"/>
                        </a:rPr>
                        <a:t>register</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7" tooltip="C – Typedef"/>
                        </a:rPr>
                        <a:t>typedef</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3" tooltip="C – Data Types"/>
                        </a:rPr>
                        <a:t>char</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2" tooltip="C – Storage Class Specifiers"/>
                        </a:rPr>
                        <a:t>extern</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8" tooltip="C – Argument &amp; return value"/>
                        </a:rPr>
                        <a:t>return</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9" tooltip="C – Union"/>
                        </a:rPr>
                        <a:t>union</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10" tooltip="C – Constant"/>
                        </a:rPr>
                        <a:t>const</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float</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short</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unsigned</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5" tooltip="C – Case control statements"/>
                        </a:rPr>
                        <a:t>continue</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11" tooltip="C – Loop control statements"/>
                        </a:rPr>
                        <a:t>for</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signed</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void</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5" tooltip="C – Case control statements"/>
                        </a:rPr>
                        <a:t>default</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5" tooltip="C – Case control statements"/>
                        </a:rPr>
                        <a:t>goto</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3" tooltip="C – Data Types"/>
                        </a:rPr>
                        <a:t>sizeof</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12" tooltip="C – Type Qualifiers"/>
                        </a:rPr>
                        <a:t>volatile</a:t>
                      </a:r>
                      <a:endParaRPr lang="en-US" b="0">
                        <a:latin typeface="inherit"/>
                      </a:endParaRPr>
                    </a:p>
                  </a:txBody>
                  <a:tcPr marL="47625" marR="95250" marT="38100" marB="38100" anchor="ctr"/>
                </a:tc>
              </a:tr>
              <a:tr h="370840">
                <a:tc>
                  <a:txBody>
                    <a:bodyPr/>
                    <a:lstStyle/>
                    <a:p>
                      <a:pPr algn="ctr" fontAlgn="ctr"/>
                      <a:r>
                        <a:rPr lang="en-US" b="0" u="none" strike="noStrike">
                          <a:solidFill>
                            <a:srgbClr val="0000FF"/>
                          </a:solidFill>
                          <a:latin typeface="inherit"/>
                          <a:hlinkClick r:id="rId11" tooltip="C – Loop control statements"/>
                        </a:rPr>
                        <a:t>do</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6" tooltip="C – Decision Control statement"/>
                        </a:rPr>
                        <a:t>if</a:t>
                      </a:r>
                      <a:endParaRPr lang="en-US" b="0">
                        <a:latin typeface="inherit"/>
                      </a:endParaRPr>
                    </a:p>
                  </a:txBody>
                  <a:tcPr marL="47625" marR="95250" marT="38100" marB="38100" anchor="ctr"/>
                </a:tc>
                <a:tc>
                  <a:txBody>
                    <a:bodyPr/>
                    <a:lstStyle/>
                    <a:p>
                      <a:pPr algn="ctr" fontAlgn="ctr"/>
                      <a:r>
                        <a:rPr lang="en-US" b="0" u="none" strike="noStrike">
                          <a:solidFill>
                            <a:srgbClr val="0000FF"/>
                          </a:solidFill>
                          <a:latin typeface="inherit"/>
                          <a:hlinkClick r:id="rId2" tooltip="C – Storage Class Specifiers"/>
                        </a:rPr>
                        <a:t>static</a:t>
                      </a:r>
                      <a:endParaRPr lang="en-US" b="0">
                        <a:latin typeface="inherit"/>
                      </a:endParaRPr>
                    </a:p>
                  </a:txBody>
                  <a:tcPr marL="47625" marR="95250" marT="38100" marB="38100" anchor="ctr"/>
                </a:tc>
                <a:tc>
                  <a:txBody>
                    <a:bodyPr/>
                    <a:lstStyle/>
                    <a:p>
                      <a:pPr algn="ctr" fontAlgn="ctr"/>
                      <a:r>
                        <a:rPr lang="en-US" b="0" u="none" strike="noStrike" dirty="0">
                          <a:solidFill>
                            <a:srgbClr val="0000FF"/>
                          </a:solidFill>
                          <a:latin typeface="inherit"/>
                          <a:hlinkClick r:id="rId11" tooltip="C – Loop control statements"/>
                        </a:rPr>
                        <a:t>while</a:t>
                      </a:r>
                      <a:endParaRPr lang="en-US" b="0" dirty="0">
                        <a:latin typeface="inherit"/>
                      </a:endParaRPr>
                    </a:p>
                  </a:txBody>
                  <a:tcPr marL="47625" marR="95250" marT="38100" marB="38100" anchor="ctr"/>
                </a:tc>
              </a:tr>
            </a:tbl>
          </a:graphicData>
        </a:graphic>
      </p:graphicFrame>
      <p:sp>
        <p:nvSpPr>
          <p:cNvPr id="4" name="Footer Placeholder 3"/>
          <p:cNvSpPr>
            <a:spLocks noGrp="1"/>
          </p:cNvSpPr>
          <p:nvPr>
            <p:ph type="ftr" sz="quarter" idx="11"/>
          </p:nvPr>
        </p:nvSpPr>
        <p:spPr/>
        <p:txBody>
          <a:bodyPr/>
          <a:lstStyle/>
          <a:p>
            <a:pPr>
              <a:defRPr/>
            </a:pPr>
            <a:r>
              <a:rPr lang="fr-CA" smtClean="0"/>
              <a:t>ICS 113: Programming methodology</a:t>
            </a:r>
            <a:endParaRPr lang="fr-CA"/>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39</a:t>
            </a:fld>
            <a:endParaRPr lang="fr-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dirty="0" smtClean="0"/>
              <a:t>Good programming</a:t>
            </a:r>
            <a:endParaRPr lang="en-US" dirty="0"/>
          </a:p>
        </p:txBody>
      </p:sp>
      <p:sp>
        <p:nvSpPr>
          <p:cNvPr id="3075" name="Espace réservé du contenu 2"/>
          <p:cNvSpPr>
            <a:spLocks noGrp="1"/>
          </p:cNvSpPr>
          <p:nvPr>
            <p:ph idx="1"/>
          </p:nvPr>
        </p:nvSpPr>
        <p:spPr/>
        <p:txBody>
          <a:bodyPr/>
          <a:lstStyle/>
          <a:p>
            <a:r>
              <a:rPr lang="en-US" b="1" dirty="0"/>
              <a:t>Programming</a:t>
            </a:r>
            <a:r>
              <a:rPr lang="en-US" dirty="0"/>
              <a:t> style is a term used to describe the effort a </a:t>
            </a:r>
            <a:r>
              <a:rPr lang="en-US" b="1" dirty="0"/>
              <a:t>programmer</a:t>
            </a:r>
            <a:r>
              <a:rPr lang="en-US" dirty="0"/>
              <a:t> should take to make his or her code easy to read and easy to understand. </a:t>
            </a:r>
            <a:r>
              <a:rPr lang="en-US" b="1" dirty="0"/>
              <a:t>Good</a:t>
            </a:r>
            <a:r>
              <a:rPr lang="en-US" dirty="0"/>
              <a:t> organization of the code and meaningful variable names help readability, and liberal use of comments can help the reader understand what the program does and why.</a:t>
            </a:r>
          </a:p>
          <a:p>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extLst>
      <p:ext uri="{BB962C8B-B14F-4D97-AF65-F5344CB8AC3E}">
        <p14:creationId xmlns:p14="http://schemas.microsoft.com/office/powerpoint/2010/main" val="1847092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You have seen a basic structure of C program, so it will be easy to understand other basic building blocks of the C programming language.</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dirty="0" smtClean="0"/>
              <a:t>Tokens in C</a:t>
            </a:r>
            <a:endParaRPr lang="en-US" dirty="0" smtClean="0"/>
          </a:p>
          <a:p>
            <a:r>
              <a:rPr lang="en-US" dirty="0" smtClean="0"/>
              <a:t>A C program consists of various tokens and a token is either a </a:t>
            </a:r>
            <a:r>
              <a:rPr lang="en-US" b="1" dirty="0" smtClean="0"/>
              <a:t>keyword</a:t>
            </a:r>
            <a:r>
              <a:rPr lang="en-US" dirty="0" smtClean="0"/>
              <a:t>, an </a:t>
            </a:r>
            <a:r>
              <a:rPr lang="en-US" b="1" dirty="0" smtClean="0"/>
              <a:t>identifier</a:t>
            </a:r>
            <a:r>
              <a:rPr lang="en-US" dirty="0" smtClean="0"/>
              <a:t>, a </a:t>
            </a:r>
            <a:r>
              <a:rPr lang="en-US" b="1" dirty="0" smtClean="0"/>
              <a:t>constant</a:t>
            </a:r>
            <a:r>
              <a:rPr lang="en-US" dirty="0" smtClean="0"/>
              <a:t>, a </a:t>
            </a:r>
            <a:r>
              <a:rPr lang="en-US" b="1" dirty="0" smtClean="0"/>
              <a:t>string literal</a:t>
            </a:r>
            <a:r>
              <a:rPr lang="en-US" dirty="0" smtClean="0"/>
              <a:t>, or a </a:t>
            </a:r>
            <a:r>
              <a:rPr lang="en-US" b="1" dirty="0" smtClean="0"/>
              <a:t>symbol</a:t>
            </a:r>
            <a:r>
              <a:rPr lang="en-US" dirty="0" smtClean="0"/>
              <a:t>. For example, the following C statement consists of five tokens:</a:t>
            </a:r>
          </a:p>
          <a:p>
            <a:pPr>
              <a:buNone/>
            </a:pPr>
            <a:r>
              <a:rPr lang="en-US" dirty="0" err="1" smtClean="0"/>
              <a:t>printf</a:t>
            </a:r>
            <a:r>
              <a:rPr lang="en-US" dirty="0" smtClean="0"/>
              <a:t>("Hello, World! \n");</a:t>
            </a:r>
          </a:p>
          <a:p>
            <a:pPr>
              <a:buNone/>
            </a:pPr>
            <a:endParaRPr lang="en-US" dirty="0" smtClean="0"/>
          </a:p>
          <a:p>
            <a:pPr>
              <a:buNone/>
            </a:pPr>
            <a:r>
              <a:rPr lang="en-US" dirty="0" smtClean="0"/>
              <a:t>The individual tokens are:</a:t>
            </a:r>
          </a:p>
          <a:p>
            <a:pPr>
              <a:buNone/>
            </a:pPr>
            <a:r>
              <a:rPr lang="en-US" dirty="0" err="1" smtClean="0"/>
              <a:t>printf</a:t>
            </a:r>
            <a:endParaRPr lang="en-US" dirty="0" smtClean="0"/>
          </a:p>
          <a:p>
            <a:pPr>
              <a:buNone/>
            </a:pPr>
            <a:r>
              <a:rPr lang="en-US" dirty="0" smtClean="0"/>
              <a:t>(</a:t>
            </a:r>
          </a:p>
          <a:p>
            <a:pPr>
              <a:buNone/>
            </a:pPr>
            <a:r>
              <a:rPr lang="en-US" dirty="0" smtClean="0"/>
              <a:t>"Hello, World! \n"</a:t>
            </a:r>
          </a:p>
          <a:p>
            <a:pPr>
              <a:buNone/>
            </a:pP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Semicolons ;</a:t>
            </a:r>
            <a:endParaRPr lang="en-US" dirty="0" smtClean="0"/>
          </a:p>
          <a:p>
            <a:r>
              <a:rPr lang="en-US" dirty="0" smtClean="0"/>
              <a:t>In C program, the semicolon is a statement terminator. That is, each individual statement must be ended with a semicolon. It indicates the end of one logical entity.</a:t>
            </a:r>
          </a:p>
          <a:p>
            <a:r>
              <a:rPr lang="en-US" dirty="0" smtClean="0"/>
              <a:t>For example, following are two different statements:</a:t>
            </a:r>
          </a:p>
          <a:p>
            <a:r>
              <a:rPr lang="en-US" dirty="0" err="1" smtClean="0"/>
              <a:t>printf</a:t>
            </a:r>
            <a:r>
              <a:rPr lang="en-US" dirty="0" smtClean="0"/>
              <a:t>("Hello, World! \n");</a:t>
            </a:r>
          </a:p>
          <a:p>
            <a:r>
              <a:rPr lang="en-US" dirty="0" smtClean="0"/>
              <a:t>return 0;</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pPr>
              <a:buNone/>
            </a:pPr>
            <a:r>
              <a:rPr lang="en-US" b="1" dirty="0" smtClean="0"/>
              <a:t>Comments</a:t>
            </a:r>
            <a:endParaRPr lang="en-US" dirty="0" smtClean="0"/>
          </a:p>
          <a:p>
            <a:r>
              <a:rPr lang="en-US" dirty="0" smtClean="0"/>
              <a:t>Comments are like helping text in your C program and they are ignored by the compiler. They start with /* and terminates with the characters */ as shown below:</a:t>
            </a:r>
          </a:p>
          <a:p>
            <a:r>
              <a:rPr lang="en-US" dirty="0" smtClean="0"/>
              <a:t>/* my first program in C */</a:t>
            </a:r>
          </a:p>
          <a:p>
            <a:r>
              <a:rPr lang="en-US" dirty="0" smtClean="0"/>
              <a:t>You can not have comments with in comments and they do not occur within a string or character literals.</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a:buNone/>
            </a:pPr>
            <a:r>
              <a:rPr lang="en-US" b="1" dirty="0" smtClean="0"/>
              <a:t>Identifiers</a:t>
            </a:r>
            <a:endParaRPr lang="en-US" dirty="0" smtClean="0"/>
          </a:p>
          <a:p>
            <a:r>
              <a:rPr lang="en-US" dirty="0" smtClean="0"/>
              <a:t>A C identifier is a name used to identify a variable, function, or any other user-defined item. An identifier starts with a letter A to Z or a to z or an underscore _ followed by zero or more letters, underscores, and digits (0 to 9).</a:t>
            </a:r>
          </a:p>
          <a:p>
            <a:r>
              <a:rPr lang="en-US" dirty="0" smtClean="0"/>
              <a:t>C does not allow punctuation characters such as @, $, and % within identifiers. C is a </a:t>
            </a:r>
            <a:r>
              <a:rPr lang="en-US" b="1" dirty="0" smtClean="0"/>
              <a:t>case sensitive</a:t>
            </a:r>
            <a:r>
              <a:rPr lang="en-US" dirty="0" smtClean="0"/>
              <a:t> programming language. Thus </a:t>
            </a:r>
            <a:r>
              <a:rPr lang="en-US" i="1" dirty="0" smtClean="0"/>
              <a:t>Manpower</a:t>
            </a:r>
            <a:r>
              <a:rPr lang="en-US" dirty="0" smtClean="0"/>
              <a:t> and </a:t>
            </a:r>
            <a:r>
              <a:rPr lang="en-US" i="1" dirty="0" smtClean="0"/>
              <a:t>manpower</a:t>
            </a:r>
            <a:r>
              <a:rPr lang="en-US" dirty="0" smtClean="0"/>
              <a:t> are two different identifiers in C. Here are some examples of acceptable identifiers:</a:t>
            </a:r>
          </a:p>
          <a:p>
            <a:r>
              <a:rPr lang="en-US" dirty="0" err="1" smtClean="0"/>
              <a:t>mohd</a:t>
            </a:r>
            <a:r>
              <a:rPr lang="en-US" dirty="0" smtClean="0"/>
              <a:t>       </a:t>
            </a:r>
            <a:r>
              <a:rPr lang="en-US" dirty="0" err="1" smtClean="0"/>
              <a:t>zara</a:t>
            </a:r>
            <a:r>
              <a:rPr lang="en-US" dirty="0" smtClean="0"/>
              <a:t>    </a:t>
            </a:r>
            <a:r>
              <a:rPr lang="en-US" dirty="0" err="1" smtClean="0"/>
              <a:t>abc</a:t>
            </a:r>
            <a:r>
              <a:rPr lang="en-US" dirty="0" smtClean="0"/>
              <a:t>   </a:t>
            </a:r>
            <a:r>
              <a:rPr lang="en-US" dirty="0" err="1" smtClean="0"/>
              <a:t>move_name</a:t>
            </a:r>
            <a:r>
              <a:rPr lang="en-US" dirty="0" smtClean="0"/>
              <a:t>  a_123</a:t>
            </a:r>
          </a:p>
          <a:p>
            <a:r>
              <a:rPr lang="en-US" dirty="0" smtClean="0"/>
              <a:t>myname50   _temp   j     a23b9      </a:t>
            </a:r>
            <a:r>
              <a:rPr lang="en-US" dirty="0" err="1" smtClean="0"/>
              <a:t>retVal</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Keywords</a:t>
            </a:r>
            <a:endParaRPr lang="en-US" dirty="0" smtClean="0"/>
          </a:p>
          <a:p>
            <a:r>
              <a:rPr lang="en-US" dirty="0" smtClean="0"/>
              <a:t>The following list shows the reserved words in C. These reserved words may not be used as constant or variable or any other identifier names.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numCol="3" rtlCol="0">
            <a:normAutofit fontScale="62500" lnSpcReduction="20000"/>
          </a:bodyPr>
          <a:lstStyle/>
          <a:p>
            <a:r>
              <a:rPr lang="en-US" dirty="0" smtClean="0"/>
              <a:t>auto</a:t>
            </a:r>
          </a:p>
          <a:p>
            <a:r>
              <a:rPr lang="en-US" dirty="0" smtClean="0"/>
              <a:t>else</a:t>
            </a:r>
          </a:p>
          <a:p>
            <a:r>
              <a:rPr lang="en-US" dirty="0" smtClean="0"/>
              <a:t>long</a:t>
            </a:r>
          </a:p>
          <a:p>
            <a:r>
              <a:rPr lang="en-US" dirty="0" smtClean="0"/>
              <a:t>switch</a:t>
            </a:r>
          </a:p>
          <a:p>
            <a:r>
              <a:rPr lang="en-US" dirty="0" smtClean="0"/>
              <a:t>auto</a:t>
            </a:r>
          </a:p>
          <a:p>
            <a:r>
              <a:rPr lang="en-US" dirty="0" smtClean="0"/>
              <a:t>break</a:t>
            </a:r>
          </a:p>
          <a:p>
            <a:r>
              <a:rPr lang="en-US" dirty="0" err="1" smtClean="0"/>
              <a:t>enum</a:t>
            </a:r>
            <a:endParaRPr lang="en-US" dirty="0" smtClean="0"/>
          </a:p>
          <a:p>
            <a:r>
              <a:rPr lang="en-US" dirty="0" smtClean="0"/>
              <a:t>register</a:t>
            </a:r>
          </a:p>
          <a:p>
            <a:r>
              <a:rPr lang="en-US" dirty="0" err="1" smtClean="0"/>
              <a:t>typedef</a:t>
            </a:r>
            <a:endParaRPr lang="en-US" dirty="0" smtClean="0"/>
          </a:p>
          <a:p>
            <a:r>
              <a:rPr lang="en-US" dirty="0" smtClean="0"/>
              <a:t>break</a:t>
            </a:r>
          </a:p>
          <a:p>
            <a:r>
              <a:rPr lang="en-US" dirty="0" smtClean="0"/>
              <a:t>case</a:t>
            </a:r>
          </a:p>
          <a:p>
            <a:r>
              <a:rPr lang="en-US" dirty="0" smtClean="0"/>
              <a:t>extern</a:t>
            </a:r>
          </a:p>
          <a:p>
            <a:r>
              <a:rPr lang="en-US" dirty="0" smtClean="0"/>
              <a:t>return</a:t>
            </a:r>
          </a:p>
          <a:p>
            <a:r>
              <a:rPr lang="en-US" dirty="0" smtClean="0"/>
              <a:t>union</a:t>
            </a:r>
          </a:p>
          <a:p>
            <a:r>
              <a:rPr lang="en-US" dirty="0" smtClean="0"/>
              <a:t>case</a:t>
            </a:r>
          </a:p>
          <a:p>
            <a:r>
              <a:rPr lang="en-US" dirty="0" smtClean="0"/>
              <a:t>char</a:t>
            </a:r>
          </a:p>
          <a:p>
            <a:r>
              <a:rPr lang="en-US" dirty="0" smtClean="0"/>
              <a:t>float</a:t>
            </a:r>
          </a:p>
          <a:p>
            <a:r>
              <a:rPr lang="en-US" dirty="0" smtClean="0"/>
              <a:t>short</a:t>
            </a:r>
          </a:p>
          <a:p>
            <a:r>
              <a:rPr lang="en-US" dirty="0" smtClean="0"/>
              <a:t>unsigned</a:t>
            </a:r>
          </a:p>
          <a:p>
            <a:r>
              <a:rPr lang="en-US" dirty="0" smtClean="0"/>
              <a:t>char</a:t>
            </a:r>
          </a:p>
          <a:p>
            <a:r>
              <a:rPr lang="en-US" dirty="0" smtClean="0"/>
              <a:t>const</a:t>
            </a:r>
          </a:p>
          <a:p>
            <a:r>
              <a:rPr lang="en-US" dirty="0" smtClean="0"/>
              <a:t>for</a:t>
            </a:r>
          </a:p>
          <a:p>
            <a:r>
              <a:rPr lang="en-US" dirty="0" smtClean="0"/>
              <a:t>signed</a:t>
            </a:r>
          </a:p>
          <a:p>
            <a:r>
              <a:rPr lang="en-US" dirty="0" smtClean="0"/>
              <a:t>void</a:t>
            </a:r>
          </a:p>
          <a:p>
            <a:r>
              <a:rPr lang="en-US" dirty="0" smtClean="0"/>
              <a:t>const</a:t>
            </a:r>
          </a:p>
          <a:p>
            <a:r>
              <a:rPr lang="en-US" dirty="0" smtClean="0"/>
              <a:t>continue</a:t>
            </a:r>
          </a:p>
          <a:p>
            <a:r>
              <a:rPr lang="en-US" dirty="0" err="1" smtClean="0"/>
              <a:t>goto</a:t>
            </a:r>
            <a:endParaRPr lang="en-US" dirty="0" smtClean="0"/>
          </a:p>
          <a:p>
            <a:r>
              <a:rPr lang="en-US" dirty="0" err="1" smtClean="0"/>
              <a:t>sizeof</a:t>
            </a:r>
            <a:endParaRPr lang="en-US" dirty="0" smtClean="0"/>
          </a:p>
          <a:p>
            <a:r>
              <a:rPr lang="en-US" dirty="0" smtClean="0"/>
              <a:t>volatile</a:t>
            </a:r>
          </a:p>
          <a:p>
            <a:r>
              <a:rPr lang="en-US" dirty="0" smtClean="0"/>
              <a:t>continue</a:t>
            </a:r>
          </a:p>
          <a:p>
            <a:r>
              <a:rPr lang="en-US" dirty="0" smtClean="0"/>
              <a:t>default</a:t>
            </a:r>
          </a:p>
          <a:p>
            <a:r>
              <a:rPr lang="en-US" dirty="0" smtClean="0"/>
              <a:t>if</a:t>
            </a:r>
          </a:p>
          <a:p>
            <a:r>
              <a:rPr lang="en-US" dirty="0" smtClean="0"/>
              <a:t>static</a:t>
            </a:r>
          </a:p>
          <a:p>
            <a:r>
              <a:rPr lang="en-US" dirty="0" smtClean="0"/>
              <a:t>while</a:t>
            </a:r>
          </a:p>
          <a:p>
            <a:r>
              <a:rPr lang="en-US" dirty="0" smtClean="0"/>
              <a:t>default</a:t>
            </a:r>
          </a:p>
          <a:p>
            <a:r>
              <a:rPr lang="en-US" dirty="0" smtClean="0"/>
              <a:t>do</a:t>
            </a:r>
          </a:p>
          <a:p>
            <a:r>
              <a:rPr lang="en-US" dirty="0" err="1" smtClean="0"/>
              <a:t>int</a:t>
            </a:r>
            <a:endParaRPr lang="en-US" dirty="0" smtClean="0"/>
          </a:p>
          <a:p>
            <a:r>
              <a:rPr lang="en-US" dirty="0" err="1" smtClean="0"/>
              <a:t>struct</a:t>
            </a:r>
            <a:endParaRPr lang="en-US" dirty="0" smtClean="0"/>
          </a:p>
          <a:p>
            <a:r>
              <a:rPr lang="en-US" dirty="0" smtClean="0"/>
              <a:t>_Packed</a:t>
            </a:r>
          </a:p>
          <a:p>
            <a:r>
              <a:rPr lang="en-US" dirty="0" smtClean="0"/>
              <a:t>do</a:t>
            </a:r>
          </a:p>
          <a:p>
            <a:r>
              <a:rPr lang="en-US" dirty="0" smtClean="0"/>
              <a:t>double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Basic Syntax</a:t>
            </a:r>
            <a:endParaRPr lang="en-US" dirty="0"/>
          </a:p>
        </p:txBody>
      </p:sp>
      <p:sp>
        <p:nvSpPr>
          <p:cNvPr id="3" name="Espace réservé du contenu 2"/>
          <p:cNvSpPr>
            <a:spLocks noGrp="1"/>
          </p:cNvSpPr>
          <p:nvPr>
            <p:ph idx="1"/>
          </p:nvPr>
        </p:nvSpPr>
        <p:spPr>
          <a:xfrm>
            <a:off x="2214563" y="1600200"/>
            <a:ext cx="6472237" cy="4525963"/>
          </a:xfrm>
        </p:spPr>
        <p:txBody>
          <a:bodyPr rtlCol="0">
            <a:normAutofit fontScale="55000" lnSpcReduction="20000"/>
          </a:bodyPr>
          <a:lstStyle/>
          <a:p>
            <a:pPr>
              <a:buNone/>
            </a:pPr>
            <a:r>
              <a:rPr lang="en-US" b="1" dirty="0" smtClean="0"/>
              <a:t>Whitespace in C</a:t>
            </a:r>
            <a:endParaRPr lang="en-US" dirty="0" smtClean="0"/>
          </a:p>
          <a:p>
            <a:r>
              <a:rPr lang="en-US" dirty="0" smtClean="0"/>
              <a:t>A line containing only whitespace, possibly with a comment, is known as a blank line, and a C compiler totally ignores it.</a:t>
            </a:r>
          </a:p>
          <a:p>
            <a:r>
              <a:rPr lang="en-US" dirty="0" smtClean="0"/>
              <a:t>Whitespace is the term used in C to describe blanks, tabs, newline characters and comments. Whitespace separates one part of a statement from another and enables the compiler to identify where one element in a statement, such as </a:t>
            </a:r>
            <a:r>
              <a:rPr lang="en-US" dirty="0" err="1" smtClean="0"/>
              <a:t>int</a:t>
            </a:r>
            <a:r>
              <a:rPr lang="en-US" dirty="0" smtClean="0"/>
              <a:t>, ends and the next element begins. Therefore, in the following statement:</a:t>
            </a:r>
          </a:p>
          <a:p>
            <a:r>
              <a:rPr lang="en-US" dirty="0" err="1" smtClean="0"/>
              <a:t>int</a:t>
            </a:r>
            <a:r>
              <a:rPr lang="en-US" dirty="0" smtClean="0"/>
              <a:t> age;</a:t>
            </a:r>
          </a:p>
          <a:p>
            <a:r>
              <a:rPr lang="en-US" dirty="0" smtClean="0"/>
              <a:t>There must be at least one whitespace character (usually a space) between </a:t>
            </a:r>
            <a:r>
              <a:rPr lang="en-US" dirty="0" err="1" smtClean="0"/>
              <a:t>int</a:t>
            </a:r>
            <a:r>
              <a:rPr lang="en-US" dirty="0" smtClean="0"/>
              <a:t> and age for the compiler to be able to distinguish them. On the other hand, in the following statement</a:t>
            </a:r>
          </a:p>
          <a:p>
            <a:r>
              <a:rPr lang="en-US" dirty="0" smtClean="0"/>
              <a:t>fruit = apples + oranges;   // get the total fruit</a:t>
            </a:r>
          </a:p>
          <a:p>
            <a:r>
              <a:rPr lang="en-US" dirty="0" smtClean="0"/>
              <a:t>No whitespace characters are necessary between fruit and =, or between = and apples, although you are free to include some if you wish for readability purpose.</a:t>
            </a:r>
          </a:p>
          <a:p>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a:bodyPr>
          <a:lstStyle/>
          <a:p>
            <a:r>
              <a:rPr lang="en-US" dirty="0" smtClean="0"/>
              <a:t>In the C programming language, data types refers to an extensive system used for declaring variables or functions of different types. The type of a variable determines how much space it occupies in storage and how the bit pattern stored is interpreted.</a:t>
            </a:r>
          </a:p>
          <a:p>
            <a:r>
              <a:rPr lang="en-US" dirty="0" smtClean="0"/>
              <a:t>The types in C can be classified as follows: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Types and Description</a:t>
            </a:r>
            <a:endParaRPr lang="en-US" dirty="0" smtClean="0"/>
          </a:p>
          <a:p>
            <a:r>
              <a:rPr lang="en-US" b="1" dirty="0" smtClean="0"/>
              <a:t>Basic Types:</a:t>
            </a:r>
            <a:r>
              <a:rPr lang="en-US" dirty="0" smtClean="0"/>
              <a:t/>
            </a:r>
            <a:br>
              <a:rPr lang="en-US" dirty="0" smtClean="0"/>
            </a:br>
            <a:r>
              <a:rPr lang="en-US" dirty="0" smtClean="0"/>
              <a:t>They are arithmetic types and consists of the two types: (a) integer types and (b) floating-point types.</a:t>
            </a:r>
          </a:p>
          <a:p>
            <a:r>
              <a:rPr lang="en-US" b="1" dirty="0" smtClean="0"/>
              <a:t>Enumerated types:</a:t>
            </a:r>
            <a:r>
              <a:rPr lang="en-US" dirty="0" smtClean="0"/>
              <a:t/>
            </a:r>
            <a:br>
              <a:rPr lang="en-US" dirty="0" smtClean="0"/>
            </a:br>
            <a:r>
              <a:rPr lang="en-US" dirty="0" smtClean="0"/>
              <a:t>They are again arithmetic types and they are used to define variables that can only be assigned certain discrete integer values throughout the program.</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49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b="1" dirty="0" smtClean="0"/>
              <a:t>How to write a </a:t>
            </a:r>
            <a:r>
              <a:rPr lang="en-US" b="1" dirty="0"/>
              <a:t>clean code</a:t>
            </a:r>
            <a:endParaRPr lang="en-US" dirty="0"/>
          </a:p>
        </p:txBody>
      </p:sp>
      <p:sp>
        <p:nvSpPr>
          <p:cNvPr id="3075" name="Espace réservé du contenu 2"/>
          <p:cNvSpPr>
            <a:spLocks noGrp="1"/>
          </p:cNvSpPr>
          <p:nvPr>
            <p:ph idx="1"/>
          </p:nvPr>
        </p:nvSpPr>
        <p:spPr/>
        <p:txBody>
          <a:bodyPr/>
          <a:lstStyle/>
          <a:p>
            <a:pPr>
              <a:buFont typeface="Arial" pitchFamily="34" charset="0"/>
              <a:buChar char="•"/>
            </a:pPr>
            <a:r>
              <a:rPr lang="en-US" sz="2800" dirty="0" smtClean="0"/>
              <a:t>Make </a:t>
            </a:r>
            <a:r>
              <a:rPr lang="en-US" sz="2800" dirty="0"/>
              <a:t>code readable for people. It is true that the code we write will be interpreted by machines. ... </a:t>
            </a:r>
          </a:p>
          <a:p>
            <a:r>
              <a:rPr lang="en-US" sz="2800" dirty="0"/>
              <a:t>Use meaningful names for variables, functions and methods. ... </a:t>
            </a:r>
          </a:p>
          <a:p>
            <a:r>
              <a:rPr lang="en-US" sz="2800" dirty="0"/>
              <a:t>Let one function or method perform only one task. ... </a:t>
            </a:r>
          </a:p>
          <a:p>
            <a:r>
              <a:rPr lang="en-US" sz="2800" dirty="0"/>
              <a:t>Use comments for clarification. ... </a:t>
            </a:r>
          </a:p>
          <a:p>
            <a:r>
              <a:rPr lang="en-US" sz="2800" dirty="0"/>
              <a:t>Be consistent. ... </a:t>
            </a:r>
          </a:p>
          <a:p>
            <a:r>
              <a:rPr lang="en-US" sz="2800" dirty="0"/>
              <a:t>Review your code regularly.</a:t>
            </a:r>
          </a:p>
          <a:p>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extLst>
      <p:ext uri="{BB962C8B-B14F-4D97-AF65-F5344CB8AC3E}">
        <p14:creationId xmlns:p14="http://schemas.microsoft.com/office/powerpoint/2010/main" val="17514958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Example of enumerated </a:t>
            </a:r>
            <a:r>
              <a:rPr lang="en-US" b="1" dirty="0" err="1" smtClean="0"/>
              <a:t>datatype</a:t>
            </a:r>
            <a:endParaRPr lang="en-US" b="1" dirty="0" smtClean="0"/>
          </a:p>
          <a:p>
            <a:pPr>
              <a:buNone/>
            </a:pPr>
            <a:r>
              <a:rPr lang="en-US" b="1" dirty="0" err="1" smtClean="0"/>
              <a:t>enum</a:t>
            </a:r>
            <a:r>
              <a:rPr lang="en-US" dirty="0" smtClean="0"/>
              <a:t> month {JAN,FEB,MAR,APR,MAY,JUN,JUL,AUG,SEP,OCT,DEC};</a:t>
            </a:r>
          </a:p>
          <a:p>
            <a:pPr>
              <a:buNone/>
            </a:pPr>
            <a:r>
              <a:rPr lang="en-US" dirty="0" smtClean="0"/>
              <a:t>The first </a:t>
            </a:r>
            <a:r>
              <a:rPr lang="en-US" dirty="0" err="1" smtClean="0"/>
              <a:t>enum</a:t>
            </a:r>
            <a:r>
              <a:rPr lang="en-US" dirty="0" smtClean="0"/>
              <a:t> value is ‘0’</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b="1" dirty="0" smtClean="0"/>
              <a:t>The type void:</a:t>
            </a:r>
            <a:r>
              <a:rPr lang="en-US" dirty="0" smtClean="0"/>
              <a:t/>
            </a:r>
            <a:br>
              <a:rPr lang="en-US" dirty="0" smtClean="0"/>
            </a:br>
            <a:r>
              <a:rPr lang="en-US" dirty="0" smtClean="0"/>
              <a:t>The type </a:t>
            </a:r>
            <a:r>
              <a:rPr lang="en-US" dirty="0" err="1" smtClean="0"/>
              <a:t>specifier</a:t>
            </a:r>
            <a:r>
              <a:rPr lang="en-US" dirty="0" smtClean="0"/>
              <a:t> </a:t>
            </a:r>
            <a:r>
              <a:rPr lang="en-US" i="1" dirty="0" smtClean="0"/>
              <a:t>void</a:t>
            </a:r>
            <a:r>
              <a:rPr lang="en-US" dirty="0" smtClean="0"/>
              <a:t> indicates that no value is available.</a:t>
            </a:r>
          </a:p>
          <a:p>
            <a:r>
              <a:rPr lang="en-US" b="1" dirty="0" smtClean="0"/>
              <a:t>Derived types:</a:t>
            </a:r>
            <a:r>
              <a:rPr lang="en-US" dirty="0" smtClean="0"/>
              <a:t/>
            </a:r>
            <a:br>
              <a:rPr lang="en-US" dirty="0" smtClean="0"/>
            </a:br>
            <a:r>
              <a:rPr lang="en-US" dirty="0" smtClean="0"/>
              <a:t>They include (a) Pointer types, (b) Array types, (c) Structure types, (d) Union types and (e) Function types.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The array types and structure types are referred to collectively as the aggregate types. The type of a function specifies the type of the function's return value.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Integer Types</a:t>
            </a:r>
            <a:endParaRPr lang="en-US" dirty="0" smtClean="0"/>
          </a:p>
          <a:p>
            <a:r>
              <a:rPr lang="en-US" dirty="0" smtClean="0"/>
              <a:t>Following table gives you detail about standard integer types with its storage sizes and value ranges: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Integer Types</a:t>
            </a:r>
            <a:endParaRPr lang="en-US" dirty="0" smtClean="0"/>
          </a:p>
          <a:p>
            <a:r>
              <a:rPr lang="en-US" dirty="0" smtClean="0"/>
              <a:t>Following table gives you detail about standard integer types with its storage sizes and value ranges: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graphicFrame>
        <p:nvGraphicFramePr>
          <p:cNvPr id="4" name="Content Placeholder 3"/>
          <p:cNvGraphicFramePr>
            <a:graphicFrameLocks noGrp="1"/>
          </p:cNvGraphicFramePr>
          <p:nvPr>
            <p:ph idx="1"/>
          </p:nvPr>
        </p:nvGraphicFramePr>
        <p:xfrm>
          <a:off x="2214563" y="1600200"/>
          <a:ext cx="6472236" cy="3736340"/>
        </p:xfrm>
        <a:graphic>
          <a:graphicData uri="http://schemas.openxmlformats.org/drawingml/2006/table">
            <a:tbl>
              <a:tblPr firstRow="1" bandRow="1">
                <a:tableStyleId>{5C22544A-7EE6-4342-B048-85BDC9FD1C3A}</a:tableStyleId>
              </a:tblPr>
              <a:tblGrid>
                <a:gridCol w="2157412"/>
                <a:gridCol w="2157412"/>
                <a:gridCol w="2157412"/>
              </a:tblGrid>
              <a:tr h="370840">
                <a:tc>
                  <a:txBody>
                    <a:bodyPr/>
                    <a:lstStyle/>
                    <a:p>
                      <a:pPr marL="0" marR="0" algn="ctr">
                        <a:spcBef>
                          <a:spcPts val="0"/>
                        </a:spcBef>
                        <a:spcAft>
                          <a:spcPts val="0"/>
                        </a:spcAft>
                      </a:pPr>
                      <a:r>
                        <a:rPr lang="en-US" sz="1200" b="1" dirty="0">
                          <a:latin typeface="Times New Roman"/>
                          <a:ea typeface="Times New Roman"/>
                          <a:cs typeface="Times New Roman"/>
                        </a:rPr>
                        <a:t>Type</a:t>
                      </a:r>
                      <a:endParaRPr lang="en-US" sz="1000" dirty="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Storage size</a:t>
                      </a:r>
                      <a:endParaRPr lang="en-US" sz="100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Value range</a:t>
                      </a:r>
                      <a:endParaRPr lang="en-US" sz="100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char</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1 byte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-128 to 127 or 0 to 255</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unsigned char</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1 byte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0 to 255</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signed char</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1 byte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-128 to 127</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err="1">
                          <a:latin typeface="Times New Roman"/>
                          <a:ea typeface="Times New Roman"/>
                          <a:cs typeface="Times New Roman"/>
                        </a:rPr>
                        <a:t>int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2 or 4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-32,768 to 32,767 or -2,147,483,648 to 2,147,483,647</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unsigned </a:t>
                      </a:r>
                      <a:r>
                        <a:rPr lang="en-US" sz="1200" dirty="0" err="1">
                          <a:latin typeface="Times New Roman"/>
                          <a:ea typeface="Times New Roman"/>
                          <a:cs typeface="Times New Roman"/>
                        </a:rPr>
                        <a:t>int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2 or 4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0 to 65,535 or 0 to 4,294,967,295</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short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2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-32,768 to 32,767</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unsigned short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2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0 to 65,535</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long</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4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-2,147,483,648 to 2,147,483,647</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unsigned long</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4 bytes</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0 to 4,294,967,295</a:t>
                      </a:r>
                      <a:endParaRPr lang="en-US" sz="1000" dirty="0">
                        <a:latin typeface="Calibri"/>
                        <a:ea typeface="Times New Roman"/>
                        <a:cs typeface="Times New Roman"/>
                      </a:endParaRP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55</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To get the exact size of a type or a variable on a particular platform, you can use the </a:t>
            </a:r>
            <a:r>
              <a:rPr lang="en-US" b="1" dirty="0" err="1" smtClean="0"/>
              <a:t>sizeof</a:t>
            </a:r>
            <a:r>
              <a:rPr lang="en-US" b="1" dirty="0" smtClean="0"/>
              <a:t>(see the code)</a:t>
            </a:r>
            <a:r>
              <a:rPr lang="en-US" dirty="0" smtClean="0"/>
              <a:t> operator. The expressions </a:t>
            </a:r>
            <a:r>
              <a:rPr lang="en-US" i="1" dirty="0" err="1" smtClean="0"/>
              <a:t>sizeof</a:t>
            </a:r>
            <a:r>
              <a:rPr lang="en-US" i="1" dirty="0" smtClean="0"/>
              <a:t>(type)</a:t>
            </a:r>
            <a:r>
              <a:rPr lang="en-US" dirty="0" smtClean="0"/>
              <a:t> yields the storage size of the object or type in bytes.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Floating-Point Types</a:t>
            </a:r>
            <a:endParaRPr lang="en-US" dirty="0" smtClean="0"/>
          </a:p>
          <a:p>
            <a:r>
              <a:rPr lang="en-US" dirty="0" smtClean="0"/>
              <a:t>Following table gives you detail about standard float-point types with storage sizes and value ranges and their precision:</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Floating-Point Types</a:t>
            </a:r>
            <a:r>
              <a:rPr lang="en-US" dirty="0" smtClean="0"/>
              <a:t/>
            </a:r>
            <a:br>
              <a:rPr lang="en-US" dirty="0" smtClean="0"/>
            </a:br>
            <a:endParaRPr lang="en-US" dirty="0" smtClean="0"/>
          </a:p>
        </p:txBody>
      </p:sp>
      <p:graphicFrame>
        <p:nvGraphicFramePr>
          <p:cNvPr id="4" name="Content Placeholder 3"/>
          <p:cNvGraphicFramePr>
            <a:graphicFrameLocks noGrp="1"/>
          </p:cNvGraphicFramePr>
          <p:nvPr>
            <p:ph idx="1"/>
          </p:nvPr>
        </p:nvGraphicFramePr>
        <p:xfrm>
          <a:off x="2214563" y="1600200"/>
          <a:ext cx="6472236" cy="1483360"/>
        </p:xfrm>
        <a:graphic>
          <a:graphicData uri="http://schemas.openxmlformats.org/drawingml/2006/table">
            <a:tbl>
              <a:tblPr firstRow="1" bandRow="1">
                <a:tableStyleId>{5C22544A-7EE6-4342-B048-85BDC9FD1C3A}</a:tableStyleId>
              </a:tblPr>
              <a:tblGrid>
                <a:gridCol w="1618059"/>
                <a:gridCol w="1618059"/>
                <a:gridCol w="1618059"/>
                <a:gridCol w="1618059"/>
              </a:tblGrid>
              <a:tr h="370840">
                <a:tc>
                  <a:txBody>
                    <a:bodyPr/>
                    <a:lstStyle/>
                    <a:p>
                      <a:pPr marL="0" marR="0" algn="ctr">
                        <a:spcBef>
                          <a:spcPts val="0"/>
                        </a:spcBef>
                        <a:spcAft>
                          <a:spcPts val="0"/>
                        </a:spcAft>
                      </a:pPr>
                      <a:r>
                        <a:rPr lang="en-US" sz="1200" b="1">
                          <a:latin typeface="Times New Roman"/>
                          <a:ea typeface="Times New Roman"/>
                          <a:cs typeface="Times New Roman"/>
                        </a:rPr>
                        <a:t>Type</a:t>
                      </a:r>
                      <a:endParaRPr lang="en-US" sz="100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Storage size</a:t>
                      </a:r>
                      <a:endParaRPr lang="en-US" sz="100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Value range</a:t>
                      </a:r>
                      <a:endParaRPr lang="en-US" sz="100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Precision</a:t>
                      </a:r>
                      <a:endParaRPr lang="en-US" sz="100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pPr>
                      <a:r>
                        <a:rPr lang="en-US" sz="1200">
                          <a:latin typeface="Times New Roman"/>
                          <a:ea typeface="Times New Roman"/>
                          <a:cs typeface="Times New Roman"/>
                        </a:rPr>
                        <a:t>float</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4 byte</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1.2E-38 to 3.4E+38</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6 decimal places</a:t>
                      </a:r>
                      <a:endParaRPr lang="en-US" sz="100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pPr>
                      <a:r>
                        <a:rPr lang="en-US" sz="1200">
                          <a:latin typeface="Times New Roman"/>
                          <a:ea typeface="Times New Roman"/>
                          <a:cs typeface="Times New Roman"/>
                        </a:rPr>
                        <a:t>double</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8 byte</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2.3E-308 to 1.7E+308</a:t>
                      </a:r>
                      <a:endParaRPr lang="en-US" sz="100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a:latin typeface="Times New Roman"/>
                          <a:ea typeface="Times New Roman"/>
                          <a:cs typeface="Times New Roman"/>
                        </a:rPr>
                        <a:t>15 decimal places</a:t>
                      </a:r>
                      <a:endParaRPr lang="en-US" sz="100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pPr>
                      <a:r>
                        <a:rPr lang="en-US" sz="1200" dirty="0">
                          <a:latin typeface="Times New Roman"/>
                          <a:ea typeface="Times New Roman"/>
                          <a:cs typeface="Times New Roman"/>
                        </a:rPr>
                        <a:t>long double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dirty="0">
                          <a:latin typeface="Times New Roman"/>
                          <a:ea typeface="Times New Roman"/>
                          <a:cs typeface="Times New Roman"/>
                        </a:rPr>
                        <a:t>10 byte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dirty="0">
                          <a:latin typeface="Times New Roman"/>
                          <a:ea typeface="Times New Roman"/>
                          <a:cs typeface="Times New Roman"/>
                        </a:rPr>
                        <a:t>3.4E-4932 to 1.1E+4932</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pPr>
                      <a:r>
                        <a:rPr lang="en-US" sz="1200" dirty="0">
                          <a:latin typeface="Times New Roman"/>
                          <a:ea typeface="Times New Roman"/>
                          <a:cs typeface="Times New Roman"/>
                        </a:rPr>
                        <a:t>19 decimal places</a:t>
                      </a:r>
                      <a:endParaRPr lang="en-US" sz="1000" dirty="0">
                        <a:latin typeface="Calibri"/>
                        <a:ea typeface="Times New Roman"/>
                        <a:cs typeface="Times New Roman"/>
                      </a:endParaRP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58</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Data Types</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None/>
            </a:pPr>
            <a:r>
              <a:rPr lang="en-US" b="1" dirty="0" smtClean="0"/>
              <a:t>The void Type</a:t>
            </a:r>
            <a:endParaRPr lang="en-US" dirty="0" smtClean="0"/>
          </a:p>
          <a:p>
            <a:r>
              <a:rPr lang="en-US" dirty="0" smtClean="0"/>
              <a:t>The void type specifies that no value is available. It is used in three kinds of situations: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59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dirty="0" smtClean="0"/>
              <a:t>Algorithms</a:t>
            </a:r>
            <a:endParaRPr lang="en-US" dirty="0"/>
          </a:p>
        </p:txBody>
      </p:sp>
      <p:sp>
        <p:nvSpPr>
          <p:cNvPr id="3075" name="Espace réservé du contenu 2"/>
          <p:cNvSpPr>
            <a:spLocks noGrp="1"/>
          </p:cNvSpPr>
          <p:nvPr>
            <p:ph idx="1"/>
          </p:nvPr>
        </p:nvSpPr>
        <p:spPr/>
        <p:txBody>
          <a:bodyPr/>
          <a:lstStyle/>
          <a:p>
            <a:r>
              <a:rPr lang="en-US" dirty="0"/>
              <a:t>An algorithm is a defined set of step-by-step procedures that provides the </a:t>
            </a:r>
            <a:r>
              <a:rPr lang="en-US" b="1" dirty="0"/>
              <a:t>correct</a:t>
            </a:r>
            <a:r>
              <a:rPr lang="en-US" dirty="0"/>
              <a:t> answer to a particular problem. By </a:t>
            </a:r>
            <a:r>
              <a:rPr lang="en-US" b="1" dirty="0"/>
              <a:t>following</a:t>
            </a:r>
            <a:r>
              <a:rPr lang="en-US" dirty="0"/>
              <a:t> the instructions correctly, you are guaranteed to arrive at the </a:t>
            </a:r>
            <a:r>
              <a:rPr lang="en-US" b="1" dirty="0"/>
              <a:t>right</a:t>
            </a:r>
            <a:r>
              <a:rPr lang="en-US" dirty="0"/>
              <a:t> answer</a:t>
            </a:r>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extLst>
      <p:ext uri="{BB962C8B-B14F-4D97-AF65-F5344CB8AC3E}">
        <p14:creationId xmlns:p14="http://schemas.microsoft.com/office/powerpoint/2010/main" val="34572510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The void Type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r>
              <a:rPr lang="en-US" b="1" dirty="0" smtClean="0"/>
              <a:t>Function returns as void</a:t>
            </a:r>
            <a:r>
              <a:rPr lang="en-US" dirty="0" smtClean="0"/>
              <a:t/>
            </a:r>
            <a:br>
              <a:rPr lang="en-US" dirty="0" smtClean="0"/>
            </a:br>
            <a:r>
              <a:rPr lang="en-US" dirty="0" smtClean="0"/>
              <a:t>There are various functions in C who do not return value or you can say they return void. A function with no return value has the return type as void. For example </a:t>
            </a:r>
            <a:r>
              <a:rPr lang="en-US" b="1" dirty="0" smtClean="0"/>
              <a:t>void exit (</a:t>
            </a:r>
            <a:r>
              <a:rPr lang="en-US" b="1" dirty="0" err="1" smtClean="0"/>
              <a:t>int</a:t>
            </a:r>
            <a:r>
              <a:rPr lang="en-US" b="1" dirty="0" smtClean="0"/>
              <a:t> status);</a:t>
            </a:r>
            <a:endParaRPr lang="en-US" dirty="0" smtClean="0"/>
          </a:p>
          <a:p>
            <a:r>
              <a:rPr lang="en-US" b="1" dirty="0" smtClean="0"/>
              <a:t>Function arguments as void</a:t>
            </a:r>
            <a:r>
              <a:rPr lang="en-US" dirty="0" smtClean="0"/>
              <a:t/>
            </a:r>
            <a:br>
              <a:rPr lang="en-US" dirty="0" smtClean="0"/>
            </a:br>
            <a:r>
              <a:rPr lang="en-US" dirty="0" smtClean="0"/>
              <a:t>There are various functions in C who do not accept any parameter. A function with no parameter can accept as a void. For example </a:t>
            </a:r>
            <a:r>
              <a:rPr lang="en-US" b="1" dirty="0" err="1" smtClean="0"/>
              <a:t>int</a:t>
            </a:r>
            <a:r>
              <a:rPr lang="en-US" b="1" dirty="0" smtClean="0"/>
              <a:t> rand(void);</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60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The void Type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b="1" dirty="0" smtClean="0"/>
              <a:t>Pointers to void </a:t>
            </a:r>
            <a:r>
              <a:rPr lang="en-US" dirty="0" smtClean="0"/>
              <a:t/>
            </a:r>
            <a:br>
              <a:rPr lang="en-US" dirty="0" smtClean="0"/>
            </a:br>
            <a:r>
              <a:rPr lang="en-US" dirty="0" smtClean="0"/>
              <a:t>A pointer of type void * represents the address of an object, but not its type. For example a memory allocation function </a:t>
            </a:r>
            <a:r>
              <a:rPr lang="en-US" b="1" dirty="0" smtClean="0"/>
              <a:t>void *</a:t>
            </a:r>
            <a:r>
              <a:rPr lang="en-US" b="1" dirty="0" err="1" smtClean="0"/>
              <a:t>malloc</a:t>
            </a:r>
            <a:r>
              <a:rPr lang="en-US" b="1" dirty="0" smtClean="0"/>
              <a:t>( </a:t>
            </a:r>
            <a:r>
              <a:rPr lang="en-US" b="1" dirty="0" err="1" smtClean="0"/>
              <a:t>size_t</a:t>
            </a:r>
            <a:r>
              <a:rPr lang="en-US" b="1" dirty="0" smtClean="0"/>
              <a:t> size );</a:t>
            </a:r>
            <a:r>
              <a:rPr lang="en-US" dirty="0" smtClean="0"/>
              <a:t> returns a pointer to void which can be casted to any data type.</a:t>
            </a:r>
          </a:p>
          <a:p>
            <a:r>
              <a:rPr lang="en-US" dirty="0" smtClean="0"/>
              <a:t>The void type may not be understood to you at this point, so let us proceed and we will cover these concepts in upcoming chapters.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61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 - Variables</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lnSpcReduction="10000"/>
          </a:bodyPr>
          <a:lstStyle/>
          <a:p>
            <a:r>
              <a:rPr lang="en-US" dirty="0" smtClean="0"/>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62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 - Variables</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The name of a variable can be composed of letters, digits, and the underscore character. It must begin with either a letter or an underscore. Upper and lowercase letters are distinct because C is case-sensitive. The following are variable types.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63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b="1" dirty="0" smtClean="0"/>
              <a:t>C - Variables</a:t>
            </a:r>
            <a:endParaRPr lang="en-US" dirty="0" smtClean="0"/>
          </a:p>
        </p:txBody>
      </p:sp>
      <p:graphicFrame>
        <p:nvGraphicFramePr>
          <p:cNvPr id="4" name="Content Placeholder 3"/>
          <p:cNvGraphicFramePr>
            <a:graphicFrameLocks noGrp="1"/>
          </p:cNvGraphicFramePr>
          <p:nvPr>
            <p:ph idx="1"/>
          </p:nvPr>
        </p:nvGraphicFramePr>
        <p:xfrm>
          <a:off x="2214563" y="1600200"/>
          <a:ext cx="6472238" cy="1854200"/>
        </p:xfrm>
        <a:graphic>
          <a:graphicData uri="http://schemas.openxmlformats.org/drawingml/2006/table">
            <a:tbl>
              <a:tblPr firstRow="1" bandRow="1">
                <a:tableStyleId>{5C22544A-7EE6-4342-B048-85BDC9FD1C3A}</a:tableStyleId>
              </a:tblPr>
              <a:tblGrid>
                <a:gridCol w="1062037"/>
                <a:gridCol w="5410201"/>
              </a:tblGrid>
              <a:tr h="370840">
                <a:tc>
                  <a:txBody>
                    <a:bodyPr/>
                    <a:lstStyle/>
                    <a:p>
                      <a:pPr marL="0" marR="0" algn="ctr">
                        <a:spcBef>
                          <a:spcPts val="0"/>
                        </a:spcBef>
                        <a:spcAft>
                          <a:spcPts val="0"/>
                        </a:spcAft>
                      </a:pPr>
                      <a:r>
                        <a:rPr lang="en-US" sz="1200" b="1" dirty="0">
                          <a:latin typeface="Times New Roman"/>
                          <a:ea typeface="Times New Roman"/>
                          <a:cs typeface="Times New Roman"/>
                        </a:rPr>
                        <a:t>Type</a:t>
                      </a:r>
                      <a:endParaRPr lang="en-US" sz="1000" dirty="0">
                        <a:latin typeface="Calibri"/>
                        <a:ea typeface="Times New Roman"/>
                        <a:cs typeface="Times New Roman"/>
                      </a:endParaRPr>
                    </a:p>
                  </a:txBody>
                  <a:tcPr marL="9525" marR="9525" marT="9525" marB="9525" anchor="ctr"/>
                </a:tc>
                <a:tc>
                  <a:txBody>
                    <a:bodyPr/>
                    <a:lstStyle/>
                    <a:p>
                      <a:pPr marL="0" marR="0" algn="ctr">
                        <a:spcBef>
                          <a:spcPts val="0"/>
                        </a:spcBef>
                        <a:spcAft>
                          <a:spcPts val="0"/>
                        </a:spcAft>
                      </a:pPr>
                      <a:r>
                        <a:rPr lang="en-US" sz="1200" b="1">
                          <a:latin typeface="Times New Roman"/>
                          <a:ea typeface="Times New Roman"/>
                          <a:cs typeface="Times New Roman"/>
                        </a:rPr>
                        <a:t>Description</a:t>
                      </a:r>
                      <a:endParaRPr lang="en-US" sz="100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char</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Typically a single octet(one byte). This is an integer type.</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err="1">
                          <a:latin typeface="Times New Roman"/>
                          <a:ea typeface="Times New Roman"/>
                          <a:cs typeface="Times New Roman"/>
                        </a:rPr>
                        <a:t>int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The most natural size of integer for the machine.</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float</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A single-precision floating point value.</a:t>
                      </a:r>
                      <a:endParaRPr lang="en-US" sz="1000" dirty="0">
                        <a:latin typeface="Calibri"/>
                        <a:ea typeface="Times New Roman"/>
                        <a:cs typeface="Times New Roman"/>
                      </a:endParaRPr>
                    </a:p>
                  </a:txBody>
                  <a:tcPr marL="9525" marR="9525" marT="9525" marB="9525" anchor="ctr"/>
                </a:tc>
              </a:tr>
              <a:tr h="370840">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double</a:t>
                      </a:r>
                      <a:endParaRPr lang="en-US" sz="1000" dirty="0">
                        <a:latin typeface="Calibri"/>
                        <a:ea typeface="Times New Roman"/>
                        <a:cs typeface="Times New Roman"/>
                      </a:endParaRPr>
                    </a:p>
                  </a:txBody>
                  <a:tcPr marL="9525" marR="9525" marT="9525" marB="9525" anchor="ctr"/>
                </a:tc>
                <a:tc>
                  <a:txBody>
                    <a:bodyPr/>
                    <a:lstStyle/>
                    <a:p>
                      <a:pPr marL="0" marR="0" algn="l">
                        <a:spcBef>
                          <a:spcPts val="0"/>
                        </a:spcBef>
                        <a:spcAft>
                          <a:spcPts val="0"/>
                        </a:spcAft>
                        <a:buFont typeface="Wingdings" pitchFamily="2" charset="2"/>
                        <a:buChar char="v"/>
                      </a:pPr>
                      <a:r>
                        <a:rPr lang="en-US" sz="1200" dirty="0">
                          <a:latin typeface="Times New Roman"/>
                          <a:ea typeface="Times New Roman"/>
                          <a:cs typeface="Times New Roman"/>
                        </a:rPr>
                        <a:t>A double-precision floating point value.</a:t>
                      </a:r>
                      <a:endParaRPr lang="en-US" sz="1000" dirty="0">
                        <a:latin typeface="Calibri"/>
                        <a:ea typeface="Times New Roman"/>
                        <a:cs typeface="Times New Roman"/>
                      </a:endParaRP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64</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Compiling and Running a  Program</a:t>
            </a:r>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65</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r>
              <a:rPr lang="en-US" dirty="0" smtClean="0"/>
              <a:t>You will be doing programming development (writing, compiling, running and debugging) on a Windows environment using C programming language.</a:t>
            </a:r>
          </a:p>
          <a:p>
            <a:r>
              <a:rPr lang="en-US" dirty="0" smtClean="0"/>
              <a:t>The development process involves creating programs using a built-in editor, compiling, linking and running them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u="sng" dirty="0" smtClean="0"/>
              <a:t>Testing and Debugging</a:t>
            </a:r>
            <a:r>
              <a:rPr lang="en-US" sz="2000" dirty="0" smtClean="0"/>
              <a:t/>
            </a:r>
            <a:br>
              <a:rPr lang="en-US" sz="2000" dirty="0" smtClean="0"/>
            </a:br>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66</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r>
              <a:rPr lang="en-US" dirty="0" smtClean="0"/>
              <a:t>A mistake in a computer program is called a bug.</a:t>
            </a:r>
          </a:p>
          <a:p>
            <a:r>
              <a:rPr lang="en-US" dirty="0" smtClean="0"/>
              <a:t>The process of eliminating bugs in a program is called debugging.</a:t>
            </a:r>
            <a:endParaRPr lang="en-US" sz="1400" dirty="0" smtClean="0"/>
          </a:p>
          <a:p>
            <a:r>
              <a:rPr lang="en-US" dirty="0" smtClean="0"/>
              <a:t>There are 3 kinds of programming errors:</a:t>
            </a:r>
            <a:endParaRPr lang="en-US" sz="1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67</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pPr lvl="0"/>
            <a:r>
              <a:rPr lang="en-US" dirty="0" smtClean="0"/>
              <a:t>Syntax Errors</a:t>
            </a:r>
            <a:endParaRPr lang="en-US" sz="1400" dirty="0" smtClean="0"/>
          </a:p>
          <a:p>
            <a:pPr lvl="1"/>
            <a:r>
              <a:rPr lang="en-US" dirty="0" smtClean="0"/>
              <a:t>Results when your program contains codes that violate the grammar rules of the language</a:t>
            </a:r>
            <a:endParaRPr lang="en-US" sz="1200" dirty="0" smtClean="0"/>
          </a:p>
          <a:p>
            <a:pPr lvl="1"/>
            <a:r>
              <a:rPr lang="en-US" dirty="0" smtClean="0"/>
              <a:t>The compiler identifies syntax errors and issues an error message (or a warning message if the error is not too serious)</a:t>
            </a:r>
            <a:endParaRPr lang="en-US" sz="1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68</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pPr lvl="1"/>
            <a:r>
              <a:rPr lang="en-US" dirty="0" smtClean="0"/>
              <a:t>The compiler attempts to locate and report the location of the errors (usually accurate to within a few lines)</a:t>
            </a:r>
            <a:endParaRPr lang="en-US" sz="1200" dirty="0" smtClean="0"/>
          </a:p>
          <a:p>
            <a:pPr lvl="1"/>
            <a:r>
              <a:rPr lang="en-US" dirty="0" smtClean="0"/>
              <a:t>Error messages subsequent to the first one have a higher likelihood of being incorrect since it has to guess at what you meant to write down.</a:t>
            </a:r>
            <a:endParaRPr lang="en-US" sz="1200"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69</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pPr lvl="0"/>
            <a:r>
              <a:rPr lang="en-US" dirty="0" smtClean="0"/>
              <a:t>Run-Time Errors</a:t>
            </a:r>
            <a:endParaRPr lang="en-US" sz="1400" dirty="0" smtClean="0"/>
          </a:p>
          <a:p>
            <a:pPr lvl="1"/>
            <a:r>
              <a:rPr lang="en-US" dirty="0" smtClean="0"/>
              <a:t>Are not detected at compilation</a:t>
            </a:r>
            <a:endParaRPr lang="en-US" sz="1200" dirty="0" smtClean="0"/>
          </a:p>
          <a:p>
            <a:pPr lvl="1"/>
            <a:r>
              <a:rPr lang="en-US" dirty="0" smtClean="0"/>
              <a:t>They are detected when the compiled program is run</a:t>
            </a:r>
            <a:endParaRPr lang="en-US" sz="1200" dirty="0" smtClean="0"/>
          </a:p>
          <a:p>
            <a:pPr lvl="1"/>
            <a:r>
              <a:rPr lang="en-US" dirty="0" smtClean="0"/>
              <a:t>A common example of a run-time error is an attempt to divide a number by zero</a:t>
            </a:r>
            <a:endParaRPr lang="en-US" sz="12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dirty="0" smtClean="0"/>
              <a:t>Steps to solving a problem</a:t>
            </a:r>
            <a:endParaRPr lang="en-US" dirty="0"/>
          </a:p>
        </p:txBody>
      </p:sp>
      <p:sp>
        <p:nvSpPr>
          <p:cNvPr id="3075" name="Espace réservé du contenu 2"/>
          <p:cNvSpPr>
            <a:spLocks noGrp="1"/>
          </p:cNvSpPr>
          <p:nvPr>
            <p:ph idx="1"/>
          </p:nvPr>
        </p:nvSpPr>
        <p:spPr/>
        <p:txBody>
          <a:bodyPr/>
          <a:lstStyle/>
          <a:p>
            <a:pPr>
              <a:buFont typeface="Arial" pitchFamily="34" charset="0"/>
              <a:buChar char="•"/>
            </a:pPr>
            <a:r>
              <a:rPr lang="en-US" sz="2400" dirty="0" smtClean="0"/>
              <a:t>Read </a:t>
            </a:r>
            <a:r>
              <a:rPr lang="en-US" sz="2400" dirty="0"/>
              <a:t>the </a:t>
            </a:r>
            <a:r>
              <a:rPr lang="en-US" sz="2400" b="1" dirty="0"/>
              <a:t>problem</a:t>
            </a:r>
            <a:r>
              <a:rPr lang="en-US" sz="2400" dirty="0"/>
              <a:t> at least three times (or however many makes you feel comfortable) ... </a:t>
            </a:r>
          </a:p>
          <a:p>
            <a:r>
              <a:rPr lang="en-US" sz="2400" dirty="0"/>
              <a:t>Work through the </a:t>
            </a:r>
            <a:r>
              <a:rPr lang="en-US" sz="2400" b="1" dirty="0"/>
              <a:t>problem</a:t>
            </a:r>
            <a:r>
              <a:rPr lang="en-US" sz="2400" dirty="0"/>
              <a:t> manually with at least three sets of sample data. ... </a:t>
            </a:r>
          </a:p>
          <a:p>
            <a:r>
              <a:rPr lang="en-US" sz="2400" dirty="0"/>
              <a:t>Simplify and optimize your steps. ... </a:t>
            </a:r>
          </a:p>
          <a:p>
            <a:r>
              <a:rPr lang="en-US" sz="2400" dirty="0"/>
              <a:t>Write </a:t>
            </a:r>
            <a:r>
              <a:rPr lang="en-US" sz="2400" dirty="0" err="1"/>
              <a:t>pseudocode</a:t>
            </a:r>
            <a:r>
              <a:rPr lang="en-US" sz="2400" dirty="0"/>
              <a:t>. ... </a:t>
            </a:r>
          </a:p>
          <a:p>
            <a:r>
              <a:rPr lang="en-US" sz="2400" dirty="0"/>
              <a:t>Translate </a:t>
            </a:r>
            <a:r>
              <a:rPr lang="en-US" sz="2400" dirty="0" err="1"/>
              <a:t>pseudocode</a:t>
            </a:r>
            <a:r>
              <a:rPr lang="en-US" sz="2400" dirty="0"/>
              <a:t> into code and debug. ... </a:t>
            </a:r>
          </a:p>
          <a:p>
            <a:r>
              <a:rPr lang="en-US" sz="2400" dirty="0"/>
              <a:t>Simplify and optimize your code. ... </a:t>
            </a:r>
          </a:p>
          <a:p>
            <a:r>
              <a:rPr lang="en-US" sz="2400" dirty="0"/>
              <a:t>Debug. ... </a:t>
            </a:r>
          </a:p>
          <a:p>
            <a:r>
              <a:rPr lang="en-US" sz="2400" dirty="0"/>
              <a:t>Write useful comments.</a:t>
            </a:r>
          </a:p>
          <a:p>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extLst>
      <p:ext uri="{BB962C8B-B14F-4D97-AF65-F5344CB8AC3E}">
        <p14:creationId xmlns:p14="http://schemas.microsoft.com/office/powerpoint/2010/main" val="6114206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70</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pPr lvl="0"/>
            <a:r>
              <a:rPr lang="en-US" dirty="0" smtClean="0"/>
              <a:t>Logic Errors</a:t>
            </a:r>
            <a:endParaRPr lang="en-US" sz="1400" dirty="0" smtClean="0"/>
          </a:p>
          <a:p>
            <a:pPr lvl="1"/>
            <a:r>
              <a:rPr lang="en-US" dirty="0" smtClean="0"/>
              <a:t>Logic errors can exist even when the program compiles and run without error messages.</a:t>
            </a:r>
            <a:endParaRPr lang="en-US" sz="1200" dirty="0" smtClean="0"/>
          </a:p>
          <a:p>
            <a:pPr lvl="1"/>
            <a:r>
              <a:rPr lang="en-US" dirty="0" smtClean="0"/>
              <a:t>Desktop checking is needed to detect the error</a:t>
            </a:r>
            <a:endParaRPr lang="en-US" sz="1200" dirty="0" smtClean="0"/>
          </a:p>
          <a:p>
            <a:pPr lvl="1"/>
            <a:r>
              <a:rPr lang="en-US" dirty="0" smtClean="0"/>
              <a:t>As an example let us consider the pea pod problem. If you mistakenly used division instead of multiplication when figuring out the total number of peas in the pea pods, the program will compile and run without messages, and yet the program does not give the correct result.</a:t>
            </a:r>
            <a:endParaRPr lang="en-US" sz="1200"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endParaRPr lang="en-US" dirty="0" smtClean="0"/>
          </a:p>
        </p:txBody>
      </p:sp>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71</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
        <p:nvSpPr>
          <p:cNvPr id="7" name="Content Placeholder 6"/>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200" b="1" dirty="0" smtClean="0"/>
              <a:t>INTRODUCTION TO PROGRAMMING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r>
              <a:rPr lang="en-US" dirty="0" smtClean="0"/>
              <a:t>What is program - </a:t>
            </a:r>
          </a:p>
          <a:p>
            <a:r>
              <a:rPr lang="en-US" dirty="0" smtClean="0"/>
              <a:t>What is computer programming - the act of instructing computers to perform tasks</a:t>
            </a:r>
          </a:p>
          <a:p>
            <a:r>
              <a:rPr lang="en-US" dirty="0" smtClean="0"/>
              <a:t>A </a:t>
            </a:r>
            <a:r>
              <a:rPr lang="en-US" b="1" dirty="0" smtClean="0"/>
              <a:t>programming language</a:t>
            </a:r>
            <a:r>
              <a:rPr lang="en-US" dirty="0" smtClean="0"/>
              <a:t> is an artificial language designed to communicate instructions to a machine, particularly a computer. Programming languages can be used to create programs that control the behavior of a machine and/or to express algorithms precisely.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INTRODUCTION TO PROGRAMMING</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pPr>
              <a:buFont typeface="Arial" pitchFamily="34" charset="0"/>
              <a:buChar char="•"/>
            </a:pPr>
            <a:r>
              <a:rPr lang="en-US" dirty="0" smtClean="0"/>
              <a:t>C is a powerful computer programming language that is appropriate for technically oriented people with little or no programming experience and for experienced programmers to use in building substantial information systems.  With c you will learn programming the right way.  Mostly computer tasks are perform on a day to day routine.  Programming methodology will help you to learn how to command computers to perform those tasks.  </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INTRODUCTION TO PROGRAMMING</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programming methodology will help you to create software.  A software is simple set of instructions that you write to command computers to perform actions and make decisions that control a computer.  Often referred to as hardware</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INTRODUCTION TO PROGRAMMING</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C was standardized in 1989 as ANSI X3.159 – 1989 in the USA through the </a:t>
            </a:r>
            <a:r>
              <a:rPr lang="en-US" b="1" dirty="0" smtClean="0"/>
              <a:t>American national Standards Institute (ANSI),</a:t>
            </a:r>
            <a:r>
              <a:rPr lang="en-US" dirty="0" smtClean="0"/>
              <a:t> then worldwide through the efforts of the International Standard Organization (ISO).  – </a:t>
            </a:r>
            <a:r>
              <a:rPr lang="en-US" b="1" dirty="0" smtClean="0"/>
              <a:t>WE CALL THIS STANDARD C.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75</a:t>
            </a:fld>
            <a:endParaRPr lang="fr-CA"/>
          </a:p>
        </p:txBody>
      </p:sp>
      <p:sp>
        <p:nvSpPr>
          <p:cNvPr id="5" name="Footer Placeholder 4"/>
          <p:cNvSpPr>
            <a:spLocks noGrp="1"/>
          </p:cNvSpPr>
          <p:nvPr>
            <p:ph type="ftr" sz="quarter" idx="11"/>
          </p:nvPr>
        </p:nvSpPr>
        <p:spPr/>
        <p:txBody>
          <a:bodyPr/>
          <a:lstStyle/>
          <a:p>
            <a:pPr>
              <a:defRPr/>
            </a:pPr>
            <a:r>
              <a:rPr lang="fr-CA" dirty="0" smtClean="0"/>
              <a:t>ICS 113: </a:t>
            </a:r>
            <a:r>
              <a:rPr lang="fr-CA" dirty="0" err="1" smtClean="0"/>
              <a:t>Programming</a:t>
            </a:r>
            <a:r>
              <a:rPr lang="fr-CA" dirty="0" smtClean="0"/>
              <a:t> </a:t>
            </a:r>
            <a:r>
              <a:rPr lang="fr-CA" dirty="0" err="1" smtClean="0"/>
              <a:t>methodology</a:t>
            </a:r>
            <a:endParaRPr lang="fr-CA"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INTRODUCTION TO PROGRAMMING</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Font typeface="Arial" pitchFamily="34" charset="0"/>
              <a:buChar char="•"/>
            </a:pPr>
            <a:r>
              <a:rPr lang="en-US" dirty="0" smtClean="0"/>
              <a:t>Computer costs have decreased dramatically due to rapid developments in both hardware and software technologies. Computers that might have filled large rooms and cost millions of dollars a few decades ago can now be inscribed on silicon chips smaller than a fingernail, costing a few dollars each.  Those large computers were called mainframes and current versions are widely used today in business, government and industry.  </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INTRODUCTION TO PROGRAMMING</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10000"/>
          </a:bodyPr>
          <a:lstStyle/>
          <a:p>
            <a:pPr>
              <a:buFont typeface="Arial" pitchFamily="34" charset="0"/>
              <a:buChar char="•"/>
            </a:pPr>
            <a:r>
              <a:rPr lang="en-US" dirty="0" smtClean="0"/>
              <a:t>Fortunately, silicon is one of the most abundant materials on earth – its an ingredient in common sand.  </a:t>
            </a:r>
          </a:p>
          <a:p>
            <a:pPr>
              <a:buFont typeface="Arial" pitchFamily="34" charset="0"/>
              <a:buChar char="•"/>
            </a:pPr>
            <a:r>
              <a:rPr lang="en-US" dirty="0" smtClean="0"/>
              <a:t>Silicon chip technology has made computing so economical that more than a billion general – purpose computers are in use worldwide, helping people in business, industry and government, and in their personal lives.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
            </a:r>
            <a:br>
              <a:rPr lang="en-US" dirty="0" smtClean="0"/>
            </a:br>
            <a:r>
              <a:rPr lang="en-US" b="1" dirty="0" smtClean="0"/>
              <a:t>Computer hardware and software</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dirty="0" smtClean="0"/>
              <a:t>A computer is a device that can perform computations and make logical decisions billions of times faster than human beings can.   A person operating a desk calculator could spend an entire lifetime performing calculations and still not compiler as many calculations as a powerful personal computer can perform in one second! ( point to note)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hardware and software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10000"/>
          </a:bodyPr>
          <a:lstStyle/>
          <a:p>
            <a:pPr>
              <a:buFont typeface="Arial" pitchFamily="34" charset="0"/>
              <a:buChar char="•"/>
            </a:pPr>
            <a:r>
              <a:rPr lang="en-US" dirty="0" smtClean="0"/>
              <a:t>How would you know whether the person added the numbers correctly?</a:t>
            </a:r>
          </a:p>
          <a:p>
            <a:pPr>
              <a:buFont typeface="Arial" pitchFamily="34" charset="0"/>
              <a:buChar char="•"/>
            </a:pPr>
            <a:r>
              <a:rPr lang="en-US" dirty="0" smtClean="0"/>
              <a:t>How would you know whether the computer added the numbers correctly?   </a:t>
            </a:r>
          </a:p>
          <a:p>
            <a:pPr>
              <a:buFont typeface="Arial" pitchFamily="34" charset="0"/>
              <a:buChar char="•"/>
            </a:pPr>
            <a:r>
              <a:rPr lang="en-US" dirty="0" smtClean="0"/>
              <a:t>A computer can perform thousands of trillions (quadrillions) of instructions per second!  To put that in perspective, a quadrillion – instruction – per – second computer can perform more than 100,000 calculations per second for every person on the planet!</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79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dirty="0" smtClean="0"/>
              <a:t>How do programmers solve problems</a:t>
            </a:r>
            <a:endParaRPr lang="en-US" dirty="0"/>
          </a:p>
        </p:txBody>
      </p:sp>
      <p:sp>
        <p:nvSpPr>
          <p:cNvPr id="3075" name="Espace réservé du contenu 2"/>
          <p:cNvSpPr>
            <a:spLocks noGrp="1"/>
          </p:cNvSpPr>
          <p:nvPr>
            <p:ph idx="1"/>
          </p:nvPr>
        </p:nvSpPr>
        <p:spPr/>
        <p:txBody>
          <a:bodyPr/>
          <a:lstStyle/>
          <a:p>
            <a:pPr marL="0" indent="0">
              <a:buNone/>
            </a:pPr>
            <a:r>
              <a:rPr lang="en-US" sz="2400" dirty="0" smtClean="0"/>
              <a:t>Read </a:t>
            </a:r>
            <a:r>
              <a:rPr lang="en-US" sz="2400" dirty="0"/>
              <a:t>the problem at least three times (or however many makes you feel comfortable) ... </a:t>
            </a:r>
          </a:p>
          <a:p>
            <a:r>
              <a:rPr lang="en-US" sz="2400" dirty="0"/>
              <a:t>Work through the problem manually with at least three sets of sample data. ... </a:t>
            </a:r>
          </a:p>
          <a:p>
            <a:r>
              <a:rPr lang="en-US" sz="2400" dirty="0"/>
              <a:t>Simplify and optimize your steps. ... </a:t>
            </a:r>
          </a:p>
          <a:p>
            <a:r>
              <a:rPr lang="en-US" sz="2400" dirty="0"/>
              <a:t>Write </a:t>
            </a:r>
            <a:r>
              <a:rPr lang="en-US" sz="2400" dirty="0" err="1"/>
              <a:t>pseudocode</a:t>
            </a:r>
            <a:r>
              <a:rPr lang="en-US" sz="2400" dirty="0"/>
              <a:t>. ... </a:t>
            </a:r>
          </a:p>
          <a:p>
            <a:r>
              <a:rPr lang="en-US" sz="2400" dirty="0"/>
              <a:t>Translate </a:t>
            </a:r>
            <a:r>
              <a:rPr lang="en-US" sz="2400" dirty="0" err="1"/>
              <a:t>pseudocode</a:t>
            </a:r>
            <a:r>
              <a:rPr lang="en-US" sz="2400" dirty="0"/>
              <a:t> into code and debug. ... </a:t>
            </a:r>
          </a:p>
          <a:p>
            <a:r>
              <a:rPr lang="en-US" sz="2400" dirty="0"/>
              <a:t>Simplify and optimize your code. ... </a:t>
            </a:r>
          </a:p>
          <a:p>
            <a:r>
              <a:rPr lang="en-US" sz="2400" dirty="0"/>
              <a:t>Debug. ... </a:t>
            </a:r>
          </a:p>
          <a:p>
            <a:r>
              <a:rPr lang="en-US" sz="2400" dirty="0"/>
              <a:t>Write useful comments.</a:t>
            </a:r>
          </a:p>
          <a:p>
            <a:endParaRPr lang="en-US" dirty="0" smtClean="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extLst>
      <p:ext uri="{BB962C8B-B14F-4D97-AF65-F5344CB8AC3E}">
        <p14:creationId xmlns:p14="http://schemas.microsoft.com/office/powerpoint/2010/main" val="38690624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hardware and software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pPr>
              <a:buFont typeface="Arial" pitchFamily="34" charset="0"/>
              <a:buChar char="•"/>
            </a:pPr>
            <a:r>
              <a:rPr lang="en-US" dirty="0" smtClean="0"/>
              <a:t>Computers process data under the control of sets of instructions called computer programs.  These programs guide the computer through orderly sets of actions specified by people called </a:t>
            </a:r>
            <a:r>
              <a:rPr lang="en-US" b="1" dirty="0" smtClean="0"/>
              <a:t>computer programmers</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hardware and software</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Font typeface="Arial" pitchFamily="34" charset="0"/>
              <a:buChar char="•"/>
            </a:pPr>
            <a:r>
              <a:rPr lang="en-US" dirty="0" smtClean="0"/>
              <a:t>A computer consists of various devices referred to as hardware (</a:t>
            </a:r>
            <a:r>
              <a:rPr lang="en-US" dirty="0" err="1" smtClean="0"/>
              <a:t>e.g</a:t>
            </a:r>
            <a:r>
              <a:rPr lang="en-US" dirty="0" smtClean="0"/>
              <a:t>, the keyboard, screen, mouse, hard disk, memory, DVDs and the processing units).  </a:t>
            </a:r>
          </a:p>
          <a:p>
            <a:pPr>
              <a:buFont typeface="Arial" pitchFamily="34" charset="0"/>
              <a:buChar char="•"/>
            </a:pPr>
            <a:r>
              <a:rPr lang="en-US" dirty="0" smtClean="0"/>
              <a:t>The program that run on a computer are referred to as </a:t>
            </a:r>
            <a:r>
              <a:rPr lang="en-US" b="1" dirty="0" smtClean="0"/>
              <a:t>software.  </a:t>
            </a:r>
          </a:p>
          <a:p>
            <a:pPr>
              <a:buFont typeface="Arial" pitchFamily="34" charset="0"/>
              <a:buChar char="•"/>
            </a:pPr>
            <a:r>
              <a:rPr lang="en-US" dirty="0" smtClean="0"/>
              <a:t>Hardware costs have been declining dramatically in recent years, to the point that personal computers have become a commodity.</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
            </a:r>
            <a:br>
              <a:rPr lang="en-US" dirty="0" smtClean="0"/>
            </a:br>
            <a:r>
              <a:rPr lang="en-US" b="1" dirty="0" smtClean="0"/>
              <a:t>COMPUTER ORGANIZATION</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b="1" dirty="0" smtClean="0"/>
              <a:t>Input unit -  </a:t>
            </a:r>
            <a:r>
              <a:rPr lang="en-US" dirty="0" smtClean="0"/>
              <a:t>This ‘receiving ’ section obtains information (data and computer programs) from input devices and places it at the disposal of the other units so that it can be processes.   Humans typically enter information into computers through keyboards, and mouse devices.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dirty="0" smtClean="0"/>
              <a:t/>
            </a:r>
            <a:br>
              <a:rPr lang="en-US" dirty="0" smtClean="0"/>
            </a:br>
            <a:r>
              <a:rPr lang="en-US" b="1" dirty="0" smtClean="0"/>
              <a:t>COMPUTER ORGANIZATION</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dirty="0" smtClean="0"/>
              <a:t>Information also can be entered in many other ways, including by speaking to your computer, scanning images, and bar codes, reading from </a:t>
            </a:r>
            <a:r>
              <a:rPr lang="en-US" dirty="0" err="1" smtClean="0"/>
              <a:t>seconday</a:t>
            </a:r>
            <a:r>
              <a:rPr lang="en-US" dirty="0" smtClean="0"/>
              <a:t> storage </a:t>
            </a:r>
            <a:r>
              <a:rPr lang="en-US" dirty="0" err="1" smtClean="0"/>
              <a:t>deveces</a:t>
            </a:r>
            <a:r>
              <a:rPr lang="en-US" dirty="0" smtClean="0"/>
              <a:t> ( like hard drives, CD drives, DVD drives and USB drives – also called “thumb drives”)  and having your computer receive information from the Internet  (such as when you download videos from You Tube, e-books and the like)</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ORGANIZATION</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b="1" dirty="0" smtClean="0"/>
              <a:t>Output Unit </a:t>
            </a:r>
            <a:r>
              <a:rPr lang="en-US" dirty="0" smtClean="0"/>
              <a:t>– This takes the information that the computer has processed and places it on various output devices to make it available for use outside the computer.   Most information that is output from computers today is displayed on screens, printed on paper, played on audio players or use to control other devices,  computers can also output their information to networks such as internet.</a:t>
            </a: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ORGANIZATION</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pPr>
              <a:buNone/>
            </a:pPr>
            <a:r>
              <a:rPr lang="en-US" b="1" dirty="0" smtClean="0"/>
              <a:t>Memory Unit </a:t>
            </a:r>
            <a:r>
              <a:rPr lang="en-US" dirty="0" smtClean="0"/>
              <a:t>– This rapid- access relatively lo – capacity ‘warehouse ’ section retains information that has been entered through the input unit, making it immediately available for processing when needed.   The memory unit also retains processed information until it can be placed on output devices by the output unit.   Information in memory unit is volatile – its typically lost when the computers power is turned off.   The memory unit is often called either memory or primary memory.</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ORGANIZATION</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Arithmetic and logic unit (ALU) -  </a:t>
            </a:r>
            <a:r>
              <a:rPr lang="en-US" dirty="0" smtClean="0"/>
              <a:t>This “manufacturing” section performs calculations, such as addition, subtraction, multiplication and division.   It also contains the decision mechanisms that allow the computer, for example to compare two items from the memory unit to determine whether they are equal.  In today's systems, the ALU  is usually implanted as part of CPU</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ORGANIZATION</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pPr>
              <a:buNone/>
            </a:pPr>
            <a:r>
              <a:rPr lang="en-US" b="1" dirty="0" smtClean="0"/>
              <a:t>Central processing unit (CPU) </a:t>
            </a:r>
            <a:r>
              <a:rPr lang="en-US" dirty="0" smtClean="0"/>
              <a:t>– This “administrative” section coordinates and supervises the operation of the other sections.   The CPU  tells the input unit when to read information into the memory unit, tell the ALU when information from the memory unit should be used in calculations and tells the output unit when to send information from the memory unit to certain output devices.  Many of today's computers have multiple CPUs and hence can perform many operations simultaneously – called </a:t>
            </a:r>
            <a:r>
              <a:rPr lang="en-US" b="1" dirty="0" smtClean="0"/>
              <a:t>multiprocessors.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COMPUTER ORGANIZATION</a:t>
            </a: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Secondary storage unit </a:t>
            </a:r>
            <a:r>
              <a:rPr lang="en-US" dirty="0" smtClean="0"/>
              <a:t>– This is the long – term high capacity “warehousing” section.   Programs or data not actively being used by the other units normally are placed on secondary storage devices (</a:t>
            </a:r>
            <a:r>
              <a:rPr lang="en-US" dirty="0" err="1" smtClean="0"/>
              <a:t>eg</a:t>
            </a:r>
            <a:r>
              <a:rPr lang="en-US" dirty="0" smtClean="0"/>
              <a:t> hard drive) until they are again needed. – it is preserved even when the computers </a:t>
            </a:r>
            <a:r>
              <a:rPr lang="en-US" smtClean="0"/>
              <a:t>power goes </a:t>
            </a:r>
            <a:r>
              <a:rPr lang="en-US" dirty="0" smtClean="0"/>
              <a:t>off.  Secondary storage takes much longer to access than information in primary memory.  (</a:t>
            </a:r>
            <a:r>
              <a:rPr lang="en-US" dirty="0" err="1" smtClean="0"/>
              <a:t>eg</a:t>
            </a:r>
            <a:r>
              <a:rPr lang="en-US" dirty="0" smtClean="0"/>
              <a:t> CDs, DVDs, and flash)</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sz="2200" dirty="0" smtClean="0"/>
              <a:t/>
            </a:r>
            <a:br>
              <a:rPr lang="en-US" sz="2200" dirty="0" smtClean="0"/>
            </a:br>
            <a:r>
              <a:rPr lang="en-US" sz="3100" b="1" dirty="0" smtClean="0"/>
              <a:t>MACHINE LANGUAGES, ASSEMBLY LANGUAGES AND HIGH LEVEL LANGUAGES</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r>
              <a:rPr lang="en-US" dirty="0" smtClean="0"/>
              <a:t>Programmers write instructions in various programming languages, some directly under stand able by computers and others requiring intermediate translation steps. </a:t>
            </a:r>
          </a:p>
          <a:p>
            <a:r>
              <a:rPr lang="en-US" dirty="0" smtClean="0"/>
              <a:t>Hundreds of computer languages are in use today.   These may be divided into three general types;</a:t>
            </a:r>
          </a:p>
          <a:p>
            <a:r>
              <a:rPr lang="en-US" dirty="0" smtClean="0"/>
              <a:t>Machine languages</a:t>
            </a:r>
          </a:p>
          <a:p>
            <a:r>
              <a:rPr lang="en-US" dirty="0" smtClean="0"/>
              <a:t>Assembly languages</a:t>
            </a:r>
          </a:p>
          <a:p>
            <a:r>
              <a:rPr lang="en-US" dirty="0" smtClean="0"/>
              <a:t>High – level languages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89</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en-US" b="1" dirty="0" smtClean="0"/>
              <a:t>C - Language Overview</a:t>
            </a:r>
            <a:endParaRPr lang="en-US" dirty="0"/>
          </a:p>
        </p:txBody>
      </p:sp>
      <p:sp>
        <p:nvSpPr>
          <p:cNvPr id="3075" name="Espace réservé du contenu 2"/>
          <p:cNvSpPr>
            <a:spLocks noGrp="1"/>
          </p:cNvSpPr>
          <p:nvPr>
            <p:ph idx="1"/>
          </p:nvPr>
        </p:nvSpPr>
        <p:spPr/>
        <p:txBody>
          <a:bodyPr/>
          <a:lstStyle/>
          <a:p>
            <a:r>
              <a:rPr lang="en-US" dirty="0" smtClean="0"/>
              <a:t>C is a general purpose high level language that was originally developed by Dennis M. Ritchie to develop the Unix operating system at Bell Labs. C was originally first implemented on the DEC PDP-11 computer in 1972.</a:t>
            </a:r>
          </a:p>
          <a:p>
            <a:r>
              <a:rPr lang="en-US" dirty="0" smtClean="0"/>
              <a:t>In 1978, Brian Kernighan and Dennis Ritchie produced the first publicly available description of C, now known as the K&amp;R standard.</a:t>
            </a:r>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a:t>
            </a:fld>
            <a:endParaRPr lang="fr-CA"/>
          </a:p>
        </p:txBody>
      </p:sp>
      <p:sp>
        <p:nvSpPr>
          <p:cNvPr id="5" name="Footer Placeholder 4"/>
          <p:cNvSpPr>
            <a:spLocks noGrp="1"/>
          </p:cNvSpPr>
          <p:nvPr>
            <p:ph type="ftr" sz="quarter" idx="11"/>
          </p:nvPr>
        </p:nvSpPr>
        <p:spPr/>
        <p:txBody>
          <a:bodyPr/>
          <a:lstStyle/>
          <a:p>
            <a:pPr>
              <a:defRPr/>
            </a:pPr>
            <a:r>
              <a:rPr lang="fr-CA" dirty="0" smtClean="0"/>
              <a:t>INTRODUCTION TO PROGRAMMING</a:t>
            </a:r>
          </a:p>
          <a:p>
            <a:pPr>
              <a:defRPr/>
            </a:pPr>
            <a:endParaRPr lang="fr-CA" dirty="0"/>
          </a:p>
        </p:txBody>
      </p:sp>
    </p:spTree>
    <p:extLst>
      <p:ext uri="{BB962C8B-B14F-4D97-AF65-F5344CB8AC3E}">
        <p14:creationId xmlns:p14="http://schemas.microsoft.com/office/powerpoint/2010/main" val="15551852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09800" y="228600"/>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r>
              <a:rPr lang="en-US" dirty="0" smtClean="0"/>
              <a:t>Any computer can directly understand only its own machine language.   Machine language is the natural language of the computer and as such is defined by its hardware design. </a:t>
            </a:r>
          </a:p>
          <a:p>
            <a:r>
              <a:rPr lang="en-US" dirty="0" smtClean="0"/>
              <a:t> (Note; machine language is often referred to as </a:t>
            </a:r>
            <a:r>
              <a:rPr lang="en-US" b="1" dirty="0" smtClean="0"/>
              <a:t>object code.  </a:t>
            </a:r>
            <a:r>
              <a:rPr lang="en-US" dirty="0" smtClean="0"/>
              <a:t>This term predates</a:t>
            </a:r>
            <a:r>
              <a:rPr lang="en-US" b="1" dirty="0" smtClean="0"/>
              <a:t> “object oriented programming ”</a:t>
            </a:r>
            <a:r>
              <a:rPr lang="en-US" dirty="0" smtClean="0"/>
              <a:t>.  These two uses of “</a:t>
            </a:r>
            <a:r>
              <a:rPr lang="en-US" b="1" dirty="0" smtClean="0"/>
              <a:t>object</a:t>
            </a:r>
            <a:r>
              <a:rPr lang="en-US" dirty="0" smtClean="0"/>
              <a:t>” are unrelated.   </a:t>
            </a:r>
          </a:p>
          <a:p>
            <a:r>
              <a:rPr lang="en-US" dirty="0" smtClean="0"/>
              <a:t>Machine languages generally consists of strings of numbers (ultimately reduced to 1s and 0s) that instruct computers to perform their most elementary operations on at a time.    Machine languages are </a:t>
            </a:r>
            <a:r>
              <a:rPr lang="en-US" b="1" dirty="0" smtClean="0"/>
              <a:t>machine dependent </a:t>
            </a:r>
            <a:r>
              <a:rPr lang="en-US" dirty="0" smtClean="0"/>
              <a:t>(</a:t>
            </a:r>
            <a:r>
              <a:rPr lang="en-US" dirty="0" err="1" smtClean="0"/>
              <a:t>i.e</a:t>
            </a:r>
            <a:r>
              <a:rPr lang="en-US" dirty="0" smtClean="0"/>
              <a:t> a particular machine language can be used on only one type of computer).  Such languages are cumbersome for humans.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90</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r>
              <a:rPr lang="en-US" dirty="0" smtClean="0"/>
              <a:t>Machine language programming was simply too slow, tedious and error prone for most programmers.  </a:t>
            </a:r>
          </a:p>
          <a:p>
            <a:r>
              <a:rPr lang="en-US" dirty="0" smtClean="0"/>
              <a:t>Instead of using the strings of numbers that computers could directly understand, programmers began using </a:t>
            </a:r>
            <a:r>
              <a:rPr lang="en-US" b="1" dirty="0" smtClean="0"/>
              <a:t>English like </a:t>
            </a:r>
            <a:r>
              <a:rPr lang="en-US" dirty="0" smtClean="0"/>
              <a:t>abbreviations to represent elementary operations.   </a:t>
            </a:r>
          </a:p>
          <a:p>
            <a:r>
              <a:rPr lang="en-US" dirty="0" smtClean="0"/>
              <a:t>These abbreviations formed the basis of assembly languages.  </a:t>
            </a:r>
          </a:p>
          <a:p>
            <a:r>
              <a:rPr lang="en-US" dirty="0" smtClean="0"/>
              <a:t>Translator programs called assemblers were developed to convert early assembly language programs to machine language at computer speeds.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91</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r>
              <a:rPr lang="en-US" dirty="0" smtClean="0"/>
              <a:t>Computer usage increased rapidly with the advent of assembly languages, but programmers still had to use many instructions to accomplish even the simplest tasks.   </a:t>
            </a:r>
          </a:p>
          <a:p>
            <a:r>
              <a:rPr lang="en-US" dirty="0" smtClean="0"/>
              <a:t>Translator programs called </a:t>
            </a:r>
            <a:r>
              <a:rPr lang="en-US" b="1" dirty="0" smtClean="0"/>
              <a:t>compilers </a:t>
            </a:r>
            <a:r>
              <a:rPr lang="en-US" dirty="0" smtClean="0"/>
              <a:t>converted high level language programs into machine language.  </a:t>
            </a:r>
          </a:p>
          <a:p>
            <a:r>
              <a:rPr lang="en-US" dirty="0" smtClean="0"/>
              <a:t>High level languages allowed programmers to write instructions that look almost like </a:t>
            </a:r>
            <a:r>
              <a:rPr lang="en-US" b="1" dirty="0" smtClean="0"/>
              <a:t>everyday English </a:t>
            </a:r>
            <a:r>
              <a:rPr lang="en-US" dirty="0" smtClean="0"/>
              <a:t>and contained commonly used mathematical notations.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92</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a:bodyPr>
          <a:lstStyle/>
          <a:p>
            <a:r>
              <a:rPr lang="en-US" dirty="0" smtClean="0"/>
              <a:t>Obviously high – level languages are preferable to machine and assembly language. (C C++, visual basic, visual </a:t>
            </a:r>
            <a:r>
              <a:rPr lang="en-US" dirty="0" err="1" smtClean="0"/>
              <a:t>c++</a:t>
            </a:r>
            <a:r>
              <a:rPr lang="en-US" dirty="0" smtClean="0"/>
              <a:t> and visual C#) and java are widely used high level programming languages.</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93</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85000" lnSpcReduction="20000"/>
          </a:bodyPr>
          <a:lstStyle/>
          <a:p>
            <a:pPr>
              <a:buNone/>
            </a:pPr>
            <a:r>
              <a:rPr lang="en-US" b="1" dirty="0" smtClean="0"/>
              <a:t>Features</a:t>
            </a:r>
            <a:endParaRPr lang="en-US" dirty="0" smtClean="0"/>
          </a:p>
          <a:p>
            <a:r>
              <a:rPr lang="en-US" dirty="0" smtClean="0"/>
              <a:t>"High-level language" refers to the higher level of abstraction from machine  language. Rather than dealing with registers, memory addresses and call stacks, high-level languages deal with variables, arrays, objects, complex arithmetic or Boolean expressions, subroutines and functions, loops, threads, locks, and other abstract computer science concepts, with a focus on usability over optimal program efficiency.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94</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r>
              <a:rPr lang="en-US" sz="2800" b="1" dirty="0" smtClean="0"/>
              <a:t>MACHINE LANGUAGES, ASSEMBLY LANGUAGES AND HIGH LEVEL LANGUAGES</a:t>
            </a:r>
            <a:endParaRPr lang="en-US" sz="2800" dirty="0" smtClean="0"/>
          </a:p>
        </p:txBody>
      </p:sp>
      <p:sp>
        <p:nvSpPr>
          <p:cNvPr id="3" name="Espace réservé du contenu 2"/>
          <p:cNvSpPr>
            <a:spLocks noGrp="1"/>
          </p:cNvSpPr>
          <p:nvPr>
            <p:ph idx="1"/>
          </p:nvPr>
        </p:nvSpPr>
        <p:spPr>
          <a:xfrm>
            <a:off x="2214563" y="1600200"/>
            <a:ext cx="6472237" cy="4525963"/>
          </a:xfrm>
        </p:spPr>
        <p:txBody>
          <a:bodyPr rtlCol="0">
            <a:normAutofit fontScale="92500"/>
          </a:bodyPr>
          <a:lstStyle/>
          <a:p>
            <a:pPr>
              <a:buNone/>
            </a:pPr>
            <a:r>
              <a:rPr lang="en-US" b="1" dirty="0" smtClean="0"/>
              <a:t>Features</a:t>
            </a:r>
            <a:endParaRPr lang="en-US" dirty="0" smtClean="0"/>
          </a:p>
          <a:p>
            <a:r>
              <a:rPr lang="en-US" dirty="0" smtClean="0"/>
              <a:t>Unlike low-level assembly languages, high-level languages have few, if any, language elements that translate directly into a machine's native epodes. Other features, such as string handling routines, object-oriented language features, and file input/output, may also be present.</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95</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History of C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77500" lnSpcReduction="20000"/>
          </a:bodyPr>
          <a:lstStyle/>
          <a:p>
            <a:pPr marL="514350" indent="-514350">
              <a:buFont typeface="+mj-lt"/>
              <a:buAutoNum type="arabicPeriod"/>
            </a:pPr>
            <a:r>
              <a:rPr lang="en-US" dirty="0" smtClean="0"/>
              <a:t>Portability – The c compiler is portable and can be used in almost all types of computers</a:t>
            </a:r>
          </a:p>
          <a:p>
            <a:r>
              <a:rPr lang="en-US" dirty="0" smtClean="0"/>
              <a:t>Because </a:t>
            </a:r>
            <a:r>
              <a:rPr lang="en-US" b="1" dirty="0" smtClean="0"/>
              <a:t>C is a hardware independent </a:t>
            </a:r>
            <a:r>
              <a:rPr lang="en-US" dirty="0" smtClean="0"/>
              <a:t>widely available language, applications written in c can run with little or no modifications, on a wide range of different computer systems.</a:t>
            </a:r>
          </a:p>
          <a:p>
            <a:pPr marL="514350" indent="-514350">
              <a:buNone/>
            </a:pPr>
            <a:r>
              <a:rPr lang="en-US" dirty="0" smtClean="0"/>
              <a:t>2.  C standard library</a:t>
            </a:r>
          </a:p>
          <a:p>
            <a:r>
              <a:rPr lang="en-US" dirty="0" smtClean="0"/>
              <a:t>Modules or pieces called </a:t>
            </a:r>
            <a:r>
              <a:rPr lang="en-US" b="1" dirty="0" smtClean="0"/>
              <a:t>functions</a:t>
            </a:r>
            <a:r>
              <a:rPr lang="en-US" dirty="0" smtClean="0"/>
              <a:t>. You can program all the functions you need to form a c program.   Programmers take advantage of the rich collection of existing functions called the c standard library.  </a:t>
            </a:r>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96</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History of C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dirty="0" smtClean="0"/>
              <a:t>3. Powerful and varied repertoire of operators – </a:t>
            </a:r>
          </a:p>
          <a:p>
            <a:r>
              <a:rPr lang="en-US" dirty="0" smtClean="0"/>
              <a:t>Operators are the symbol which operates on value or a variable. For example: </a:t>
            </a:r>
            <a:r>
              <a:rPr lang="en-US" i="1" dirty="0" smtClean="0"/>
              <a:t>+</a:t>
            </a:r>
            <a:r>
              <a:rPr lang="en-US" dirty="0" smtClean="0"/>
              <a:t> is a operator to perform addition.</a:t>
            </a:r>
          </a:p>
          <a:p>
            <a:r>
              <a:rPr lang="en-US" dirty="0" smtClean="0"/>
              <a:t>C programming language has wide range of operators to perform various operations. For better understanding of operators, these operators can be classified as: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97</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History of C </a:t>
            </a:r>
            <a:r>
              <a:rPr lang="en-US" dirty="0" smtClean="0"/>
              <a:t/>
            </a:r>
            <a:br>
              <a:rPr lang="en-US" dirty="0" smtClean="0"/>
            </a:br>
            <a:endParaRPr lang="en-US" dirty="0" smtClean="0"/>
          </a:p>
        </p:txBody>
      </p:sp>
      <p:sp>
        <p:nvSpPr>
          <p:cNvPr id="3" name="Espace réservé du contenu 2"/>
          <p:cNvSpPr>
            <a:spLocks noGrp="1"/>
          </p:cNvSpPr>
          <p:nvPr>
            <p:ph idx="1"/>
          </p:nvPr>
        </p:nvSpPr>
        <p:spPr>
          <a:xfrm>
            <a:off x="2214563" y="1600200"/>
            <a:ext cx="6472237" cy="4525963"/>
          </a:xfrm>
        </p:spPr>
        <p:txBody>
          <a:bodyPr rtlCol="0">
            <a:normAutofit fontScale="92500" lnSpcReduction="20000"/>
          </a:bodyPr>
          <a:lstStyle/>
          <a:p>
            <a:pPr>
              <a:buNone/>
            </a:pPr>
            <a:r>
              <a:rPr lang="en-US" b="1" dirty="0" smtClean="0"/>
              <a:t>Operators in C programming</a:t>
            </a:r>
            <a:endParaRPr lang="en-US" dirty="0" smtClean="0"/>
          </a:p>
          <a:p>
            <a:r>
              <a:rPr lang="en-US" dirty="0" smtClean="0"/>
              <a:t>Arithmetic Operators</a:t>
            </a:r>
          </a:p>
          <a:p>
            <a:r>
              <a:rPr lang="en-US" dirty="0" smtClean="0"/>
              <a:t>Increment and Decrement Operators</a:t>
            </a:r>
          </a:p>
          <a:p>
            <a:r>
              <a:rPr lang="en-US" dirty="0" smtClean="0"/>
              <a:t>Assignment Operators</a:t>
            </a:r>
          </a:p>
          <a:p>
            <a:r>
              <a:rPr lang="en-US" dirty="0" smtClean="0"/>
              <a:t>Relational Operators</a:t>
            </a:r>
          </a:p>
          <a:p>
            <a:r>
              <a:rPr lang="en-US" dirty="0" smtClean="0"/>
              <a:t>Logical Operators</a:t>
            </a:r>
          </a:p>
          <a:p>
            <a:r>
              <a:rPr lang="en-US" dirty="0" smtClean="0"/>
              <a:t>Conditional Operators</a:t>
            </a:r>
          </a:p>
          <a:p>
            <a:r>
              <a:rPr lang="en-US" dirty="0" smtClean="0"/>
              <a:t>Bitwise Operators</a:t>
            </a:r>
          </a:p>
          <a:p>
            <a:r>
              <a:rPr lang="en-US" dirty="0" smtClean="0"/>
              <a:t>Special Operators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5C6FDF75-9DAF-4BC1-A7ED-499CF7D9DF0A}" type="slidenum">
              <a:rPr lang="fr-CA" smtClean="0"/>
              <a:pPr>
                <a:defRPr/>
              </a:pPr>
              <a:t>98</a:t>
            </a:fld>
            <a:endParaRPr lang="fr-CA"/>
          </a:p>
        </p:txBody>
      </p:sp>
      <p:sp>
        <p:nvSpPr>
          <p:cNvPr id="5" name="Footer Placeholder 4"/>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fontScale="90000"/>
          </a:bodyPr>
          <a:lstStyle/>
          <a:p>
            <a:r>
              <a:rPr lang="en-US" b="1" dirty="0" smtClean="0"/>
              <a:t/>
            </a:r>
            <a:br>
              <a:rPr lang="en-US" b="1" dirty="0" smtClean="0"/>
            </a:br>
            <a:r>
              <a:rPr lang="en-US" b="1" dirty="0" smtClean="0"/>
              <a:t/>
            </a:r>
            <a:br>
              <a:rPr lang="en-US" b="1" dirty="0" smtClean="0"/>
            </a:br>
            <a:r>
              <a:rPr lang="en-US" b="1" dirty="0" smtClean="0"/>
              <a:t>Operators in C programming</a:t>
            </a:r>
            <a:r>
              <a:rPr lang="en-US" dirty="0" smtClean="0"/>
              <a:t/>
            </a:r>
            <a:br>
              <a:rPr lang="en-US" dirty="0" smtClean="0"/>
            </a:br>
            <a:r>
              <a:rPr lang="en-US" dirty="0" smtClean="0"/>
              <a:t/>
            </a:r>
            <a:br>
              <a:rPr lang="en-US" dirty="0" smtClean="0"/>
            </a:br>
            <a:endParaRPr lang="en-US" dirty="0" smtClean="0"/>
          </a:p>
        </p:txBody>
      </p:sp>
      <p:graphicFrame>
        <p:nvGraphicFramePr>
          <p:cNvPr id="4" name="Content Placeholder 3"/>
          <p:cNvGraphicFramePr>
            <a:graphicFrameLocks noGrp="1"/>
          </p:cNvGraphicFramePr>
          <p:nvPr>
            <p:ph idx="1"/>
          </p:nvPr>
        </p:nvGraphicFramePr>
        <p:xfrm>
          <a:off x="2214563" y="1600200"/>
          <a:ext cx="5481637" cy="2225040"/>
        </p:xfrm>
        <a:graphic>
          <a:graphicData uri="http://schemas.openxmlformats.org/drawingml/2006/table">
            <a:tbl>
              <a:tblPr firstRow="1" bandRow="1">
                <a:tableStyleId>{5C22544A-7EE6-4342-B048-85BDC9FD1C3A}</a:tableStyleId>
              </a:tblPr>
              <a:tblGrid>
                <a:gridCol w="1618059"/>
                <a:gridCol w="3863578"/>
              </a:tblGrid>
              <a:tr h="370840">
                <a:tc>
                  <a:txBody>
                    <a:bodyPr/>
                    <a:lstStyle/>
                    <a:p>
                      <a:pPr marL="0" marR="0" algn="ctr">
                        <a:spcBef>
                          <a:spcPts val="1000"/>
                        </a:spcBef>
                        <a:spcAft>
                          <a:spcPts val="300"/>
                        </a:spcAft>
                      </a:pPr>
                      <a:r>
                        <a:rPr lang="en-US" sz="1600" b="1" dirty="0">
                          <a:latin typeface="Calibri"/>
                          <a:ea typeface="Times New Roman"/>
                          <a:cs typeface="Times New Roman"/>
                        </a:rPr>
                        <a:t>Operator</a:t>
                      </a:r>
                      <a:endParaRPr lang="en-US" sz="1600" dirty="0">
                        <a:latin typeface="Calibri"/>
                        <a:ea typeface="Times New Roman"/>
                        <a:cs typeface="Times New Roman"/>
                      </a:endParaRPr>
                    </a:p>
                  </a:txBody>
                  <a:tcPr marL="9525" marR="9525" marT="9525" marB="9525" anchor="ctr"/>
                </a:tc>
                <a:tc>
                  <a:txBody>
                    <a:bodyPr/>
                    <a:lstStyle/>
                    <a:p>
                      <a:pPr marL="0" marR="0" algn="ctr">
                        <a:spcBef>
                          <a:spcPts val="1000"/>
                        </a:spcBef>
                        <a:spcAft>
                          <a:spcPts val="300"/>
                        </a:spcAft>
                      </a:pPr>
                      <a:r>
                        <a:rPr lang="en-US" sz="1600" b="1">
                          <a:latin typeface="Calibri"/>
                          <a:ea typeface="Times New Roman"/>
                          <a:cs typeface="Times New Roman"/>
                        </a:rPr>
                        <a:t>Meaning of Operator</a:t>
                      </a:r>
                      <a:endParaRPr lang="en-US" sz="1600">
                        <a:latin typeface="Calibri"/>
                        <a:ea typeface="Times New Roman"/>
                        <a:cs typeface="Times New Roman"/>
                      </a:endParaRPr>
                    </a:p>
                  </a:txBody>
                  <a:tcPr marL="9525" marR="9525" marT="9525" marB="9525" anchor="ctr"/>
                </a:tc>
              </a:tr>
              <a:tr h="370840">
                <a:tc>
                  <a:txBody>
                    <a:bodyPr/>
                    <a:lstStyle/>
                    <a:p>
                      <a:pPr marL="0" marR="0" algn="ctr">
                        <a:spcBef>
                          <a:spcPts val="1000"/>
                        </a:spcBef>
                        <a:spcAft>
                          <a:spcPts val="300"/>
                        </a:spcAft>
                      </a:pPr>
                      <a:r>
                        <a:rPr lang="en-US" sz="1600" dirty="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600">
                          <a:latin typeface="Calibri"/>
                          <a:ea typeface="Times New Roman"/>
                          <a:cs typeface="Times New Roman"/>
                        </a:rPr>
                        <a:t>addition or unary plus</a:t>
                      </a:r>
                    </a:p>
                  </a:txBody>
                  <a:tcPr marL="9525" marR="9525" marT="9525" marB="9525" anchor="ctr"/>
                </a:tc>
              </a:tr>
              <a:tr h="370840">
                <a:tc>
                  <a:txBody>
                    <a:bodyPr/>
                    <a:lstStyle/>
                    <a:p>
                      <a:pPr marL="0" marR="0" algn="ctr">
                        <a:spcBef>
                          <a:spcPts val="1000"/>
                        </a:spcBef>
                        <a:spcAft>
                          <a:spcPts val="300"/>
                        </a:spcAft>
                      </a:pPr>
                      <a:r>
                        <a:rPr lang="en-US" sz="1600" dirty="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600" dirty="0">
                          <a:latin typeface="Calibri"/>
                          <a:ea typeface="Times New Roman"/>
                          <a:cs typeface="Times New Roman"/>
                        </a:rPr>
                        <a:t>subtraction or  unary minus</a:t>
                      </a:r>
                    </a:p>
                  </a:txBody>
                  <a:tcPr marL="9525" marR="9525" marT="9525" marB="9525" anchor="ctr"/>
                </a:tc>
              </a:tr>
              <a:tr h="370840">
                <a:tc>
                  <a:txBody>
                    <a:bodyPr/>
                    <a:lstStyle/>
                    <a:p>
                      <a:pPr marL="0" marR="0" algn="ctr">
                        <a:spcBef>
                          <a:spcPts val="1000"/>
                        </a:spcBef>
                        <a:spcAft>
                          <a:spcPts val="300"/>
                        </a:spcAft>
                      </a:pPr>
                      <a:r>
                        <a:rPr lang="en-US" sz="16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600" dirty="0">
                          <a:latin typeface="Calibri"/>
                          <a:ea typeface="Times New Roman"/>
                          <a:cs typeface="Times New Roman"/>
                        </a:rPr>
                        <a:t>multiplication</a:t>
                      </a:r>
                    </a:p>
                  </a:txBody>
                  <a:tcPr marL="9525" marR="9525" marT="9525" marB="9525" anchor="ctr"/>
                </a:tc>
              </a:tr>
              <a:tr h="370840">
                <a:tc>
                  <a:txBody>
                    <a:bodyPr/>
                    <a:lstStyle/>
                    <a:p>
                      <a:pPr marL="0" marR="0" algn="ctr">
                        <a:spcBef>
                          <a:spcPts val="1000"/>
                        </a:spcBef>
                        <a:spcAft>
                          <a:spcPts val="300"/>
                        </a:spcAft>
                      </a:pPr>
                      <a:r>
                        <a:rPr lang="en-US" sz="16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600" dirty="0">
                          <a:latin typeface="Calibri"/>
                          <a:ea typeface="Times New Roman"/>
                          <a:cs typeface="Times New Roman"/>
                        </a:rPr>
                        <a:t>division</a:t>
                      </a:r>
                    </a:p>
                  </a:txBody>
                  <a:tcPr marL="9525" marR="9525" marT="9525" marB="9525" anchor="ctr"/>
                </a:tc>
              </a:tr>
              <a:tr h="370840">
                <a:tc>
                  <a:txBody>
                    <a:bodyPr/>
                    <a:lstStyle/>
                    <a:p>
                      <a:pPr marL="0" marR="0" algn="ctr">
                        <a:spcBef>
                          <a:spcPts val="1000"/>
                        </a:spcBef>
                        <a:spcAft>
                          <a:spcPts val="300"/>
                        </a:spcAft>
                      </a:pPr>
                      <a:r>
                        <a:rPr lang="en-US" sz="1600">
                          <a:latin typeface="Calibri"/>
                          <a:ea typeface="Times New Roman"/>
                          <a:cs typeface="Times New Roman"/>
                        </a:rPr>
                        <a:t>%</a:t>
                      </a:r>
                    </a:p>
                  </a:txBody>
                  <a:tcPr marL="9525" marR="9525" marT="9525" marB="9525" anchor="ctr"/>
                </a:tc>
                <a:tc>
                  <a:txBody>
                    <a:bodyPr/>
                    <a:lstStyle/>
                    <a:p>
                      <a:pPr marL="0" marR="0" algn="ctr">
                        <a:spcBef>
                          <a:spcPts val="1000"/>
                        </a:spcBef>
                        <a:spcAft>
                          <a:spcPts val="300"/>
                        </a:spcAft>
                      </a:pPr>
                      <a:r>
                        <a:rPr lang="en-US" sz="1600" dirty="0">
                          <a:latin typeface="Calibri"/>
                          <a:ea typeface="Times New Roman"/>
                          <a:cs typeface="Times New Roman"/>
                        </a:rPr>
                        <a:t>remainder after division( modulo division)</a:t>
                      </a:r>
                    </a:p>
                  </a:txBody>
                  <a:tcPr marL="9525" marR="9525" marT="9525" marB="9525" anchor="ctr"/>
                </a:tc>
              </a:tr>
            </a:tbl>
          </a:graphicData>
        </a:graphic>
      </p:graphicFrame>
      <p:sp>
        <p:nvSpPr>
          <p:cNvPr id="5" name="Slide Number Placeholder 4"/>
          <p:cNvSpPr>
            <a:spLocks noGrp="1"/>
          </p:cNvSpPr>
          <p:nvPr>
            <p:ph type="sldNum" sz="quarter" idx="12"/>
          </p:nvPr>
        </p:nvSpPr>
        <p:spPr/>
        <p:txBody>
          <a:bodyPr/>
          <a:lstStyle/>
          <a:p>
            <a:pPr>
              <a:defRPr/>
            </a:pPr>
            <a:fld id="{5C6FDF75-9DAF-4BC1-A7ED-499CF7D9DF0A}" type="slidenum">
              <a:rPr lang="fr-CA" smtClean="0"/>
              <a:pPr>
                <a:defRPr/>
              </a:pPr>
              <a:t>99</a:t>
            </a:fld>
            <a:endParaRPr lang="fr-CA"/>
          </a:p>
        </p:txBody>
      </p:sp>
      <p:sp>
        <p:nvSpPr>
          <p:cNvPr id="6" name="Footer Placeholder 5"/>
          <p:cNvSpPr>
            <a:spLocks noGrp="1"/>
          </p:cNvSpPr>
          <p:nvPr>
            <p:ph type="ftr" sz="quarter" idx="11"/>
          </p:nvPr>
        </p:nvSpPr>
        <p:spPr/>
        <p:txBody>
          <a:bodyPr/>
          <a:lstStyle/>
          <a:p>
            <a:pPr>
              <a:defRPr/>
            </a:pPr>
            <a:r>
              <a:rPr lang="fr-CA" smtClean="0"/>
              <a:t>ICS 113: Programming methodology</a:t>
            </a:r>
            <a:endParaRPr lang="fr-C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W_Whistl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B83423-8BDA-4EB6-A73B-CEE250DFB4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TW_Whistler</Template>
  <TotalTime>1088</TotalTime>
  <Words>10878</Words>
  <Application>Microsoft Office PowerPoint</Application>
  <PresentationFormat>On-screen Show (4:3)</PresentationFormat>
  <Paragraphs>1630</Paragraphs>
  <Slides>193</Slides>
  <Notes>177</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TW_Whistler</vt:lpstr>
      <vt:lpstr> INTRODUCTION TO PROGRAMMING  MACHAKOS UNIVERSITY </vt:lpstr>
      <vt:lpstr> INTRODUCTION TO PROGRAMMING  MACHAKOS UNIVERSITY </vt:lpstr>
      <vt:lpstr>INTRODUCTION TO PROGRAMMING METHODOLOGY</vt:lpstr>
      <vt:lpstr>Good programming</vt:lpstr>
      <vt:lpstr>How to write a clean code</vt:lpstr>
      <vt:lpstr>Algorithms</vt:lpstr>
      <vt:lpstr>Steps to solving a problem</vt:lpstr>
      <vt:lpstr>How do programmers solve problems</vt:lpstr>
      <vt:lpstr>C - Language Overview</vt:lpstr>
      <vt:lpstr>C - Language Overview</vt:lpstr>
      <vt:lpstr>C - Language Overview</vt:lpstr>
      <vt:lpstr>C - Environment Setup</vt:lpstr>
      <vt:lpstr>C - Environment Setup</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PowerPoint Presentation</vt:lpstr>
      <vt:lpstr>PowerPoint Presentation</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Program Structure</vt:lpstr>
      <vt:lpstr>C - Basic Syntax</vt:lpstr>
      <vt:lpstr>C - Basic Syntax</vt:lpstr>
      <vt:lpstr>C - Basic Syntax</vt:lpstr>
      <vt:lpstr>C - Basic Syntax</vt:lpstr>
      <vt:lpstr>C - Basic Syntax</vt:lpstr>
      <vt:lpstr>C - Basic Syntax</vt:lpstr>
      <vt:lpstr>C - Basic Syntax</vt:lpstr>
      <vt:lpstr>C - Basic Syntax</vt:lpstr>
      <vt:lpstr>C - Data Types</vt:lpstr>
      <vt:lpstr>C - Data Types</vt:lpstr>
      <vt:lpstr>C - Data Types</vt:lpstr>
      <vt:lpstr>C - Data Types</vt:lpstr>
      <vt:lpstr>C - Data Types</vt:lpstr>
      <vt:lpstr>C - Data Types</vt:lpstr>
      <vt:lpstr>C - Data Types</vt:lpstr>
      <vt:lpstr>C - Data Types</vt:lpstr>
      <vt:lpstr>C - Data Types</vt:lpstr>
      <vt:lpstr>C - Data Types</vt:lpstr>
      <vt:lpstr>Floating-Point Types </vt:lpstr>
      <vt:lpstr>C - Data Types</vt:lpstr>
      <vt:lpstr>The void Type</vt:lpstr>
      <vt:lpstr>The void Type</vt:lpstr>
      <vt:lpstr>C - Variables </vt:lpstr>
      <vt:lpstr>C - Variables </vt:lpstr>
      <vt:lpstr>C - Variables</vt:lpstr>
      <vt:lpstr>Compiling and Running a  Program</vt:lpstr>
      <vt:lpstr>Testing and Debugging </vt:lpstr>
      <vt:lpstr>PowerPoint Presentation</vt:lpstr>
      <vt:lpstr>PowerPoint Presentation</vt:lpstr>
      <vt:lpstr>PowerPoint Presentation</vt:lpstr>
      <vt:lpstr>PowerPoint Presentation</vt:lpstr>
      <vt:lpstr>PowerPoint Presentation</vt:lpstr>
      <vt:lpstr>INTRODUCTION TO PROGRAMMING  </vt:lpstr>
      <vt:lpstr>INTRODUCTION TO PROGRAMMING</vt:lpstr>
      <vt:lpstr>INTRODUCTION TO PROGRAMMING</vt:lpstr>
      <vt:lpstr>INTRODUCTION TO PROGRAMMING</vt:lpstr>
      <vt:lpstr>INTRODUCTION TO PROGRAMMING</vt:lpstr>
      <vt:lpstr>INTRODUCTION TO PROGRAMMING</vt:lpstr>
      <vt:lpstr> Computer hardware and software </vt:lpstr>
      <vt:lpstr>Computer hardware and software</vt:lpstr>
      <vt:lpstr>Computer hardware and software</vt:lpstr>
      <vt:lpstr>Computer hardware and software</vt:lpstr>
      <vt:lpstr> COMPUTER ORGANIZATION </vt:lpstr>
      <vt:lpstr> COMPUTER ORGANIZATION </vt:lpstr>
      <vt:lpstr>COMPUTER ORGANIZATION</vt:lpstr>
      <vt:lpstr>COMPUTER ORGANIZATION</vt:lpstr>
      <vt:lpstr>COMPUTER ORGANIZATION</vt:lpstr>
      <vt:lpstr>COMPUTER ORGANIZATION</vt:lpstr>
      <vt:lpstr>COMPUTER ORGANIZATION</vt:lpstr>
      <vt:lpstr> MACHINE LANGUAGES, ASSEMBLY LANGUAGES AND HIGH LEVEL LANGUAGES </vt:lpstr>
      <vt:lpstr>MACHINE LANGUAGES, ASSEMBLY LANGUAGES AND HIGH LEVEL LANGUAGES</vt:lpstr>
      <vt:lpstr>MACHINE LANGUAGES, ASSEMBLY LANGUAGES AND HIGH LEVEL LANGUAGES</vt:lpstr>
      <vt:lpstr>MACHINE LANGUAGES, ASSEMBLY LANGUAGES AND HIGH LEVEL LANGUAGES</vt:lpstr>
      <vt:lpstr>MACHINE LANGUAGES, ASSEMBLY LANGUAGES AND HIGH LEVEL LANGUAGES</vt:lpstr>
      <vt:lpstr>MACHINE LANGUAGES, ASSEMBLY LANGUAGES AND HIGH LEVEL LANGUAGES</vt:lpstr>
      <vt:lpstr>MACHINE LANGUAGES, ASSEMBLY LANGUAGES AND HIGH LEVEL LANGUAGES</vt:lpstr>
      <vt:lpstr> History of C  </vt:lpstr>
      <vt:lpstr>History of C  </vt:lpstr>
      <vt:lpstr>History of C  </vt:lpstr>
      <vt:lpstr>  Operators in C programming  </vt:lpstr>
      <vt:lpstr> </vt:lpstr>
      <vt:lpstr>   Increment and decrement operators   </vt:lpstr>
      <vt:lpstr> </vt:lpstr>
      <vt:lpstr>Operators in C programming</vt:lpstr>
      <vt:lpstr>  Relational Operator  </vt:lpstr>
      <vt:lpstr>Operators in C programming</vt:lpstr>
      <vt:lpstr>  Logical Operators   </vt:lpstr>
      <vt:lpstr> Operators in C programming  </vt:lpstr>
      <vt:lpstr> Operators in C programming  </vt:lpstr>
      <vt:lpstr>Other Operators in C programming</vt:lpstr>
      <vt:lpstr>  Other Operators in C programming  </vt:lpstr>
      <vt:lpstr>Other Operators in C programming</vt:lpstr>
      <vt:lpstr>History of C  </vt:lpstr>
      <vt:lpstr> History of C  </vt:lpstr>
      <vt:lpstr>program in c</vt:lpstr>
      <vt:lpstr>program in c</vt:lpstr>
      <vt:lpstr>program in c</vt:lpstr>
      <vt:lpstr>program in c</vt:lpstr>
      <vt:lpstr>Assignment</vt:lpstr>
      <vt:lpstr>Pseudocode</vt:lpstr>
      <vt:lpstr>Pseudocode</vt:lpstr>
      <vt:lpstr> Algorithm </vt:lpstr>
      <vt:lpstr> Flowchart building blocks </vt:lpstr>
      <vt:lpstr>Flowchart building blocks</vt:lpstr>
      <vt:lpstr>Flowchart building blocks</vt:lpstr>
      <vt:lpstr>Flowchart building blocks</vt:lpstr>
      <vt:lpstr>Flowchart building blocks</vt:lpstr>
      <vt:lpstr>Flowchart building blocks</vt:lpstr>
      <vt:lpstr>Flowchart building blocks</vt:lpstr>
      <vt:lpstr>Flowchart building blocks</vt:lpstr>
      <vt:lpstr>Flowchart building blocks</vt:lpstr>
      <vt:lpstr>Flowchart building blocks</vt:lpstr>
      <vt:lpstr>Flowchart building blocks</vt:lpstr>
      <vt:lpstr>Flowchart building blocks</vt:lpstr>
      <vt:lpstr> Control structures </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PowerPoint Presentation</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STAFF</dc:creator>
  <cp:lastModifiedBy>Vero</cp:lastModifiedBy>
  <cp:revision>133</cp:revision>
  <dcterms:created xsi:type="dcterms:W3CDTF">2013-01-07T09:06:38Z</dcterms:created>
  <dcterms:modified xsi:type="dcterms:W3CDTF">2019-02-20T08:44:47Z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TC103815439990</vt:lpwstr>
  </property>
</Properties>
</file>