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57AF10B-E9E1-4BEE-9F93-3387316D86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94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C64428-6FF8-4DD4-9ADA-42FD9BB6A0F8}"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F10B-E9E1-4BEE-9F93-3387316D8667}" type="slidenum">
              <a:rPr lang="en-US" smtClean="0"/>
              <a:t>‹#›</a:t>
            </a:fld>
            <a:endParaRPr lang="en-US"/>
          </a:p>
        </p:txBody>
      </p:sp>
    </p:spTree>
    <p:extLst>
      <p:ext uri="{BB962C8B-B14F-4D97-AF65-F5344CB8AC3E}">
        <p14:creationId xmlns:p14="http://schemas.microsoft.com/office/powerpoint/2010/main" val="33515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59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491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spTree>
    <p:extLst>
      <p:ext uri="{BB962C8B-B14F-4D97-AF65-F5344CB8AC3E}">
        <p14:creationId xmlns:p14="http://schemas.microsoft.com/office/powerpoint/2010/main" val="402537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464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49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632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58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spTree>
    <p:extLst>
      <p:ext uri="{BB962C8B-B14F-4D97-AF65-F5344CB8AC3E}">
        <p14:creationId xmlns:p14="http://schemas.microsoft.com/office/powerpoint/2010/main" val="284476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64428-6FF8-4DD4-9ADA-42FD9BB6A0F8}"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F10B-E9E1-4BEE-9F93-3387316D866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74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C64428-6FF8-4DD4-9ADA-42FD9BB6A0F8}"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F10B-E9E1-4BEE-9F93-3387316D8667}" type="slidenum">
              <a:rPr lang="en-US" smtClean="0"/>
              <a:t>‹#›</a:t>
            </a:fld>
            <a:endParaRPr lang="en-US"/>
          </a:p>
        </p:txBody>
      </p:sp>
    </p:spTree>
    <p:extLst>
      <p:ext uri="{BB962C8B-B14F-4D97-AF65-F5344CB8AC3E}">
        <p14:creationId xmlns:p14="http://schemas.microsoft.com/office/powerpoint/2010/main" val="249221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C64428-6FF8-4DD4-9ADA-42FD9BB6A0F8}"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AF10B-E9E1-4BEE-9F93-3387316D86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84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C64428-6FF8-4DD4-9ADA-42FD9BB6A0F8}"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AF10B-E9E1-4BEE-9F93-3387316D86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94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64428-6FF8-4DD4-9ADA-42FD9BB6A0F8}"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AF10B-E9E1-4BEE-9F93-3387316D8667}" type="slidenum">
              <a:rPr lang="en-US" smtClean="0"/>
              <a:t>‹#›</a:t>
            </a:fld>
            <a:endParaRPr lang="en-US"/>
          </a:p>
        </p:txBody>
      </p:sp>
    </p:spTree>
    <p:extLst>
      <p:ext uri="{BB962C8B-B14F-4D97-AF65-F5344CB8AC3E}">
        <p14:creationId xmlns:p14="http://schemas.microsoft.com/office/powerpoint/2010/main" val="306966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C64428-6FF8-4DD4-9ADA-42FD9BB6A0F8}"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F10B-E9E1-4BEE-9F93-3387316D86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49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C64428-6FF8-4DD4-9ADA-42FD9BB6A0F8}"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F10B-E9E1-4BEE-9F93-3387316D8667}" type="slidenum">
              <a:rPr lang="en-US" smtClean="0"/>
              <a:t>‹#›</a:t>
            </a:fld>
            <a:endParaRPr lang="en-US"/>
          </a:p>
        </p:txBody>
      </p:sp>
    </p:spTree>
    <p:extLst>
      <p:ext uri="{BB962C8B-B14F-4D97-AF65-F5344CB8AC3E}">
        <p14:creationId xmlns:p14="http://schemas.microsoft.com/office/powerpoint/2010/main" val="179880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C64428-6FF8-4DD4-9ADA-42FD9BB6A0F8}" type="datetimeFigureOut">
              <a:rPr lang="en-US" smtClean="0"/>
              <a:t>2/4/2023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7AF10B-E9E1-4BEE-9F93-3387316D8667}" type="slidenum">
              <a:rPr lang="en-US" smtClean="0"/>
              <a:t>‹#›</a:t>
            </a:fld>
            <a:endParaRPr lang="en-US"/>
          </a:p>
        </p:txBody>
      </p:sp>
    </p:spTree>
    <p:extLst>
      <p:ext uri="{BB962C8B-B14F-4D97-AF65-F5344CB8AC3E}">
        <p14:creationId xmlns:p14="http://schemas.microsoft.com/office/powerpoint/2010/main" val="769079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smtClean="0"/>
              <a:t>RESEARCH</a:t>
            </a:r>
            <a:endParaRPr lang="en-US" dirty="0"/>
          </a:p>
        </p:txBody>
      </p:sp>
    </p:spTree>
    <p:extLst>
      <p:ext uri="{BB962C8B-B14F-4D97-AF65-F5344CB8AC3E}">
        <p14:creationId xmlns:p14="http://schemas.microsoft.com/office/powerpoint/2010/main" val="4050492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dirty="0" smtClean="0"/>
              <a:t>The steps in the scientific method guide researchers in planning, conducting, and interpreting research studies. Scientific research follows logical steps, which include: </a:t>
            </a:r>
          </a:p>
          <a:p>
            <a:pPr marL="0" indent="0">
              <a:buNone/>
            </a:pPr>
            <a:r>
              <a:rPr lang="en-US" dirty="0" smtClean="0"/>
              <a:t>• defining the problem </a:t>
            </a:r>
          </a:p>
          <a:p>
            <a:pPr marL="0" indent="0">
              <a:buNone/>
            </a:pPr>
            <a:r>
              <a:rPr lang="en-US" dirty="0" smtClean="0"/>
              <a:t>• making tentative explanations </a:t>
            </a:r>
          </a:p>
          <a:p>
            <a:pPr marL="0" indent="0">
              <a:buNone/>
            </a:pPr>
            <a:r>
              <a:rPr lang="en-US" dirty="0" smtClean="0"/>
              <a:t>• gathering information </a:t>
            </a:r>
          </a:p>
          <a:p>
            <a:pPr marL="0" indent="0">
              <a:buNone/>
            </a:pPr>
            <a:r>
              <a:rPr lang="en-US" dirty="0" smtClean="0"/>
              <a:t>• testing the validity of the hypothesis </a:t>
            </a:r>
          </a:p>
          <a:p>
            <a:pPr marL="0" indent="0">
              <a:buNone/>
            </a:pPr>
            <a:r>
              <a:rPr lang="en-US" dirty="0" smtClean="0"/>
              <a:t>• making conclusions as to whether the hypothesis can be accepted or rejected </a:t>
            </a:r>
            <a:endParaRPr lang="en-US" dirty="0"/>
          </a:p>
        </p:txBody>
      </p:sp>
    </p:spTree>
    <p:extLst>
      <p:ext uri="{BB962C8B-B14F-4D97-AF65-F5344CB8AC3E}">
        <p14:creationId xmlns:p14="http://schemas.microsoft.com/office/powerpoint/2010/main" val="6013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9871"/>
            <a:ext cx="10515600" cy="4997092"/>
          </a:xfrm>
        </p:spPr>
        <p:txBody>
          <a:bodyPr>
            <a:normAutofit fontScale="92500" lnSpcReduction="20000"/>
          </a:bodyPr>
          <a:lstStyle/>
          <a:p>
            <a:pPr marL="0" indent="0">
              <a:buNone/>
            </a:pPr>
            <a:r>
              <a:rPr lang="en-US" sz="4000" dirty="0" smtClean="0"/>
              <a:t>Scientific methods: </a:t>
            </a:r>
          </a:p>
          <a:p>
            <a:pPr marL="457200" lvl="1" indent="0">
              <a:buNone/>
            </a:pPr>
            <a:r>
              <a:rPr lang="en-US" sz="3600" dirty="0" smtClean="0"/>
              <a:t>• find general rules, </a:t>
            </a:r>
          </a:p>
          <a:p>
            <a:pPr marL="457200" lvl="1" indent="0">
              <a:buNone/>
            </a:pPr>
            <a:r>
              <a:rPr lang="en-US" sz="3600" dirty="0" smtClean="0"/>
              <a:t>• collect objective evidences, </a:t>
            </a:r>
          </a:p>
          <a:p>
            <a:pPr marL="457200" lvl="1" indent="0">
              <a:buNone/>
            </a:pPr>
            <a:r>
              <a:rPr lang="en-US" sz="3600" dirty="0" smtClean="0"/>
              <a:t>• make testable statements, </a:t>
            </a:r>
          </a:p>
          <a:p>
            <a:pPr marL="457200" lvl="1" indent="0">
              <a:buNone/>
            </a:pPr>
            <a:r>
              <a:rPr lang="en-US" sz="3600" dirty="0" smtClean="0"/>
              <a:t>• adopt a skeptical attitude about all claims, </a:t>
            </a:r>
          </a:p>
          <a:p>
            <a:pPr marL="457200" lvl="1" indent="0">
              <a:buNone/>
            </a:pPr>
            <a:r>
              <a:rPr lang="en-US" sz="3600" dirty="0" smtClean="0"/>
              <a:t>• are creative, </a:t>
            </a:r>
          </a:p>
          <a:p>
            <a:pPr marL="457200" lvl="1" indent="0">
              <a:buNone/>
            </a:pPr>
            <a:r>
              <a:rPr lang="en-US" sz="3600" dirty="0" smtClean="0"/>
              <a:t>• are public, and </a:t>
            </a:r>
          </a:p>
          <a:p>
            <a:pPr marL="457200" lvl="1" indent="0">
              <a:buNone/>
            </a:pPr>
            <a:r>
              <a:rPr lang="en-US" sz="3600" dirty="0" smtClean="0"/>
              <a:t>• are productive.</a:t>
            </a:r>
            <a:endParaRPr lang="en-US" sz="3600" dirty="0"/>
          </a:p>
        </p:txBody>
      </p:sp>
    </p:spTree>
    <p:extLst>
      <p:ext uri="{BB962C8B-B14F-4D97-AF65-F5344CB8AC3E}">
        <p14:creationId xmlns:p14="http://schemas.microsoft.com/office/powerpoint/2010/main" val="189111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scientific method</a:t>
            </a:r>
            <a:endParaRPr lang="en-US" dirty="0"/>
          </a:p>
        </p:txBody>
      </p:sp>
      <p:sp>
        <p:nvSpPr>
          <p:cNvPr id="3" name="Content Placeholder 2"/>
          <p:cNvSpPr>
            <a:spLocks noGrp="1"/>
          </p:cNvSpPr>
          <p:nvPr>
            <p:ph idx="1"/>
          </p:nvPr>
        </p:nvSpPr>
        <p:spPr/>
        <p:txBody>
          <a:bodyPr/>
          <a:lstStyle/>
          <a:p>
            <a:pPr marL="0" indent="0">
              <a:buNone/>
            </a:pPr>
            <a:r>
              <a:rPr lang="en-US" dirty="0" smtClean="0"/>
              <a:t>It should be noted that, apart from its importance in knowing the world, the scientific method of knowing has some limitations. </a:t>
            </a:r>
          </a:p>
          <a:p>
            <a:pPr marL="0" indent="0">
              <a:buNone/>
            </a:pPr>
            <a:r>
              <a:rPr lang="en-US" dirty="0" smtClean="0"/>
              <a:t>• The scientific method cannot answer all questions </a:t>
            </a:r>
          </a:p>
          <a:p>
            <a:pPr marL="0" indent="0">
              <a:buNone/>
            </a:pPr>
            <a:r>
              <a:rPr lang="en-US" dirty="0" smtClean="0"/>
              <a:t>• Application of the scientific method can never capture the full richness of the individual and the environment </a:t>
            </a:r>
          </a:p>
          <a:p>
            <a:pPr marL="0" indent="0">
              <a:buNone/>
            </a:pPr>
            <a:r>
              <a:rPr lang="en-US" dirty="0" smtClean="0"/>
              <a:t>• The measurement devices always have some degree of error. </a:t>
            </a:r>
            <a:endParaRPr lang="en-US" dirty="0"/>
          </a:p>
        </p:txBody>
      </p:sp>
    </p:spTree>
    <p:extLst>
      <p:ext uri="{BB962C8B-B14F-4D97-AF65-F5344CB8AC3E}">
        <p14:creationId xmlns:p14="http://schemas.microsoft.com/office/powerpoint/2010/main" val="335950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then, what is research?</a:t>
            </a:r>
            <a:endParaRPr lang="en-US" dirty="0"/>
          </a:p>
        </p:txBody>
      </p:sp>
      <p:sp>
        <p:nvSpPr>
          <p:cNvPr id="3" name="Content Placeholder 2"/>
          <p:cNvSpPr>
            <a:spLocks noGrp="1"/>
          </p:cNvSpPr>
          <p:nvPr>
            <p:ph idx="1"/>
          </p:nvPr>
        </p:nvSpPr>
        <p:spPr/>
        <p:txBody>
          <a:bodyPr>
            <a:normAutofit fontScale="92500"/>
          </a:bodyPr>
          <a:lstStyle/>
          <a:p>
            <a:r>
              <a:rPr lang="en-US" dirty="0"/>
              <a:t>The word “research” originated from the old French word “</a:t>
            </a:r>
            <a:r>
              <a:rPr lang="en-US" i="1" u="sng" dirty="0"/>
              <a:t>recerchier</a:t>
            </a:r>
            <a:r>
              <a:rPr lang="en-US" i="1" dirty="0"/>
              <a:t>” </a:t>
            </a:r>
            <a:r>
              <a:rPr lang="en-US" dirty="0"/>
              <a:t>meaning to search and search again. </a:t>
            </a:r>
            <a:endParaRPr lang="en-US" dirty="0" smtClean="0"/>
          </a:p>
          <a:p>
            <a:r>
              <a:rPr lang="en-US" dirty="0" smtClean="0"/>
              <a:t>It </a:t>
            </a:r>
            <a:r>
              <a:rPr lang="en-US" dirty="0"/>
              <a:t>literally implies repeating a search for something and implicitly assumes that the earlier search was not exhaustive and complete in the sense that there is still scope for improvement. </a:t>
            </a:r>
            <a:endParaRPr lang="en-US" dirty="0" smtClean="0"/>
          </a:p>
          <a:p>
            <a:r>
              <a:rPr lang="en-US" dirty="0" smtClean="0"/>
              <a:t>Research </a:t>
            </a:r>
            <a:r>
              <a:rPr lang="en-US" dirty="0"/>
              <a:t>in common parlance refers to a search for knowledge. It may be defined as a scientific and systematic search for pertinent information on a specific topic/area. </a:t>
            </a:r>
            <a:endParaRPr lang="en-US" dirty="0" smtClean="0"/>
          </a:p>
          <a:p>
            <a:r>
              <a:rPr lang="en-US" dirty="0" smtClean="0"/>
              <a:t>In </a:t>
            </a:r>
            <a:r>
              <a:rPr lang="en-US" dirty="0"/>
              <a:t>fact, research is an art of scientific investigation</a:t>
            </a:r>
          </a:p>
        </p:txBody>
      </p:sp>
    </p:spTree>
    <p:extLst>
      <p:ext uri="{BB962C8B-B14F-4D97-AF65-F5344CB8AC3E}">
        <p14:creationId xmlns:p14="http://schemas.microsoft.com/office/powerpoint/2010/main" val="310888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510"/>
            <a:ext cx="10515600" cy="4741453"/>
          </a:xfrm>
        </p:spPr>
        <p:txBody>
          <a:bodyPr/>
          <a:lstStyle/>
          <a:p>
            <a:r>
              <a:rPr lang="en-US" dirty="0"/>
              <a:t>Research is a scientific approach of answering a research question, solving a problem or generating new knowledge through a systematic and orderly collection, organization, and analysis of information with an ultimate goal of making the research useful in </a:t>
            </a:r>
            <a:r>
              <a:rPr lang="en-US" dirty="0" smtClean="0"/>
              <a:t>decision-making</a:t>
            </a:r>
          </a:p>
          <a:p>
            <a:r>
              <a:rPr lang="en-US" dirty="0"/>
              <a:t>Research is based on the scientific method. So then, what is science? </a:t>
            </a:r>
          </a:p>
          <a:p>
            <a:r>
              <a:rPr lang="en-US" dirty="0"/>
              <a:t>Etymologically, the word “science” is derived from the Latin word “</a:t>
            </a:r>
            <a:r>
              <a:rPr lang="en-US" i="1" dirty="0" err="1"/>
              <a:t>scientia</a:t>
            </a:r>
            <a:r>
              <a:rPr lang="en-US" dirty="0"/>
              <a:t>” meaning knowledge. </a:t>
            </a:r>
            <a:endParaRPr lang="en-US" dirty="0" smtClean="0"/>
          </a:p>
          <a:p>
            <a:r>
              <a:rPr lang="en-US" dirty="0" smtClean="0"/>
              <a:t>Science </a:t>
            </a:r>
            <a:r>
              <a:rPr lang="en-US" dirty="0"/>
              <a:t>refers to a systematic and organized body of knowledge in any area of inquiry that is acquired using “the scientific method” </a:t>
            </a:r>
          </a:p>
        </p:txBody>
      </p:sp>
    </p:spTree>
    <p:extLst>
      <p:ext uri="{BB962C8B-B14F-4D97-AF65-F5344CB8AC3E}">
        <p14:creationId xmlns:p14="http://schemas.microsoft.com/office/powerpoint/2010/main" val="339401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knowledge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Science can be grouped into two broad categories: natural science and social </a:t>
            </a:r>
            <a:r>
              <a:rPr lang="en-US" dirty="0" smtClean="0"/>
              <a:t>science</a:t>
            </a:r>
          </a:p>
          <a:p>
            <a:r>
              <a:rPr lang="en-US" dirty="0"/>
              <a:t>Natural science is the science of naturally occurring objects or phenomena, such as light, objects, matter, earth, celestial bodies, or the human body. </a:t>
            </a:r>
            <a:endParaRPr lang="en-US" dirty="0" smtClean="0"/>
          </a:p>
          <a:p>
            <a:r>
              <a:rPr lang="en-US" dirty="0" smtClean="0"/>
              <a:t>Natural </a:t>
            </a:r>
            <a:r>
              <a:rPr lang="en-US" dirty="0"/>
              <a:t>sciences can be further classified into physical sciences, earth sciences, life sciences, and others. </a:t>
            </a:r>
            <a:endParaRPr lang="en-US" dirty="0" smtClean="0"/>
          </a:p>
          <a:p>
            <a:r>
              <a:rPr lang="en-US" dirty="0" smtClean="0"/>
              <a:t>Physical </a:t>
            </a:r>
            <a:r>
              <a:rPr lang="en-US" dirty="0"/>
              <a:t>sciences consist of disciplines such as physics (the science of physical objects), chemistry (the science of matter), and astronomy (the science of celestial objects). Earth sciences consist of disciplines such as geology (the science of the </a:t>
            </a:r>
            <a:r>
              <a:rPr lang="en-US" dirty="0" smtClean="0"/>
              <a:t>earth</a:t>
            </a:r>
            <a:endParaRPr lang="en-US" dirty="0"/>
          </a:p>
        </p:txBody>
      </p:sp>
    </p:spTree>
    <p:extLst>
      <p:ext uri="{BB962C8B-B14F-4D97-AF65-F5344CB8AC3E}">
        <p14:creationId xmlns:p14="http://schemas.microsoft.com/office/powerpoint/2010/main" val="64029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6852"/>
            <a:ext cx="10515600" cy="4820111"/>
          </a:xfrm>
        </p:spPr>
        <p:txBody>
          <a:bodyPr/>
          <a:lstStyle/>
          <a:p>
            <a:r>
              <a:rPr lang="en-US" dirty="0" smtClean="0"/>
              <a:t>Life sciences include disciplines such as biology (the science of human bodies) and botany (the science of plants). </a:t>
            </a:r>
          </a:p>
          <a:p>
            <a:r>
              <a:rPr lang="en-US" dirty="0" smtClean="0"/>
              <a:t>In contrast, social science is the science of people or collections of people (such as, groups, firms, societies, economies), and their individual or collective behaviors. </a:t>
            </a:r>
          </a:p>
          <a:p>
            <a:r>
              <a:rPr lang="en-US" dirty="0" smtClean="0"/>
              <a:t>Social sciences can be classified into disciplines such as psychology (the science of human behaviors), sociology (the science of social groups and societies), and economics (the science of firms, markets, and economies).</a:t>
            </a:r>
          </a:p>
          <a:p>
            <a:endParaRPr lang="en-US" dirty="0"/>
          </a:p>
        </p:txBody>
      </p:sp>
    </p:spTree>
    <p:extLst>
      <p:ext uri="{BB962C8B-B14F-4D97-AF65-F5344CB8AC3E}">
        <p14:creationId xmlns:p14="http://schemas.microsoft.com/office/powerpoint/2010/main" val="405106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8361"/>
            <a:ext cx="10515600" cy="4908602"/>
          </a:xfrm>
        </p:spPr>
        <p:txBody>
          <a:bodyPr>
            <a:normAutofit/>
          </a:bodyPr>
          <a:lstStyle/>
          <a:p>
            <a:r>
              <a:rPr lang="en-US" dirty="0"/>
              <a:t>The purpose of science is to create scientific knowledge. Scientific knowledge refers to a generalized body of laws and theories to explain a phenomenon or behavior of interest that are acquired using the scientific method. </a:t>
            </a:r>
            <a:endParaRPr lang="en-US" dirty="0" smtClean="0"/>
          </a:p>
          <a:p>
            <a:pPr marL="0" indent="0">
              <a:buNone/>
            </a:pPr>
            <a:r>
              <a:rPr lang="en-US" b="1" dirty="0"/>
              <a:t>Scientific Research</a:t>
            </a:r>
            <a:endParaRPr lang="en-US" dirty="0"/>
          </a:p>
          <a:p>
            <a:r>
              <a:rPr lang="en-US" dirty="0"/>
              <a:t> Given that theories and observations are the two pillars of science, scientific research also operates at two levels: a theoretical level and an empirical level. </a:t>
            </a:r>
            <a:endParaRPr lang="en-US" dirty="0" smtClean="0"/>
          </a:p>
          <a:p>
            <a:r>
              <a:rPr lang="en-US" dirty="0" smtClean="0"/>
              <a:t>The </a:t>
            </a:r>
            <a:r>
              <a:rPr lang="en-US" dirty="0"/>
              <a:t>theoretical level is concerned with developing abstract concepts about a natural or social phenomenon and relationships between those concepts (i.e., build “theories”), </a:t>
            </a:r>
          </a:p>
        </p:txBody>
      </p:sp>
    </p:spTree>
    <p:extLst>
      <p:ext uri="{BB962C8B-B14F-4D97-AF65-F5344CB8AC3E}">
        <p14:creationId xmlns:p14="http://schemas.microsoft.com/office/powerpoint/2010/main" val="279123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8361"/>
            <a:ext cx="10515600" cy="4908602"/>
          </a:xfrm>
        </p:spPr>
        <p:txBody>
          <a:bodyPr/>
          <a:lstStyle/>
          <a:p>
            <a:pPr marL="0" indent="0">
              <a:buNone/>
            </a:pPr>
            <a:r>
              <a:rPr lang="en-US" dirty="0" smtClean="0"/>
              <a:t>while the empirical level is concerned with testing the theoretical concepts and relationships to see how well they match with our observations of reality, with the goal of ultimately building better theories. </a:t>
            </a:r>
          </a:p>
          <a:p>
            <a:r>
              <a:rPr lang="en-US" dirty="0" smtClean="0"/>
              <a:t>Over time, a theory becomes more and more refined (i.e., fits the observed reality better), and the science gains maturity. </a:t>
            </a:r>
          </a:p>
          <a:p>
            <a:r>
              <a:rPr lang="en-US" dirty="0" smtClean="0"/>
              <a:t>Scientific research involves continually moves back and forth between theory and observations</a:t>
            </a:r>
          </a:p>
          <a:p>
            <a:endParaRPr lang="en-US" dirty="0"/>
          </a:p>
        </p:txBody>
      </p:sp>
    </p:spTree>
    <p:extLst>
      <p:ext uri="{BB962C8B-B14F-4D97-AF65-F5344CB8AC3E}">
        <p14:creationId xmlns:p14="http://schemas.microsoft.com/office/powerpoint/2010/main" val="308686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Depending on a researcher’s training and interest, scientific inquiry may take one of two possible forms: inductive or deductive. </a:t>
            </a:r>
            <a:endParaRPr lang="en-US" dirty="0" smtClean="0"/>
          </a:p>
          <a:p>
            <a:r>
              <a:rPr lang="en-US" dirty="0" smtClean="0"/>
              <a:t>In </a:t>
            </a:r>
            <a:r>
              <a:rPr lang="en-US" dirty="0"/>
              <a:t>inductive research, the goal of a researcher is to infer theoretical concepts and patterns from observed data. </a:t>
            </a:r>
            <a:endParaRPr lang="en-US" dirty="0" smtClean="0"/>
          </a:p>
          <a:p>
            <a:r>
              <a:rPr lang="en-US" dirty="0" smtClean="0"/>
              <a:t>In </a:t>
            </a:r>
            <a:r>
              <a:rPr lang="en-US" dirty="0"/>
              <a:t>deductive research, the goal of the researcher is to test concepts and patterns known from theory using new empirical data. </a:t>
            </a:r>
            <a:endParaRPr lang="en-US" dirty="0" smtClean="0"/>
          </a:p>
          <a:p>
            <a:r>
              <a:rPr lang="en-US" dirty="0" smtClean="0"/>
              <a:t>Hence</a:t>
            </a:r>
            <a:r>
              <a:rPr lang="en-US" dirty="0"/>
              <a:t>, inductive research is often loosely called theory-building research, while deductive research is theory-testing research. </a:t>
            </a:r>
            <a:endParaRPr lang="en-US" dirty="0" smtClean="0"/>
          </a:p>
          <a:p>
            <a:r>
              <a:rPr lang="en-US" dirty="0" smtClean="0"/>
              <a:t>Note </a:t>
            </a:r>
            <a:r>
              <a:rPr lang="en-US" dirty="0"/>
              <a:t>here that the goal of theory-testing is not just to test a theory, but also to refine, improve, and possibly extend it. </a:t>
            </a:r>
            <a:endParaRPr lang="en-US" dirty="0" smtClean="0"/>
          </a:p>
          <a:p>
            <a:r>
              <a:rPr lang="en-US" dirty="0" smtClean="0"/>
              <a:t>You </a:t>
            </a:r>
            <a:r>
              <a:rPr lang="en-US" dirty="0"/>
              <a:t>cannot do inductive or deductive research if you are not familiar with both the theory and data components of research. </a:t>
            </a:r>
            <a:endParaRPr lang="en-US" dirty="0" smtClean="0"/>
          </a:p>
          <a:p>
            <a:r>
              <a:rPr lang="en-US" dirty="0" smtClean="0"/>
              <a:t>Naturally</a:t>
            </a:r>
            <a:r>
              <a:rPr lang="en-US" dirty="0"/>
              <a:t>, a complete researcher is one who is able to handle both inductive and deductive research</a:t>
            </a:r>
          </a:p>
        </p:txBody>
      </p:sp>
    </p:spTree>
    <p:extLst>
      <p:ext uri="{BB962C8B-B14F-4D97-AF65-F5344CB8AC3E}">
        <p14:creationId xmlns:p14="http://schemas.microsoft.com/office/powerpoint/2010/main" val="94392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Knowledge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are two major approaches of knowing the world: everyday experience and science</a:t>
            </a:r>
          </a:p>
          <a:p>
            <a:pPr marL="0" indent="0">
              <a:buNone/>
            </a:pPr>
            <a:r>
              <a:rPr lang="en-US" dirty="0" smtClean="0"/>
              <a:t>1. Everyday Experience as Sources of Knowledge </a:t>
            </a:r>
          </a:p>
          <a:p>
            <a:r>
              <a:rPr lang="en-US" dirty="0" smtClean="0"/>
              <a:t>As we live in this world and interact with our surrounding we may be confronted with new ideas that may have important impact on our lives. We get access to this new information through our senses --- the most immediate way of knowing something. This is what we call sensory knowledge</a:t>
            </a:r>
          </a:p>
          <a:p>
            <a:r>
              <a:rPr lang="en-US" dirty="0" smtClean="0"/>
              <a:t>We may also use the opinion of others as sources of knowledge. We might have experienced a stimulus with our senses but we want to check on the accuracy and authenticity of these sensations.</a:t>
            </a:r>
            <a:endParaRPr lang="en-US" dirty="0"/>
          </a:p>
        </p:txBody>
      </p:sp>
    </p:spTree>
    <p:extLst>
      <p:ext uri="{BB962C8B-B14F-4D97-AF65-F5344CB8AC3E}">
        <p14:creationId xmlns:p14="http://schemas.microsoft.com/office/powerpoint/2010/main" val="34864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3058"/>
            <a:ext cx="10515600" cy="5183905"/>
          </a:xfrm>
        </p:spPr>
        <p:txBody>
          <a:bodyPr/>
          <a:lstStyle/>
          <a:p>
            <a:r>
              <a:rPr lang="en-US" dirty="0"/>
              <a:t>It is important to understand that theory-building (inductive research) and theory testing (deductive research) are both critical for the advancement of </a:t>
            </a:r>
            <a:r>
              <a:rPr lang="en-US" dirty="0" smtClean="0"/>
              <a:t>science</a:t>
            </a:r>
          </a:p>
          <a:p>
            <a:endParaRPr lang="en-US" dirty="0"/>
          </a:p>
        </p:txBody>
      </p:sp>
      <p:pic>
        <p:nvPicPr>
          <p:cNvPr id="4" name="Picture 3"/>
          <p:cNvPicPr>
            <a:picLocks noChangeAspect="1"/>
          </p:cNvPicPr>
          <p:nvPr/>
        </p:nvPicPr>
        <p:blipFill>
          <a:blip r:embed="rId2"/>
          <a:stretch>
            <a:fillRect/>
          </a:stretch>
        </p:blipFill>
        <p:spPr>
          <a:xfrm>
            <a:off x="3123564" y="2418735"/>
            <a:ext cx="6167920" cy="3893165"/>
          </a:xfrm>
          <a:prstGeom prst="rect">
            <a:avLst/>
          </a:prstGeom>
        </p:spPr>
      </p:pic>
    </p:spTree>
    <p:extLst>
      <p:ext uri="{BB962C8B-B14F-4D97-AF65-F5344CB8AC3E}">
        <p14:creationId xmlns:p14="http://schemas.microsoft.com/office/powerpoint/2010/main" val="3123646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Research</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1. </a:t>
            </a:r>
            <a:r>
              <a:rPr lang="en-US" b="1" dirty="0"/>
              <a:t>Purposive</a:t>
            </a:r>
            <a:r>
              <a:rPr lang="en-US" dirty="0"/>
              <a:t> – Any good scientific research must have a definite aim or purpose, i.e. it must be focused otherwise it will fail to be systematic and directed </a:t>
            </a:r>
          </a:p>
          <a:p>
            <a:pPr marL="0" indent="0">
              <a:buNone/>
            </a:pPr>
            <a:r>
              <a:rPr lang="en-US" b="1" dirty="0" smtClean="0"/>
              <a:t>2.Controlled</a:t>
            </a:r>
            <a:r>
              <a:rPr lang="en-US" dirty="0" smtClean="0"/>
              <a:t> </a:t>
            </a:r>
            <a:r>
              <a:rPr lang="en-US" dirty="0"/>
              <a:t>- this implies that, in exploring causality in relation to two variables (factors), one sets up the study in a way that minimizes the effects of other factors affecting the relationship. This can be achieved in the physical sciences since most of the research is done in a laboratory. However, in the social sciences it may be difficult since research is carried out on issues related to human beings living in society, where such controls are not possible. Attempts are made to quantify their impact.</a:t>
            </a:r>
          </a:p>
        </p:txBody>
      </p:sp>
    </p:spTree>
    <p:extLst>
      <p:ext uri="{BB962C8B-B14F-4D97-AF65-F5344CB8AC3E}">
        <p14:creationId xmlns:p14="http://schemas.microsoft.com/office/powerpoint/2010/main" val="298224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0606"/>
            <a:ext cx="10515600" cy="5626357"/>
          </a:xfrm>
        </p:spPr>
        <p:txBody>
          <a:bodyPr/>
          <a:lstStyle/>
          <a:p>
            <a:pPr marL="0" indent="0">
              <a:buNone/>
            </a:pPr>
            <a:r>
              <a:rPr lang="en-US" b="1" dirty="0" smtClean="0"/>
              <a:t>3.Rigorous </a:t>
            </a:r>
            <a:r>
              <a:rPr lang="en-US" b="1" dirty="0"/>
              <a:t>- </a:t>
            </a:r>
            <a:r>
              <a:rPr lang="en-US" dirty="0"/>
              <a:t>This refers to the carefulness and the degree of exactitude in research. This means answers to research questions are relevant, appropriate and justified. The degree of rigor varies markedly between the physical and social sciences and within the social sciences.</a:t>
            </a:r>
          </a:p>
          <a:p>
            <a:pPr marL="0" indent="0">
              <a:buNone/>
            </a:pPr>
            <a:r>
              <a:rPr lang="en-US" b="1" dirty="0" smtClean="0"/>
              <a:t>4.Systematic</a:t>
            </a:r>
            <a:r>
              <a:rPr lang="en-US" dirty="0" smtClean="0"/>
              <a:t> </a:t>
            </a:r>
            <a:r>
              <a:rPr lang="en-US" dirty="0"/>
              <a:t>- This implies that the procedures adopted to undertake an investigation follows a certain logical sequence, i.e., some procedures must follow </a:t>
            </a:r>
            <a:r>
              <a:rPr lang="en-US" dirty="0" smtClean="0"/>
              <a:t>others</a:t>
            </a:r>
          </a:p>
          <a:p>
            <a:pPr marL="0" indent="0">
              <a:buNone/>
            </a:pPr>
            <a:r>
              <a:rPr lang="en-US" dirty="0" smtClean="0"/>
              <a:t>5. </a:t>
            </a:r>
            <a:r>
              <a:rPr lang="en-US" b="1" dirty="0"/>
              <a:t>Critical</a:t>
            </a:r>
            <a:r>
              <a:rPr lang="en-US" dirty="0"/>
              <a:t> - Critical scrutiny of the procedures used and the methods employed is crucial to a research enquiry. The process of investigation must be fool proof and free from drawbacks. The process adopted and the procedures used must be able to withstand critical scrutiny.</a:t>
            </a:r>
          </a:p>
          <a:p>
            <a:pPr marL="0" indent="0">
              <a:buNone/>
            </a:pPr>
            <a:endParaRPr lang="en-US" dirty="0"/>
          </a:p>
        </p:txBody>
      </p:sp>
    </p:spTree>
    <p:extLst>
      <p:ext uri="{BB962C8B-B14F-4D97-AF65-F5344CB8AC3E}">
        <p14:creationId xmlns:p14="http://schemas.microsoft.com/office/powerpoint/2010/main" val="421434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6. Empirical</a:t>
            </a:r>
            <a:r>
              <a:rPr lang="en-US" dirty="0" smtClean="0"/>
              <a:t> </a:t>
            </a:r>
            <a:r>
              <a:rPr lang="en-US" dirty="0"/>
              <a:t>- Any conclusions drawn are based upon hard evidence gathered from information obtained through real life experiences or observations. Results of data analysis should be objective and based on facts resulting from the interpretation of the data</a:t>
            </a:r>
            <a:r>
              <a:rPr lang="en-US" dirty="0" smtClean="0"/>
              <a:t>.</a:t>
            </a:r>
          </a:p>
          <a:p>
            <a:pPr marL="0" indent="0">
              <a:buNone/>
            </a:pPr>
            <a:r>
              <a:rPr lang="en-US" b="1" dirty="0" smtClean="0"/>
              <a:t>7. Verifiability</a:t>
            </a:r>
            <a:r>
              <a:rPr lang="en-US" dirty="0" smtClean="0"/>
              <a:t> </a:t>
            </a:r>
            <a:r>
              <a:rPr lang="en-US" dirty="0"/>
              <a:t>- Whatever the conclusion, the basis of the findings should be correct and can be verified by oneself and others. The scientific research should blend itself whether or not the data supported the proposed.</a:t>
            </a:r>
          </a:p>
          <a:p>
            <a:pPr marL="0" indent="0">
              <a:buNone/>
            </a:pPr>
            <a:endParaRPr lang="en-US" dirty="0"/>
          </a:p>
          <a:p>
            <a:endParaRPr lang="en-US" dirty="0"/>
          </a:p>
        </p:txBody>
      </p:sp>
    </p:spTree>
    <p:extLst>
      <p:ext uri="{BB962C8B-B14F-4D97-AF65-F5344CB8AC3E}">
        <p14:creationId xmlns:p14="http://schemas.microsoft.com/office/powerpoint/2010/main" val="421385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 of Research</a:t>
            </a:r>
            <a:endParaRPr lang="en-US" dirty="0"/>
          </a:p>
        </p:txBody>
      </p:sp>
      <p:sp>
        <p:nvSpPr>
          <p:cNvPr id="3" name="Content Placeholder 2"/>
          <p:cNvSpPr>
            <a:spLocks noGrp="1"/>
          </p:cNvSpPr>
          <p:nvPr>
            <p:ph idx="1"/>
          </p:nvPr>
        </p:nvSpPr>
        <p:spPr/>
        <p:txBody>
          <a:bodyPr>
            <a:normAutofit fontScale="70000" lnSpcReduction="20000"/>
          </a:bodyPr>
          <a:lstStyle/>
          <a:p>
            <a:r>
              <a:rPr lang="en-GB" i="1" dirty="0" smtClean="0"/>
              <a:t>Discovery </a:t>
            </a:r>
            <a:r>
              <a:rPr lang="en-GB" i="1" dirty="0"/>
              <a:t>of new knowledge </a:t>
            </a:r>
            <a:endParaRPr lang="en-US" dirty="0" smtClean="0">
              <a:effectLst/>
            </a:endParaRPr>
          </a:p>
          <a:p>
            <a:pPr marL="0" indent="0">
              <a:buNone/>
            </a:pPr>
            <a:r>
              <a:rPr lang="en-GB" dirty="0"/>
              <a:t>This involves the discovery of new facts, their correct interpretation and practical application.</a:t>
            </a:r>
            <a:endParaRPr lang="en-US" dirty="0" smtClean="0">
              <a:effectLst/>
            </a:endParaRPr>
          </a:p>
          <a:p>
            <a:r>
              <a:rPr lang="en-GB" i="1" dirty="0" smtClean="0"/>
              <a:t>Exploration</a:t>
            </a:r>
            <a:endParaRPr lang="en-US" dirty="0" smtClean="0">
              <a:effectLst/>
            </a:endParaRPr>
          </a:p>
          <a:p>
            <a:pPr marL="0" indent="0">
              <a:buNone/>
            </a:pPr>
            <a:r>
              <a:rPr lang="en-US" dirty="0"/>
              <a:t>This is mainly applied in social research which is conducted to explore a topic. Exploratory studies are more typically done for three reasons;</a:t>
            </a:r>
          </a:p>
          <a:p>
            <a:pPr marL="457200" lvl="1" indent="0">
              <a:buNone/>
            </a:pPr>
            <a:r>
              <a:rPr lang="en-US" dirty="0"/>
              <a:t>•	To satisfy the research curiously and desire for better understanding,</a:t>
            </a:r>
          </a:p>
          <a:p>
            <a:pPr marL="457200" lvl="1" indent="0">
              <a:buNone/>
            </a:pPr>
            <a:r>
              <a:rPr lang="en-US" dirty="0"/>
              <a:t>•	To test the feasibility of understanding a more careful study, and</a:t>
            </a:r>
          </a:p>
          <a:p>
            <a:pPr marL="457200" lvl="1" indent="0">
              <a:buNone/>
            </a:pPr>
            <a:r>
              <a:rPr lang="en-US" dirty="0"/>
              <a:t>•	To develop the method to be employed in a further study.</a:t>
            </a:r>
          </a:p>
          <a:p>
            <a:r>
              <a:rPr lang="en-GB" i="1" dirty="0" smtClean="0"/>
              <a:t>Explanation</a:t>
            </a:r>
            <a:endParaRPr lang="en-US" dirty="0" smtClean="0">
              <a:effectLst/>
            </a:endParaRPr>
          </a:p>
          <a:p>
            <a:pPr marL="0" indent="0">
              <a:buNone/>
            </a:pPr>
            <a:r>
              <a:rPr lang="en-US" dirty="0"/>
              <a:t>This involves accurate observation and measurement of a given phenomenon</a:t>
            </a:r>
          </a:p>
          <a:p>
            <a:endParaRPr lang="en-US" dirty="0"/>
          </a:p>
        </p:txBody>
      </p:sp>
    </p:spTree>
    <p:extLst>
      <p:ext uri="{BB962C8B-B14F-4D97-AF65-F5344CB8AC3E}">
        <p14:creationId xmlns:p14="http://schemas.microsoft.com/office/powerpoint/2010/main" val="342486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387"/>
            <a:ext cx="10515600" cy="5144576"/>
          </a:xfrm>
        </p:spPr>
        <p:txBody>
          <a:bodyPr>
            <a:normAutofit fontScale="92500"/>
          </a:bodyPr>
          <a:lstStyle/>
          <a:p>
            <a:r>
              <a:rPr lang="en-US" i="1" dirty="0" smtClean="0"/>
              <a:t>Description</a:t>
            </a:r>
          </a:p>
          <a:p>
            <a:pPr marL="0" indent="0">
              <a:buNone/>
            </a:pPr>
            <a:r>
              <a:rPr lang="en-US" dirty="0"/>
              <a:t>The major purpose of many studies is to describe situations and events for accurate identification e.g. size, shape, age, weight, </a:t>
            </a:r>
            <a:r>
              <a:rPr lang="en-US" dirty="0" err="1"/>
              <a:t>colour</a:t>
            </a:r>
            <a:r>
              <a:rPr lang="en-US" dirty="0"/>
              <a:t> and height change over time </a:t>
            </a:r>
            <a:r>
              <a:rPr lang="en-US" dirty="0" err="1"/>
              <a:t>e.t.c</a:t>
            </a:r>
            <a:r>
              <a:rPr lang="en-US" dirty="0"/>
              <a:t>. Descriptive studies try to discover answers to the questions Who? What? When?, sometimes how</a:t>
            </a:r>
            <a:r>
              <a:rPr lang="en-US" dirty="0" smtClean="0"/>
              <a:t>?</a:t>
            </a:r>
          </a:p>
          <a:p>
            <a:r>
              <a:rPr lang="en-GB" i="1" dirty="0" smtClean="0"/>
              <a:t>Prediction</a:t>
            </a:r>
            <a:endParaRPr lang="en-US" dirty="0" smtClean="0">
              <a:effectLst/>
            </a:endParaRPr>
          </a:p>
          <a:p>
            <a:pPr marL="0" indent="0">
              <a:buNone/>
            </a:pPr>
            <a:r>
              <a:rPr lang="en-US" dirty="0"/>
              <a:t>This is the ability to estimate occurrences of phenomena. If we can provide a plausible explanation of an event after it has occurred, we are able to predict when and what situations that event will occur.</a:t>
            </a:r>
          </a:p>
          <a:p>
            <a:r>
              <a:rPr lang="en-GB" i="1" dirty="0" smtClean="0"/>
              <a:t>Theory </a:t>
            </a:r>
            <a:r>
              <a:rPr lang="en-GB" i="1" dirty="0"/>
              <a:t>development</a:t>
            </a:r>
            <a:endParaRPr lang="en-US" dirty="0" smtClean="0">
              <a:effectLst/>
            </a:endParaRPr>
          </a:p>
          <a:p>
            <a:pPr marL="0" indent="0">
              <a:buNone/>
            </a:pPr>
            <a:r>
              <a:rPr lang="en-US" dirty="0"/>
              <a:t>This involves formulation of concepts and generalizations about a given phenomenon. Research is also conducted in an attempt to confirm or validate existing theories this is sometimes referred to.</a:t>
            </a:r>
          </a:p>
          <a:p>
            <a:pPr marL="0" indent="0">
              <a:buNone/>
            </a:pPr>
            <a:endParaRPr lang="en-US" dirty="0"/>
          </a:p>
          <a:p>
            <a:endParaRPr lang="en-US" dirty="0"/>
          </a:p>
        </p:txBody>
      </p:sp>
    </p:spTree>
    <p:extLst>
      <p:ext uri="{BB962C8B-B14F-4D97-AF65-F5344CB8AC3E}">
        <p14:creationId xmlns:p14="http://schemas.microsoft.com/office/powerpoint/2010/main" val="105445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Research </a:t>
            </a:r>
            <a:endParaRPr lang="en-US" dirty="0"/>
          </a:p>
        </p:txBody>
      </p:sp>
      <p:sp>
        <p:nvSpPr>
          <p:cNvPr id="3" name="Content Placeholder 2"/>
          <p:cNvSpPr>
            <a:spLocks noGrp="1"/>
          </p:cNvSpPr>
          <p:nvPr>
            <p:ph idx="1"/>
          </p:nvPr>
        </p:nvSpPr>
        <p:spPr/>
        <p:txBody>
          <a:bodyPr/>
          <a:lstStyle/>
          <a:p>
            <a:r>
              <a:rPr lang="en-US" dirty="0" smtClean="0"/>
              <a:t>1. </a:t>
            </a:r>
            <a:r>
              <a:rPr lang="en-US" b="1" dirty="0"/>
              <a:t>Basic or Fundamental </a:t>
            </a:r>
            <a:r>
              <a:rPr lang="en-US" b="1" dirty="0" smtClean="0"/>
              <a:t>research - </a:t>
            </a:r>
            <a:r>
              <a:rPr lang="en-GB" dirty="0"/>
              <a:t>the primary concern of basic research is to create knowledge solely for the sake of knowledge. Its design is not in any way hampered by considerations of special usefulness of the findings</a:t>
            </a:r>
            <a:r>
              <a:rPr lang="en-GB" dirty="0" smtClean="0"/>
              <a:t>.</a:t>
            </a:r>
          </a:p>
          <a:p>
            <a:r>
              <a:rPr lang="en-GB" dirty="0" smtClean="0"/>
              <a:t>2. </a:t>
            </a:r>
            <a:r>
              <a:rPr lang="en-US" b="1" dirty="0"/>
              <a:t>Applied Research</a:t>
            </a:r>
            <a:endParaRPr lang="en-US" dirty="0"/>
          </a:p>
          <a:p>
            <a:pPr marL="0" indent="0">
              <a:buNone/>
            </a:pPr>
            <a:r>
              <a:rPr lang="en-US" dirty="0"/>
              <a:t>Unlike basic research, this is directed towards the solution to an immediate, specific and practical problem. It is the type of research which you can conduct in relation to actual problems and under the conditions in which they are found in practice. </a:t>
            </a:r>
          </a:p>
        </p:txBody>
      </p:sp>
    </p:spTree>
    <p:extLst>
      <p:ext uri="{BB962C8B-B14F-4D97-AF65-F5344CB8AC3E}">
        <p14:creationId xmlns:p14="http://schemas.microsoft.com/office/powerpoint/2010/main" val="416480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426"/>
            <a:ext cx="10515600" cy="5498537"/>
          </a:xfrm>
        </p:spPr>
        <p:txBody>
          <a:bodyPr/>
          <a:lstStyle/>
          <a:p>
            <a:r>
              <a:rPr lang="en-US" dirty="0" smtClean="0"/>
              <a:t>3. </a:t>
            </a:r>
            <a:r>
              <a:rPr lang="en-US" b="1" dirty="0"/>
              <a:t>Action Research</a:t>
            </a:r>
            <a:endParaRPr lang="en-US" dirty="0"/>
          </a:p>
          <a:p>
            <a:pPr marL="0" indent="0">
              <a:buNone/>
            </a:pPr>
            <a:r>
              <a:rPr lang="en-US" dirty="0"/>
              <a:t>This is small scale intervention in the functioning of the real world and involves close examination of effect of such intervention.  It is normally situational and concerned with diagnosing a problem in a specific context and attempting to solve it in that context. Normally, action research is conducted with the primary intention of solving a specific, immediate and concrete problem in a local </a:t>
            </a:r>
            <a:r>
              <a:rPr lang="en-US" dirty="0" smtClean="0"/>
              <a:t>setting</a:t>
            </a:r>
          </a:p>
          <a:p>
            <a:r>
              <a:rPr lang="en-US" dirty="0" smtClean="0"/>
              <a:t>4. </a:t>
            </a:r>
            <a:r>
              <a:rPr lang="en-US" b="1" dirty="0"/>
              <a:t>Descriptive Research</a:t>
            </a:r>
            <a:endParaRPr lang="en-US" dirty="0"/>
          </a:p>
          <a:p>
            <a:r>
              <a:rPr lang="en-US" dirty="0"/>
              <a:t>This is usually involves surveys and studies that aim to identify facts. It mainly deals with the “description of the state of affairs as it is at present”; there is no control over variables in descriptive research. This is undertaken in order to ascertain and describe the characteristics of variable in a situation</a:t>
            </a:r>
          </a:p>
        </p:txBody>
      </p:sp>
    </p:spTree>
    <p:extLst>
      <p:ext uri="{BB962C8B-B14F-4D97-AF65-F5344CB8AC3E}">
        <p14:creationId xmlns:p14="http://schemas.microsoft.com/office/powerpoint/2010/main" val="2839907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231" y="816077"/>
            <a:ext cx="10402530" cy="5252731"/>
          </a:xfrm>
        </p:spPr>
        <p:txBody>
          <a:bodyPr>
            <a:normAutofit lnSpcReduction="10000"/>
          </a:bodyPr>
          <a:lstStyle/>
          <a:p>
            <a:pPr marL="0" indent="0">
              <a:buNone/>
            </a:pPr>
            <a:r>
              <a:rPr lang="en-US" dirty="0" smtClean="0"/>
              <a:t>5. </a:t>
            </a:r>
            <a:r>
              <a:rPr lang="en-US" b="1" dirty="0"/>
              <a:t>Analytical Research</a:t>
            </a:r>
            <a:endParaRPr lang="en-US" dirty="0"/>
          </a:p>
          <a:p>
            <a:pPr marL="0" indent="0">
              <a:buNone/>
            </a:pPr>
            <a:r>
              <a:rPr lang="en-US" dirty="0"/>
              <a:t>The researcher uses facts or information already available and analyses the facts in order to make a critical evaluation of the material</a:t>
            </a:r>
            <a:r>
              <a:rPr lang="en-US" dirty="0" smtClean="0"/>
              <a:t>.</a:t>
            </a:r>
          </a:p>
          <a:p>
            <a:pPr marL="0" indent="0">
              <a:buNone/>
            </a:pPr>
            <a:r>
              <a:rPr lang="en-US" dirty="0" smtClean="0"/>
              <a:t>6. </a:t>
            </a:r>
            <a:r>
              <a:rPr lang="en-US" b="1" dirty="0"/>
              <a:t>Qualitative Research</a:t>
            </a:r>
            <a:endParaRPr lang="en-US" dirty="0"/>
          </a:p>
          <a:p>
            <a:pPr marL="0" indent="0">
              <a:buNone/>
            </a:pPr>
            <a:r>
              <a:rPr lang="en-US" dirty="0"/>
              <a:t>This</a:t>
            </a:r>
            <a:r>
              <a:rPr lang="en-US" b="1" i="1" dirty="0"/>
              <a:t> </a:t>
            </a:r>
            <a:r>
              <a:rPr lang="en-US" dirty="0"/>
              <a:t>is an enquiry process of understanding a social or human problem, based on building a complex, holistic picture formed with words, reporting detailed views of information, and conducted in a natural </a:t>
            </a:r>
            <a:r>
              <a:rPr lang="en-US" dirty="0" smtClean="0"/>
              <a:t>setting.</a:t>
            </a:r>
          </a:p>
          <a:p>
            <a:pPr marL="0" indent="0">
              <a:buNone/>
            </a:pPr>
            <a:r>
              <a:rPr lang="en-US" dirty="0" smtClean="0"/>
              <a:t>7. </a:t>
            </a:r>
            <a:r>
              <a:rPr lang="en-US" b="1" dirty="0"/>
              <a:t>Quantitative Research</a:t>
            </a:r>
            <a:endParaRPr lang="en-US" dirty="0"/>
          </a:p>
          <a:p>
            <a:pPr marL="0" indent="0">
              <a:buNone/>
            </a:pPr>
            <a:r>
              <a:rPr lang="en-US" dirty="0"/>
              <a:t>Unlike qualitative research, this type of research (sometimes referred to as the traditional, the positivist, the experimental or the empiricist approach), is typically used to answer questions about the relationships among measured variables with the purpose of explaining, predicting and controlling phenomena.</a:t>
            </a:r>
          </a:p>
          <a:p>
            <a:pPr marL="0" indent="0">
              <a:buNone/>
            </a:pPr>
            <a:endParaRPr lang="en-US" dirty="0"/>
          </a:p>
        </p:txBody>
      </p:sp>
    </p:spTree>
    <p:extLst>
      <p:ext uri="{BB962C8B-B14F-4D97-AF65-F5344CB8AC3E}">
        <p14:creationId xmlns:p14="http://schemas.microsoft.com/office/powerpoint/2010/main" val="1309004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723" y="619432"/>
            <a:ext cx="10515600" cy="5488705"/>
          </a:xfrm>
        </p:spPr>
        <p:txBody>
          <a:bodyPr>
            <a:normAutofit/>
          </a:bodyPr>
          <a:lstStyle/>
          <a:p>
            <a:pPr marL="0" indent="0">
              <a:buNone/>
            </a:pPr>
            <a:r>
              <a:rPr lang="en-US" dirty="0" smtClean="0"/>
              <a:t>8. </a:t>
            </a:r>
            <a:r>
              <a:rPr lang="en-US" b="1" dirty="0"/>
              <a:t>Evaluative Research</a:t>
            </a:r>
            <a:endParaRPr lang="en-US" dirty="0"/>
          </a:p>
          <a:p>
            <a:pPr marL="0" indent="0">
              <a:buNone/>
            </a:pPr>
            <a:r>
              <a:rPr lang="en-US" dirty="0"/>
              <a:t>As the name applies, this is concerned with the evaluation of such occurrences as social and organizational programs or intervention. The essential question that is typically asked by such studies is: Has the response (e.g., a new policy initiative or an organizational change) achieved its anticipated goals</a:t>
            </a:r>
            <a:r>
              <a:rPr lang="en-US" dirty="0" smtClean="0"/>
              <a:t>?</a:t>
            </a:r>
          </a:p>
          <a:p>
            <a:pPr marL="0" indent="0">
              <a:buNone/>
            </a:pPr>
            <a:r>
              <a:rPr lang="en-US" dirty="0" smtClean="0"/>
              <a:t>9. </a:t>
            </a:r>
            <a:r>
              <a:rPr lang="en-US" b="1" dirty="0"/>
              <a:t>Conceptual research</a:t>
            </a:r>
            <a:endParaRPr lang="en-US" dirty="0"/>
          </a:p>
          <a:p>
            <a:pPr marL="0" indent="0">
              <a:buNone/>
            </a:pPr>
            <a:r>
              <a:rPr lang="en-US" dirty="0"/>
              <a:t>Conceptual research focuses on the concept or theory that explains or describes the phenomenon being studied. What causes disease? How can we describe the movements of the planets? What are the basic components of matter? The conceptual researcher sits at his desk with a pen in hand and tries to solve these problems by thinking about them.</a:t>
            </a:r>
          </a:p>
        </p:txBody>
      </p:sp>
    </p:spTree>
    <p:extLst>
      <p:ext uri="{BB962C8B-B14F-4D97-AF65-F5344CB8AC3E}">
        <p14:creationId xmlns:p14="http://schemas.microsoft.com/office/powerpoint/2010/main" val="256784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also other ways of knowing from our everyday experiences. These are: </a:t>
            </a:r>
            <a:endParaRPr lang="en-US"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The Method of Tenacity. The term tenacity refers to the acceptance of a belief based on the idea that “we have always known it to be this way”. In other words, it represents the automatic acceptance of the prevailing traditional beliefs and customs in which we have been socialized. We accept those beliefs and customs as true without exploring them and then behave with it. Even when we come across evidences that contradict our beliefs, we still tend to cling to our traditional belief. </a:t>
            </a:r>
            <a:endParaRPr lang="en-US" dirty="0"/>
          </a:p>
        </p:txBody>
      </p:sp>
    </p:spTree>
    <p:extLst>
      <p:ext uri="{BB962C8B-B14F-4D97-AF65-F5344CB8AC3E}">
        <p14:creationId xmlns:p14="http://schemas.microsoft.com/office/powerpoint/2010/main" val="1515211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0877"/>
            <a:ext cx="10515600" cy="5056086"/>
          </a:xfrm>
        </p:spPr>
        <p:txBody>
          <a:bodyPr/>
          <a:lstStyle/>
          <a:p>
            <a:pPr marL="0" indent="0">
              <a:buNone/>
            </a:pPr>
            <a:r>
              <a:rPr lang="en-US" b="1" dirty="0" smtClean="0"/>
              <a:t>10. Experimental </a:t>
            </a:r>
            <a:r>
              <a:rPr lang="en-US" b="1" dirty="0"/>
              <a:t>research</a:t>
            </a:r>
            <a:endParaRPr lang="en-US" dirty="0"/>
          </a:p>
          <a:p>
            <a:r>
              <a:rPr lang="en-US" dirty="0"/>
              <a:t>This involves experimentation where the investigator deliberately controls and manipulates the conditions which determine the events of interest. It involves making a change in the value of one variable (the independent variable) and observing the effect or change in another variable (dependent variable). The independent variable is a stimulus, i.e., it is stimulated while the dependent variable is the response. If all extraneous factors can be successfully controlled, then the researcher can presume that changes in the dependent variable are due to the independent variables.</a:t>
            </a:r>
          </a:p>
          <a:p>
            <a:endParaRPr lang="en-US" dirty="0"/>
          </a:p>
        </p:txBody>
      </p:sp>
    </p:spTree>
    <p:extLst>
      <p:ext uri="{BB962C8B-B14F-4D97-AF65-F5344CB8AC3E}">
        <p14:creationId xmlns:p14="http://schemas.microsoft.com/office/powerpoint/2010/main" val="284176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510"/>
            <a:ext cx="10515600" cy="4741453"/>
          </a:xfrm>
        </p:spPr>
        <p:txBody>
          <a:bodyPr>
            <a:normAutofit/>
          </a:bodyPr>
          <a:lstStyle/>
          <a:p>
            <a:pPr marL="0" indent="0">
              <a:buNone/>
            </a:pPr>
            <a:r>
              <a:rPr lang="en-US" dirty="0" smtClean="0"/>
              <a:t>b. The Method of Authority.</a:t>
            </a:r>
          </a:p>
          <a:p>
            <a:pPr marL="0" indent="0">
              <a:buNone/>
            </a:pPr>
            <a:r>
              <a:rPr lang="en-US" dirty="0" smtClean="0"/>
              <a:t> If we enter into a new culture, we may experience so many things for which we are not familiar. If we are naïve to most of the practices what we do, is we ask someone in that culture who is supposed to have the knowledge – an authority figure. We are likely to ask others whom we think have a wealth of experience and knowledge about the cultural practices of the community. We may, then, accept a new idea or information stated by this authority figure. In many cases, referring to an authority, especially in areas about which we know nothing, is useful and beneficial. We often rely on the judgment and expertise when we consult, for example, electrician, civil engineer or chemist. </a:t>
            </a:r>
            <a:endParaRPr lang="en-US" dirty="0"/>
          </a:p>
        </p:txBody>
      </p:sp>
    </p:spTree>
    <p:extLst>
      <p:ext uri="{BB962C8B-B14F-4D97-AF65-F5344CB8AC3E}">
        <p14:creationId xmlns:p14="http://schemas.microsoft.com/office/powerpoint/2010/main" val="42397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Remember that authority can be incorrect and at times can lead people in the wrong directions. </a:t>
            </a:r>
          </a:p>
          <a:p>
            <a:r>
              <a:rPr lang="en-US" dirty="0" smtClean="0"/>
              <a:t>Hence, it is important to examine the basis of the authority’s claims. We have to raise questions like, are these claims based on opinion, tradition, or direct experience? How valid are the sources of this information? </a:t>
            </a:r>
            <a:endParaRPr lang="en-US" dirty="0"/>
          </a:p>
        </p:txBody>
      </p:sp>
    </p:spTree>
    <p:extLst>
      <p:ext uri="{BB962C8B-B14F-4D97-AF65-F5344CB8AC3E}">
        <p14:creationId xmlns:p14="http://schemas.microsoft.com/office/powerpoint/2010/main" val="128351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1213"/>
            <a:ext cx="10515600" cy="5075750"/>
          </a:xfrm>
        </p:spPr>
        <p:txBody>
          <a:bodyPr/>
          <a:lstStyle/>
          <a:p>
            <a:pPr marL="0" indent="0">
              <a:buNone/>
            </a:pPr>
            <a:r>
              <a:rPr lang="en-US" dirty="0" smtClean="0"/>
              <a:t>c. The </a:t>
            </a:r>
            <a:r>
              <a:rPr lang="en-US" dirty="0" err="1" smtClean="0"/>
              <a:t>aPriori</a:t>
            </a:r>
            <a:r>
              <a:rPr lang="en-US" dirty="0" smtClean="0"/>
              <a:t> </a:t>
            </a:r>
            <a:r>
              <a:rPr lang="en-US" dirty="0" smtClean="0"/>
              <a:t>Method. The idea that underlies the </a:t>
            </a:r>
            <a:r>
              <a:rPr lang="en-US" dirty="0" err="1" smtClean="0"/>
              <a:t>apriori</a:t>
            </a:r>
            <a:r>
              <a:rPr lang="en-US" dirty="0" smtClean="0"/>
              <a:t> </a:t>
            </a:r>
            <a:r>
              <a:rPr lang="en-US" dirty="0" smtClean="0"/>
              <a:t>method is that first we develop general knowledge, opinion, or belief about the world through the aforementioned methods or personal observation of things around us and then we draw new and specific conclusion from this general knowledge. As a result it is also known as a deductive reasoning. Our intellect allows us to use sensory data to develop a new kind of knowledge.</a:t>
            </a:r>
          </a:p>
          <a:p>
            <a:r>
              <a:rPr lang="en-US" dirty="0" smtClean="0"/>
              <a:t>We all use reason everyday as we try to solve problems and understand relationships. As useful as it is to be reasonable, however, reason alone will not always produce the appropriate knowledge.</a:t>
            </a:r>
            <a:endParaRPr lang="en-US" dirty="0"/>
          </a:p>
        </p:txBody>
      </p:sp>
    </p:spTree>
    <p:extLst>
      <p:ext uri="{BB962C8B-B14F-4D97-AF65-F5344CB8AC3E}">
        <p14:creationId xmlns:p14="http://schemas.microsoft.com/office/powerpoint/2010/main" val="156033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548"/>
            <a:ext cx="10515600" cy="5095415"/>
          </a:xfrm>
        </p:spPr>
        <p:txBody>
          <a:bodyPr>
            <a:normAutofit/>
          </a:bodyPr>
          <a:lstStyle/>
          <a:p>
            <a:pPr marL="0" indent="0">
              <a:buNone/>
            </a:pPr>
            <a:r>
              <a:rPr lang="en-US" dirty="0" smtClean="0"/>
              <a:t>d. Common Sense </a:t>
            </a:r>
          </a:p>
          <a:p>
            <a:r>
              <a:rPr lang="en-US" dirty="0" smtClean="0"/>
              <a:t>This method of knowing offers an improvement over acceptance based on tenacity, authority, or reason because it appeals to direct experience. </a:t>
            </a:r>
          </a:p>
          <a:p>
            <a:r>
              <a:rPr lang="en-US" dirty="0" smtClean="0"/>
              <a:t>Common sense is based on our own past experiences and our perceptions of the world. It originates from our day-to-day practical experiences and in turn guides our daily interaction with our surrounding. </a:t>
            </a:r>
          </a:p>
          <a:p>
            <a:r>
              <a:rPr lang="en-US" dirty="0" smtClean="0"/>
              <a:t>Note that our experiences and perceptions of the world may be quite limited. The concepts that we have about the world may be seriously misleading. Although common sense may help us deal with the routine aspects of daily life, it may also form a wall and prevent us from understanding new ideas.</a:t>
            </a:r>
            <a:endParaRPr lang="en-US" dirty="0"/>
          </a:p>
        </p:txBody>
      </p:sp>
    </p:spTree>
    <p:extLst>
      <p:ext uri="{BB962C8B-B14F-4D97-AF65-F5344CB8AC3E}">
        <p14:creationId xmlns:p14="http://schemas.microsoft.com/office/powerpoint/2010/main" val="128690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The Scientific Method as a Source of Knowledge </a:t>
            </a:r>
            <a:endParaRPr lang="en-US" dirty="0"/>
          </a:p>
        </p:txBody>
      </p:sp>
      <p:sp>
        <p:nvSpPr>
          <p:cNvPr id="3" name="Content Placeholder 2"/>
          <p:cNvSpPr>
            <a:spLocks noGrp="1"/>
          </p:cNvSpPr>
          <p:nvPr>
            <p:ph idx="1"/>
          </p:nvPr>
        </p:nvSpPr>
        <p:spPr/>
        <p:txBody>
          <a:bodyPr/>
          <a:lstStyle/>
          <a:p>
            <a:r>
              <a:rPr lang="en-US" dirty="0" smtClean="0"/>
              <a:t>Science is a body of systematized knowledge. In scientific method ideas are evaluated and corrected through dispassionately observing by means of our bodily senses or measuring devices - in this case science can be seen as a systematic and controlled extension of common sense - and using reason to compare various theoretical conceptualization based on experience – which represents a direct application of the principles of logic. This blend of direct sensory experience (or measurement) and reason gives science a self-corrective nature</a:t>
            </a:r>
            <a:endParaRPr lang="en-US" dirty="0"/>
          </a:p>
        </p:txBody>
      </p:sp>
    </p:spTree>
    <p:extLst>
      <p:ext uri="{BB962C8B-B14F-4D97-AF65-F5344CB8AC3E}">
        <p14:creationId xmlns:p14="http://schemas.microsoft.com/office/powerpoint/2010/main" val="78058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One of the characteristics of science is a reliance on information that is verifiable through experience. That is, it must be possible for different people in different places and at different times using the same method to obtain comparable results. </a:t>
            </a:r>
          </a:p>
          <a:p>
            <a:r>
              <a:rPr lang="en-US" dirty="0" smtClean="0"/>
              <a:t>The difference between common sense and science revolves around the concepts systematic and controlled. Scientists systematically build theoretical structure, test them for internal consistency, and subject aspects of them to empirical test. </a:t>
            </a:r>
            <a:endParaRPr lang="en-US" dirty="0"/>
          </a:p>
        </p:txBody>
      </p:sp>
    </p:spTree>
    <p:extLst>
      <p:ext uri="{BB962C8B-B14F-4D97-AF65-F5344CB8AC3E}">
        <p14:creationId xmlns:p14="http://schemas.microsoft.com/office/powerpoint/2010/main" val="3629977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435</TotalTime>
  <Words>2825</Words>
  <Application>Microsoft Office PowerPoint</Application>
  <PresentationFormat>Widescreen</PresentationFormat>
  <Paragraphs>117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Garamond</vt:lpstr>
      <vt:lpstr>Organic</vt:lpstr>
      <vt:lpstr>INTRODUCTION TO RESEARCH</vt:lpstr>
      <vt:lpstr>Sources of Knowledge</vt:lpstr>
      <vt:lpstr>There are also other ways of knowing from our everyday experiences. These are: </vt:lpstr>
      <vt:lpstr>PowerPoint Presentation</vt:lpstr>
      <vt:lpstr>PowerPoint Presentation</vt:lpstr>
      <vt:lpstr>PowerPoint Presentation</vt:lpstr>
      <vt:lpstr>PowerPoint Presentation</vt:lpstr>
      <vt:lpstr>2. The Scientific Method as a Source of Knowledge </vt:lpstr>
      <vt:lpstr>PowerPoint Presentation</vt:lpstr>
      <vt:lpstr>PowerPoint Presentation</vt:lpstr>
      <vt:lpstr>PowerPoint Presentation</vt:lpstr>
      <vt:lpstr>Limitations of scientific method</vt:lpstr>
      <vt:lpstr>So then, what is research?</vt:lpstr>
      <vt:lpstr>PowerPoint Presentation</vt:lpstr>
      <vt:lpstr>Taxonomy of knowledge</vt:lpstr>
      <vt:lpstr>PowerPoint Presentation</vt:lpstr>
      <vt:lpstr>PowerPoint Presentation</vt:lpstr>
      <vt:lpstr>PowerPoint Presentation</vt:lpstr>
      <vt:lpstr>PowerPoint Presentation</vt:lpstr>
      <vt:lpstr>PowerPoint Presentation</vt:lpstr>
      <vt:lpstr>Characteristics of Research</vt:lpstr>
      <vt:lpstr>PowerPoint Presentation</vt:lpstr>
      <vt:lpstr>PowerPoint Presentation</vt:lpstr>
      <vt:lpstr>Purpose of Research</vt:lpstr>
      <vt:lpstr>PowerPoint Presentation</vt:lpstr>
      <vt:lpstr>Types of Research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RESEACH</dc:title>
  <dc:creator>Kilungu Matata</dc:creator>
  <cp:lastModifiedBy>Kilungu Matata</cp:lastModifiedBy>
  <cp:revision>13</cp:revision>
  <dcterms:created xsi:type="dcterms:W3CDTF">2022-09-20T17:16:02Z</dcterms:created>
  <dcterms:modified xsi:type="dcterms:W3CDTF">2023-02-04T05:07:57Z</dcterms:modified>
</cp:coreProperties>
</file>