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5" r:id="rId4"/>
    <p:sldId id="276" r:id="rId5"/>
    <p:sldId id="277" r:id="rId6"/>
    <p:sldId id="278" r:id="rId7"/>
    <p:sldId id="279" r:id="rId8"/>
    <p:sldId id="280" r:id="rId9"/>
    <p:sldId id="281" r:id="rId10"/>
    <p:sldId id="282" r:id="rId11"/>
    <p:sldId id="283" r:id="rId12"/>
    <p:sldId id="284" r:id="rId13"/>
    <p:sldId id="285" r:id="rId14"/>
    <p:sldId id="274" r:id="rId15"/>
    <p:sldId id="286" r:id="rId16"/>
    <p:sldId id="287" r:id="rId17"/>
    <p:sldId id="288" r:id="rId18"/>
    <p:sldId id="289" r:id="rId19"/>
    <p:sldId id="292" r:id="rId20"/>
    <p:sldId id="259" r:id="rId21"/>
    <p:sldId id="290" r:id="rId22"/>
    <p:sldId id="260" r:id="rId23"/>
    <p:sldId id="261" r:id="rId24"/>
    <p:sldId id="262" r:id="rId25"/>
    <p:sldId id="293" r:id="rId26"/>
    <p:sldId id="268" r:id="rId27"/>
    <p:sldId id="294" r:id="rId28"/>
    <p:sldId id="295" r:id="rId29"/>
    <p:sldId id="263" r:id="rId30"/>
    <p:sldId id="297" r:id="rId31"/>
    <p:sldId id="265" r:id="rId32"/>
    <p:sldId id="298" r:id="rId33"/>
    <p:sldId id="266" r:id="rId34"/>
    <p:sldId id="299" r:id="rId35"/>
    <p:sldId id="267" r:id="rId36"/>
    <p:sldId id="269"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7EA00D2-7406-4203-847C-81A12E909CC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92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7F08CD-9945-451E-A062-52F187900955}"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A00D2-7406-4203-847C-81A12E909CC7}" type="slidenum">
              <a:rPr lang="en-US" smtClean="0"/>
              <a:t>‹#›</a:t>
            </a:fld>
            <a:endParaRPr lang="en-US"/>
          </a:p>
        </p:txBody>
      </p:sp>
    </p:spTree>
    <p:extLst>
      <p:ext uri="{BB962C8B-B14F-4D97-AF65-F5344CB8AC3E}">
        <p14:creationId xmlns:p14="http://schemas.microsoft.com/office/powerpoint/2010/main" val="351211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19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228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spTree>
    <p:extLst>
      <p:ext uri="{BB962C8B-B14F-4D97-AF65-F5344CB8AC3E}">
        <p14:creationId xmlns:p14="http://schemas.microsoft.com/office/powerpoint/2010/main" val="123376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97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997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426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41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spTree>
    <p:extLst>
      <p:ext uri="{BB962C8B-B14F-4D97-AF65-F5344CB8AC3E}">
        <p14:creationId xmlns:p14="http://schemas.microsoft.com/office/powerpoint/2010/main" val="199906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7F08CD-9945-451E-A062-52F187900955}"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A00D2-7406-4203-847C-81A12E909CC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42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F08CD-9945-451E-A062-52F187900955}"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A00D2-7406-4203-847C-81A12E909CC7}" type="slidenum">
              <a:rPr lang="en-US" smtClean="0"/>
              <a:t>‹#›</a:t>
            </a:fld>
            <a:endParaRPr lang="en-US"/>
          </a:p>
        </p:txBody>
      </p:sp>
    </p:spTree>
    <p:extLst>
      <p:ext uri="{BB962C8B-B14F-4D97-AF65-F5344CB8AC3E}">
        <p14:creationId xmlns:p14="http://schemas.microsoft.com/office/powerpoint/2010/main" val="265006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7F08CD-9945-451E-A062-52F187900955}"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A00D2-7406-4203-847C-81A12E909CC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04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7F08CD-9945-451E-A062-52F187900955}"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A00D2-7406-4203-847C-81A12E909CC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6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F08CD-9945-451E-A062-52F187900955}"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A00D2-7406-4203-847C-81A12E909CC7}" type="slidenum">
              <a:rPr lang="en-US" smtClean="0"/>
              <a:t>‹#›</a:t>
            </a:fld>
            <a:endParaRPr lang="en-US"/>
          </a:p>
        </p:txBody>
      </p:sp>
    </p:spTree>
    <p:extLst>
      <p:ext uri="{BB962C8B-B14F-4D97-AF65-F5344CB8AC3E}">
        <p14:creationId xmlns:p14="http://schemas.microsoft.com/office/powerpoint/2010/main" val="241057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7F08CD-9945-451E-A062-52F187900955}"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A00D2-7406-4203-847C-81A12E909CC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77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7F08CD-9945-451E-A062-52F187900955}"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A00D2-7406-4203-847C-81A12E909CC7}" type="slidenum">
              <a:rPr lang="en-US" smtClean="0"/>
              <a:t>‹#›</a:t>
            </a:fld>
            <a:endParaRPr lang="en-US"/>
          </a:p>
        </p:txBody>
      </p:sp>
    </p:spTree>
    <p:extLst>
      <p:ext uri="{BB962C8B-B14F-4D97-AF65-F5344CB8AC3E}">
        <p14:creationId xmlns:p14="http://schemas.microsoft.com/office/powerpoint/2010/main" val="295329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7F08CD-9945-451E-A062-52F187900955}" type="datetimeFigureOut">
              <a:rPr lang="en-US" smtClean="0"/>
              <a:t>6/3/2023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A00D2-7406-4203-847C-81A12E909CC7}" type="slidenum">
              <a:rPr lang="en-US" smtClean="0"/>
              <a:t>‹#›</a:t>
            </a:fld>
            <a:endParaRPr lang="en-US"/>
          </a:p>
        </p:txBody>
      </p:sp>
    </p:spTree>
    <p:extLst>
      <p:ext uri="{BB962C8B-B14F-4D97-AF65-F5344CB8AC3E}">
        <p14:creationId xmlns:p14="http://schemas.microsoft.com/office/powerpoint/2010/main" val="3451509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RESEARCH PROCESS</a:t>
            </a:r>
            <a:endParaRPr lang="en-US" dirty="0"/>
          </a:p>
        </p:txBody>
      </p:sp>
      <p:sp>
        <p:nvSpPr>
          <p:cNvPr id="3" name="Subtitle 2"/>
          <p:cNvSpPr>
            <a:spLocks noGrp="1"/>
          </p:cNvSpPr>
          <p:nvPr>
            <p:ph type="subTitle" idx="1"/>
          </p:nvPr>
        </p:nvSpPr>
        <p:spPr/>
        <p:txBody>
          <a:bodyPr/>
          <a:lstStyle/>
          <a:p>
            <a:r>
              <a:rPr lang="en-US" dirty="0" smtClean="0"/>
              <a:t>DR. KILUNGU</a:t>
            </a:r>
            <a:endParaRPr lang="en-US" dirty="0"/>
          </a:p>
        </p:txBody>
      </p:sp>
    </p:spTree>
    <p:extLst>
      <p:ext uri="{BB962C8B-B14F-4D97-AF65-F5344CB8AC3E}">
        <p14:creationId xmlns:p14="http://schemas.microsoft.com/office/powerpoint/2010/main" val="337006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normAutofit fontScale="92500"/>
          </a:bodyPr>
          <a:lstStyle/>
          <a:p>
            <a:r>
              <a:rPr lang="en-US" dirty="0"/>
              <a:t>Like constructs, propositions are also stated at the theoretical plane, and cannot be tested directly. Instead, they are tested indirectly by examining the corresponding relationship between measurable variables of those constructs. </a:t>
            </a:r>
            <a:endParaRPr lang="en-US" dirty="0" smtClean="0"/>
          </a:p>
          <a:p>
            <a:r>
              <a:rPr lang="en-US" dirty="0" smtClean="0"/>
              <a:t>The </a:t>
            </a:r>
            <a:r>
              <a:rPr lang="en-US" dirty="0"/>
              <a:t>empirical formulation of propositions, stated as relationships between variables, is called </a:t>
            </a:r>
            <a:r>
              <a:rPr lang="en-US" dirty="0" smtClean="0"/>
              <a:t>hypotheses.</a:t>
            </a:r>
          </a:p>
          <a:p>
            <a:r>
              <a:rPr lang="en-US" dirty="0" smtClean="0"/>
              <a:t>Hypotheses </a:t>
            </a:r>
            <a:r>
              <a:rPr lang="en-US" dirty="0"/>
              <a:t>are designed to be empirically testable, and may be rejected if not supported by empirical observations. Of course, the goal of hypothesis testing is to infer about the validity of the corresponding propositions.</a:t>
            </a:r>
          </a:p>
        </p:txBody>
      </p:sp>
    </p:spTree>
    <p:extLst>
      <p:ext uri="{BB962C8B-B14F-4D97-AF65-F5344CB8AC3E}">
        <p14:creationId xmlns:p14="http://schemas.microsoft.com/office/powerpoint/2010/main" val="181129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Hypotheses can be null or research, directional or non-directional</a:t>
            </a:r>
          </a:p>
          <a:p>
            <a:r>
              <a:rPr lang="en-US" dirty="0"/>
              <a:t>Theory - A theory is a set of systematically interrelated constructs and propositions that are advanced to explain and predict a certain phenomenon or behavior within certain boundary conditions and assumptions. Essentially, a theory is a systematic aggregation of theoretical propositions. While propositions connect two or three constructs at most, theories represent a system of multiple constructs and propositions. Hence, theories can be substantially more complex and abstract and of a larger scope than propositions or hypotheses. </a:t>
            </a:r>
            <a:endParaRPr lang="en-US" dirty="0" smtClean="0"/>
          </a:p>
          <a:p>
            <a:r>
              <a:rPr lang="en-US" dirty="0"/>
              <a:t>Theories provide explanations of social or natural phenomenon</a:t>
            </a:r>
          </a:p>
        </p:txBody>
      </p:sp>
    </p:spTree>
    <p:extLst>
      <p:ext uri="{BB962C8B-B14F-4D97-AF65-F5344CB8AC3E}">
        <p14:creationId xmlns:p14="http://schemas.microsoft.com/office/powerpoint/2010/main" val="201664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normAutofit/>
          </a:bodyPr>
          <a:lstStyle/>
          <a:p>
            <a:r>
              <a:rPr lang="en-US" dirty="0"/>
              <a:t>A term often used in conjunction with theory is a model</a:t>
            </a:r>
            <a:r>
              <a:rPr lang="en-US" dirty="0" smtClean="0"/>
              <a:t>.</a:t>
            </a:r>
          </a:p>
          <a:p>
            <a:r>
              <a:rPr lang="en-US" dirty="0" smtClean="0"/>
              <a:t>A </a:t>
            </a:r>
            <a:r>
              <a:rPr lang="en-US" dirty="0"/>
              <a:t>model is a representation of a system that is constructed to study a part or all of the system. </a:t>
            </a:r>
            <a:endParaRPr lang="en-US" dirty="0" smtClean="0"/>
          </a:p>
          <a:p>
            <a:r>
              <a:rPr lang="en-US" dirty="0" smtClean="0"/>
              <a:t>Models </a:t>
            </a:r>
            <a:r>
              <a:rPr lang="en-US" dirty="0"/>
              <a:t>differ from theories in that a theory’s role is in explanation, while a model’s role is in representation. Examples of models include mathematical models, network models, and path models. </a:t>
            </a:r>
            <a:endParaRPr lang="en-US" dirty="0" smtClean="0"/>
          </a:p>
          <a:p>
            <a:r>
              <a:rPr lang="en-US" dirty="0" smtClean="0"/>
              <a:t>Models </a:t>
            </a:r>
            <a:r>
              <a:rPr lang="en-US" dirty="0"/>
              <a:t>may be descriptive, predictive, or normative. </a:t>
            </a:r>
            <a:endParaRPr lang="en-US" dirty="0" smtClean="0"/>
          </a:p>
        </p:txBody>
      </p:sp>
    </p:spTree>
    <p:extLst>
      <p:ext uri="{BB962C8B-B14F-4D97-AF65-F5344CB8AC3E}">
        <p14:creationId xmlns:p14="http://schemas.microsoft.com/office/powerpoint/2010/main" val="275786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Descriptive models are frequently used for complex systems, in order to visualize numerous variables and relationships in such systems. </a:t>
            </a:r>
          </a:p>
          <a:p>
            <a:r>
              <a:rPr lang="en-US" dirty="0"/>
              <a:t>Predictive models (e.g., a regression model) allow forecast of future events, such as weather patterns (based on parameters such as wind speeds, wind direction, temperature, and humidity) or outcomes of a basketball game (based on current forms of the competing teams, how they match up face to face, and so forth). </a:t>
            </a:r>
          </a:p>
          <a:p>
            <a:r>
              <a:rPr lang="en-US" dirty="0"/>
              <a:t>Normative models are used primarily to guide us on what actions should be taken to follow commonly accepted practices. Models may also be static, or representing the state of a system at any given point in time, or dynamic, representing a system’s evolution over time.</a:t>
            </a:r>
          </a:p>
          <a:p>
            <a:endParaRPr lang="en-US" dirty="0"/>
          </a:p>
        </p:txBody>
      </p:sp>
    </p:spTree>
    <p:extLst>
      <p:ext uri="{BB962C8B-B14F-4D97-AF65-F5344CB8AC3E}">
        <p14:creationId xmlns:p14="http://schemas.microsoft.com/office/powerpoint/2010/main" val="15085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91613"/>
            <a:ext cx="10515600" cy="5665686"/>
          </a:xfrm>
        </p:spPr>
        <p:txBody>
          <a:bodyPr/>
          <a:lstStyle/>
          <a:p>
            <a:r>
              <a:rPr lang="en-US" dirty="0" smtClean="0"/>
              <a:t>Figure: Research Process</a:t>
            </a:r>
            <a:endParaRPr lang="en-US" dirty="0"/>
          </a:p>
        </p:txBody>
      </p:sp>
      <p:sp>
        <p:nvSpPr>
          <p:cNvPr id="4" name="Rounded Rectangle 3"/>
          <p:cNvSpPr/>
          <p:nvPr/>
        </p:nvSpPr>
        <p:spPr>
          <a:xfrm>
            <a:off x="3574026" y="988143"/>
            <a:ext cx="1130710" cy="471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ounded Rectangle 4"/>
          <p:cNvSpPr/>
          <p:nvPr/>
        </p:nvSpPr>
        <p:spPr>
          <a:xfrm>
            <a:off x="3574026" y="1676400"/>
            <a:ext cx="1130710" cy="471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5356122" y="1676400"/>
            <a:ext cx="1130710" cy="471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ounded Rectangle 6"/>
          <p:cNvSpPr/>
          <p:nvPr/>
        </p:nvSpPr>
        <p:spPr>
          <a:xfrm>
            <a:off x="7359444" y="1676400"/>
            <a:ext cx="1238646" cy="608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p:cNvSpPr/>
          <p:nvPr/>
        </p:nvSpPr>
        <p:spPr>
          <a:xfrm>
            <a:off x="5260568" y="1005504"/>
            <a:ext cx="1226264" cy="4349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Literature Review</a:t>
            </a:r>
            <a:endParaRPr lang="en-US" dirty="0"/>
          </a:p>
        </p:txBody>
      </p:sp>
      <p:sp>
        <p:nvSpPr>
          <p:cNvPr id="9" name="Rounded Rectangle 8"/>
          <p:cNvSpPr/>
          <p:nvPr/>
        </p:nvSpPr>
        <p:spPr>
          <a:xfrm>
            <a:off x="7359444" y="968478"/>
            <a:ext cx="1130710" cy="471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ounded Rectangle 9"/>
          <p:cNvSpPr/>
          <p:nvPr/>
        </p:nvSpPr>
        <p:spPr>
          <a:xfrm>
            <a:off x="4916129" y="2517059"/>
            <a:ext cx="2359742" cy="373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ounded Rectangle 10"/>
          <p:cNvSpPr/>
          <p:nvPr/>
        </p:nvSpPr>
        <p:spPr>
          <a:xfrm>
            <a:off x="4558352" y="5303698"/>
            <a:ext cx="3022319" cy="5119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ounded Rectangle 11"/>
          <p:cNvSpPr/>
          <p:nvPr/>
        </p:nvSpPr>
        <p:spPr>
          <a:xfrm>
            <a:off x="4778478" y="4525141"/>
            <a:ext cx="2802193" cy="4732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4778478" y="3814760"/>
            <a:ext cx="2802193" cy="4375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ounded Rectangle 13"/>
          <p:cNvSpPr/>
          <p:nvPr/>
        </p:nvSpPr>
        <p:spPr>
          <a:xfrm>
            <a:off x="4778478" y="3081187"/>
            <a:ext cx="2580966" cy="3958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Left-Right Arrow 20"/>
          <p:cNvSpPr/>
          <p:nvPr/>
        </p:nvSpPr>
        <p:spPr>
          <a:xfrm>
            <a:off x="4704736" y="1091381"/>
            <a:ext cx="651386" cy="2753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6486832" y="1091381"/>
            <a:ext cx="872612" cy="2900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a:off x="4704736" y="1764891"/>
            <a:ext cx="651386" cy="2753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a:off x="6486832" y="1750145"/>
            <a:ext cx="872612" cy="3417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5840361" y="1460091"/>
            <a:ext cx="167149" cy="2163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5909186" y="2890684"/>
            <a:ext cx="167149" cy="2163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928851" y="4273268"/>
            <a:ext cx="167149" cy="271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5928851" y="4982344"/>
            <a:ext cx="231059" cy="321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840362" y="2130986"/>
            <a:ext cx="167148" cy="346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960805" y="4146149"/>
            <a:ext cx="135195" cy="378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07510" y="3477088"/>
            <a:ext cx="120444" cy="318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359444" y="968478"/>
            <a:ext cx="1130710" cy="369332"/>
          </a:xfrm>
          <a:prstGeom prst="rect">
            <a:avLst/>
          </a:prstGeom>
          <a:noFill/>
        </p:spPr>
        <p:txBody>
          <a:bodyPr wrap="square" rtlCol="0">
            <a:spAutoFit/>
          </a:bodyPr>
          <a:lstStyle/>
          <a:p>
            <a:r>
              <a:rPr lang="en-US" dirty="0" smtClean="0"/>
              <a:t>Theory</a:t>
            </a:r>
            <a:endParaRPr lang="en-US" dirty="0"/>
          </a:p>
        </p:txBody>
      </p:sp>
      <p:sp>
        <p:nvSpPr>
          <p:cNvPr id="37" name="TextBox 36"/>
          <p:cNvSpPr txBox="1"/>
          <p:nvPr/>
        </p:nvSpPr>
        <p:spPr>
          <a:xfrm>
            <a:off x="3574026" y="968478"/>
            <a:ext cx="1130710" cy="646331"/>
          </a:xfrm>
          <a:prstGeom prst="rect">
            <a:avLst/>
          </a:prstGeom>
          <a:noFill/>
        </p:spPr>
        <p:txBody>
          <a:bodyPr wrap="square" rtlCol="0">
            <a:spAutoFit/>
          </a:bodyPr>
          <a:lstStyle/>
          <a:p>
            <a:r>
              <a:rPr lang="en-US" dirty="0" smtClean="0"/>
              <a:t>Research Questions </a:t>
            </a:r>
            <a:endParaRPr lang="en-US" dirty="0"/>
          </a:p>
        </p:txBody>
      </p:sp>
      <p:sp>
        <p:nvSpPr>
          <p:cNvPr id="38" name="TextBox 37"/>
          <p:cNvSpPr txBox="1"/>
          <p:nvPr/>
        </p:nvSpPr>
        <p:spPr>
          <a:xfrm>
            <a:off x="5356122" y="1638223"/>
            <a:ext cx="1130710" cy="646331"/>
          </a:xfrm>
          <a:prstGeom prst="rect">
            <a:avLst/>
          </a:prstGeom>
          <a:noFill/>
        </p:spPr>
        <p:txBody>
          <a:bodyPr wrap="square" rtlCol="0">
            <a:spAutoFit/>
          </a:bodyPr>
          <a:lstStyle/>
          <a:p>
            <a:r>
              <a:rPr lang="en-US" dirty="0" smtClean="0"/>
              <a:t>Research Methods</a:t>
            </a:r>
            <a:endParaRPr lang="en-US" dirty="0"/>
          </a:p>
        </p:txBody>
      </p:sp>
      <p:sp>
        <p:nvSpPr>
          <p:cNvPr id="40" name="TextBox 39"/>
          <p:cNvSpPr txBox="1"/>
          <p:nvPr/>
        </p:nvSpPr>
        <p:spPr>
          <a:xfrm>
            <a:off x="7479888" y="1699146"/>
            <a:ext cx="1118202" cy="646331"/>
          </a:xfrm>
          <a:prstGeom prst="rect">
            <a:avLst/>
          </a:prstGeom>
          <a:noFill/>
        </p:spPr>
        <p:txBody>
          <a:bodyPr wrap="square" rtlCol="0">
            <a:spAutoFit/>
          </a:bodyPr>
          <a:lstStyle/>
          <a:p>
            <a:r>
              <a:rPr lang="en-US" dirty="0" smtClean="0"/>
              <a:t>Sampling Strategy</a:t>
            </a:r>
            <a:endParaRPr lang="en-US" dirty="0"/>
          </a:p>
        </p:txBody>
      </p:sp>
      <p:sp>
        <p:nvSpPr>
          <p:cNvPr id="41" name="TextBox 40"/>
          <p:cNvSpPr txBox="1"/>
          <p:nvPr/>
        </p:nvSpPr>
        <p:spPr>
          <a:xfrm>
            <a:off x="3425588" y="1676400"/>
            <a:ext cx="1352890" cy="646331"/>
          </a:xfrm>
          <a:prstGeom prst="rect">
            <a:avLst/>
          </a:prstGeom>
          <a:noFill/>
        </p:spPr>
        <p:txBody>
          <a:bodyPr wrap="square" rtlCol="0">
            <a:spAutoFit/>
          </a:bodyPr>
          <a:lstStyle/>
          <a:p>
            <a:r>
              <a:rPr lang="en-US" dirty="0" smtClean="0"/>
              <a:t>Operationalization </a:t>
            </a:r>
            <a:endParaRPr lang="en-US" dirty="0"/>
          </a:p>
        </p:txBody>
      </p:sp>
      <p:sp>
        <p:nvSpPr>
          <p:cNvPr id="42" name="TextBox 41"/>
          <p:cNvSpPr txBox="1"/>
          <p:nvPr/>
        </p:nvSpPr>
        <p:spPr>
          <a:xfrm>
            <a:off x="4916130" y="2453226"/>
            <a:ext cx="2443314" cy="369332"/>
          </a:xfrm>
          <a:prstGeom prst="rect">
            <a:avLst/>
          </a:prstGeom>
          <a:noFill/>
        </p:spPr>
        <p:txBody>
          <a:bodyPr wrap="square" rtlCol="0">
            <a:spAutoFit/>
          </a:bodyPr>
          <a:lstStyle/>
          <a:p>
            <a:r>
              <a:rPr lang="en-US" dirty="0" smtClean="0"/>
              <a:t>Research Proposal</a:t>
            </a:r>
            <a:endParaRPr lang="en-US" dirty="0"/>
          </a:p>
        </p:txBody>
      </p:sp>
      <p:sp>
        <p:nvSpPr>
          <p:cNvPr id="43" name="TextBox 42"/>
          <p:cNvSpPr txBox="1"/>
          <p:nvPr/>
        </p:nvSpPr>
        <p:spPr>
          <a:xfrm>
            <a:off x="4916129" y="3153202"/>
            <a:ext cx="2359742" cy="369332"/>
          </a:xfrm>
          <a:prstGeom prst="rect">
            <a:avLst/>
          </a:prstGeom>
          <a:noFill/>
        </p:spPr>
        <p:txBody>
          <a:bodyPr wrap="square" rtlCol="0">
            <a:spAutoFit/>
          </a:bodyPr>
          <a:lstStyle/>
          <a:p>
            <a:r>
              <a:rPr lang="en-US" dirty="0" smtClean="0"/>
              <a:t>Pilot Testing </a:t>
            </a:r>
            <a:endParaRPr lang="en-US" dirty="0"/>
          </a:p>
        </p:txBody>
      </p:sp>
      <p:sp>
        <p:nvSpPr>
          <p:cNvPr id="44" name="TextBox 43"/>
          <p:cNvSpPr txBox="1"/>
          <p:nvPr/>
        </p:nvSpPr>
        <p:spPr>
          <a:xfrm>
            <a:off x="4778478" y="3901858"/>
            <a:ext cx="2701410" cy="369332"/>
          </a:xfrm>
          <a:prstGeom prst="rect">
            <a:avLst/>
          </a:prstGeom>
          <a:noFill/>
        </p:spPr>
        <p:txBody>
          <a:bodyPr wrap="square" rtlCol="0">
            <a:spAutoFit/>
          </a:bodyPr>
          <a:lstStyle/>
          <a:p>
            <a:r>
              <a:rPr lang="en-US" dirty="0" smtClean="0"/>
              <a:t>Data Collection</a:t>
            </a:r>
            <a:endParaRPr lang="en-US" dirty="0"/>
          </a:p>
        </p:txBody>
      </p:sp>
      <p:sp>
        <p:nvSpPr>
          <p:cNvPr id="45" name="TextBox 44"/>
          <p:cNvSpPr txBox="1"/>
          <p:nvPr/>
        </p:nvSpPr>
        <p:spPr>
          <a:xfrm>
            <a:off x="5030429" y="4589971"/>
            <a:ext cx="2134646" cy="369332"/>
          </a:xfrm>
          <a:prstGeom prst="rect">
            <a:avLst/>
          </a:prstGeom>
          <a:noFill/>
        </p:spPr>
        <p:txBody>
          <a:bodyPr wrap="square" rtlCol="0">
            <a:spAutoFit/>
          </a:bodyPr>
          <a:lstStyle/>
          <a:p>
            <a:r>
              <a:rPr lang="en-US" dirty="0" smtClean="0"/>
              <a:t>Data Analysis</a:t>
            </a:r>
            <a:endParaRPr lang="en-US" dirty="0"/>
          </a:p>
        </p:txBody>
      </p:sp>
      <p:sp>
        <p:nvSpPr>
          <p:cNvPr id="46" name="TextBox 45"/>
          <p:cNvSpPr txBox="1"/>
          <p:nvPr/>
        </p:nvSpPr>
        <p:spPr>
          <a:xfrm>
            <a:off x="4704736" y="5321892"/>
            <a:ext cx="2875935" cy="369332"/>
          </a:xfrm>
          <a:prstGeom prst="rect">
            <a:avLst/>
          </a:prstGeom>
          <a:noFill/>
        </p:spPr>
        <p:txBody>
          <a:bodyPr wrap="square" rtlCol="0">
            <a:spAutoFit/>
          </a:bodyPr>
          <a:lstStyle/>
          <a:p>
            <a:r>
              <a:rPr lang="en-US" dirty="0" smtClean="0"/>
              <a:t>Research Report</a:t>
            </a:r>
            <a:endParaRPr lang="en-US" dirty="0"/>
          </a:p>
        </p:txBody>
      </p:sp>
    </p:spTree>
    <p:extLst>
      <p:ext uri="{BB962C8B-B14F-4D97-AF65-F5344CB8AC3E}">
        <p14:creationId xmlns:p14="http://schemas.microsoft.com/office/powerpoint/2010/main" val="50395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The first phase of research is exploration. This phase includes exploring and selecting research questions for the study, examining the published literature on the area of interest to understand the current state of knowledge in that area, and identifying theories that may help answer the research questions of interest. </a:t>
            </a:r>
            <a:endParaRPr lang="en-US" dirty="0" smtClean="0"/>
          </a:p>
          <a:p>
            <a:r>
              <a:rPr lang="en-US" dirty="0"/>
              <a:t>The next </a:t>
            </a:r>
            <a:r>
              <a:rPr lang="en-US" dirty="0" smtClean="0"/>
              <a:t>major phase </a:t>
            </a:r>
            <a:r>
              <a:rPr lang="en-US" dirty="0"/>
              <a:t>in the research process is research design. This is a blueprint for fulfilling the research objectives and answering the research questions. This phase includes selecting a research method, operationalizing constructs of interest, and devising an appropriate sampling strategy. Operationalization is the process of designing precise measures for abstract theoretical constructs</a:t>
            </a:r>
          </a:p>
        </p:txBody>
      </p:sp>
    </p:spTree>
    <p:extLst>
      <p:ext uri="{BB962C8B-B14F-4D97-AF65-F5344CB8AC3E}">
        <p14:creationId xmlns:p14="http://schemas.microsoft.com/office/powerpoint/2010/main" val="139687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this stage, it is often a good idea to write a research proposal detailing all of the decisions made in the preceding stages of the research process and the rationale behind each decision. </a:t>
            </a:r>
            <a:endParaRPr lang="en-US" dirty="0" smtClean="0"/>
          </a:p>
          <a:p>
            <a:r>
              <a:rPr lang="en-US" dirty="0" smtClean="0"/>
              <a:t>This </a:t>
            </a:r>
            <a:r>
              <a:rPr lang="en-US" dirty="0"/>
              <a:t>multi-part proposal should address what research questions you wish to study and why, the prior state of knowledge in this area, theories you wish to employ along with hypotheses to be tested, how to measure constructs, what research method to be employed and why, and desired sampling strategy. </a:t>
            </a:r>
          </a:p>
        </p:txBody>
      </p:sp>
    </p:spTree>
    <p:extLst>
      <p:ext uri="{BB962C8B-B14F-4D97-AF65-F5344CB8AC3E}">
        <p14:creationId xmlns:p14="http://schemas.microsoft.com/office/powerpoint/2010/main" val="245647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third </a:t>
            </a:r>
            <a:r>
              <a:rPr lang="en-US" dirty="0"/>
              <a:t>major phase, </a:t>
            </a:r>
            <a:r>
              <a:rPr lang="en-US" dirty="0" smtClean="0"/>
              <a:t>after having </a:t>
            </a:r>
            <a:r>
              <a:rPr lang="en-US" dirty="0"/>
              <a:t>decided who to study (subjects), what to measure (concepts), and how to collect data (research method), the researcher is </a:t>
            </a:r>
            <a:r>
              <a:rPr lang="en-US" dirty="0" smtClean="0"/>
              <a:t>the </a:t>
            </a:r>
            <a:r>
              <a:rPr lang="en-US" dirty="0"/>
              <a:t>research execution phase. </a:t>
            </a:r>
            <a:endParaRPr lang="en-US" dirty="0" smtClean="0"/>
          </a:p>
          <a:p>
            <a:r>
              <a:rPr lang="en-US" dirty="0"/>
              <a:t>Having decided who to study (subjects), what to measure (concepts), and how to collect data (research method), the researcher is now ready to proceed to the research execution phase. </a:t>
            </a:r>
            <a:endParaRPr lang="en-US" dirty="0" smtClean="0"/>
          </a:p>
          <a:p>
            <a:endParaRPr lang="en-US" dirty="0"/>
          </a:p>
        </p:txBody>
      </p:sp>
    </p:spTree>
    <p:extLst>
      <p:ext uri="{BB962C8B-B14F-4D97-AF65-F5344CB8AC3E}">
        <p14:creationId xmlns:p14="http://schemas.microsoft.com/office/powerpoint/2010/main" val="176497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final stage of research involves preparing the final research report documenting the entire research process in the form of a research paper, dissertation, or </a:t>
            </a:r>
            <a:r>
              <a:rPr lang="en-US" dirty="0" smtClean="0"/>
              <a:t>research project. </a:t>
            </a:r>
          </a:p>
          <a:p>
            <a:r>
              <a:rPr lang="en-US" dirty="0" smtClean="0"/>
              <a:t>This </a:t>
            </a:r>
            <a:r>
              <a:rPr lang="en-US" dirty="0"/>
              <a:t>report should outline in complete detail all the choices made during the research process (e.g., theory used, constructs selected, measures used, research methods, sampling, etc.) and why, as well as the outcome of each phase of the research process. </a:t>
            </a:r>
            <a:endParaRPr lang="en-US" dirty="0" smtClean="0"/>
          </a:p>
          <a:p>
            <a:r>
              <a:rPr lang="en-US" dirty="0" smtClean="0"/>
              <a:t>The </a:t>
            </a:r>
            <a:r>
              <a:rPr lang="en-US" dirty="0"/>
              <a:t>research process must be described in sufficient detail so as to allow other researchers to replicate your study, test the findings, or assess whether the inferences derived are scientifically acceptable.</a:t>
            </a:r>
          </a:p>
        </p:txBody>
      </p:sp>
    </p:spTree>
    <p:extLst>
      <p:ext uri="{BB962C8B-B14F-4D97-AF65-F5344CB8AC3E}">
        <p14:creationId xmlns:p14="http://schemas.microsoft.com/office/powerpoint/2010/main" val="266695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Selecting a topic for a research study </a:t>
            </a:r>
          </a:p>
        </p:txBody>
      </p:sp>
      <p:sp>
        <p:nvSpPr>
          <p:cNvPr id="3" name="Content Placeholder 2"/>
          <p:cNvSpPr>
            <a:spLocks noGrp="1"/>
          </p:cNvSpPr>
          <p:nvPr>
            <p:ph idx="1"/>
          </p:nvPr>
        </p:nvSpPr>
        <p:spPr/>
        <p:txBody>
          <a:bodyPr>
            <a:normAutofit fontScale="92500"/>
          </a:bodyPr>
          <a:lstStyle/>
          <a:p>
            <a:r>
              <a:rPr lang="en-US" dirty="0" smtClean="0"/>
              <a:t>A </a:t>
            </a:r>
            <a:r>
              <a:rPr lang="en-US" dirty="0"/>
              <a:t>well-defined research topic gives focus, sets boundaries, and provides direction. </a:t>
            </a:r>
            <a:endParaRPr lang="en-US" dirty="0" smtClean="0"/>
          </a:p>
          <a:p>
            <a:r>
              <a:rPr lang="en-US" dirty="0" smtClean="0"/>
              <a:t>It</a:t>
            </a:r>
            <a:r>
              <a:rPr lang="en-US" dirty="0"/>
              <a:t>: </a:t>
            </a:r>
            <a:endParaRPr lang="en-US" dirty="0" smtClean="0"/>
          </a:p>
          <a:p>
            <a:pPr lvl="1"/>
            <a:r>
              <a:rPr lang="en-US" dirty="0" smtClean="0"/>
              <a:t>1</a:t>
            </a:r>
            <a:r>
              <a:rPr lang="en-US" dirty="0"/>
              <a:t>. Defines and identifies the focus of the research. </a:t>
            </a:r>
          </a:p>
          <a:p>
            <a:pPr lvl="1"/>
            <a:r>
              <a:rPr lang="en-US" dirty="0" smtClean="0"/>
              <a:t>2</a:t>
            </a:r>
            <a:r>
              <a:rPr lang="en-US" dirty="0"/>
              <a:t>. Defines the nature of the research </a:t>
            </a:r>
            <a:r>
              <a:rPr lang="en-US" dirty="0" err="1"/>
              <a:t>endeavour</a:t>
            </a:r>
            <a:r>
              <a:rPr lang="en-US" dirty="0"/>
              <a:t>- whether the aim is to discover, explore, explain, describe, or compare. </a:t>
            </a:r>
            <a:endParaRPr lang="en-US" dirty="0" smtClean="0"/>
          </a:p>
          <a:p>
            <a:pPr lvl="1"/>
            <a:r>
              <a:rPr lang="en-US" dirty="0" smtClean="0"/>
              <a:t>3</a:t>
            </a:r>
            <a:r>
              <a:rPr lang="en-US" dirty="0"/>
              <a:t>. Defines the areas of interest- whether the interest is why, when, where, what, or how. </a:t>
            </a:r>
            <a:endParaRPr lang="en-US" dirty="0" smtClean="0"/>
          </a:p>
          <a:p>
            <a:pPr lvl="1"/>
            <a:r>
              <a:rPr lang="en-US" dirty="0" smtClean="0"/>
              <a:t>4</a:t>
            </a:r>
            <a:r>
              <a:rPr lang="en-US" dirty="0"/>
              <a:t>. Indicates if a relationship is foreseen between concepts being explored- whether looking for impacts, decreases, causes, correlations, etc.</a:t>
            </a:r>
          </a:p>
        </p:txBody>
      </p:sp>
    </p:spTree>
    <p:extLst>
      <p:ext uri="{BB962C8B-B14F-4D97-AF65-F5344CB8AC3E}">
        <p14:creationId xmlns:p14="http://schemas.microsoft.com/office/powerpoint/2010/main" val="114400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Acquiring the research posture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Conducting good research requires first retraining your brain to think like a researcher. This requires visualizing the abstract from actual observations, mentally “connecting the dots” to identify hidden concepts and patterns, and synthesizing those patterns into generalizable theories that apply to other contexts beyond the domain where the initial observations were conducted. Research involves constant moving back and forth from an empirical plane where observations are conducted to a theoretical plane where these observations are abstracted into generalizable laws and theories. This is a skill that takes many years to develop, is not something that is taught in undergraduate or graduate programs or acquired in industry training, and is by far the biggest deficit in most Ph.D. students</a:t>
            </a:r>
          </a:p>
        </p:txBody>
      </p:sp>
    </p:spTree>
    <p:extLst>
      <p:ext uri="{BB962C8B-B14F-4D97-AF65-F5344CB8AC3E}">
        <p14:creationId xmlns:p14="http://schemas.microsoft.com/office/powerpoint/2010/main" val="2898929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At the outset of your research, make sure you have identified a worthwhile problem which has not been previously answered. </a:t>
            </a:r>
            <a:endParaRPr lang="en-US" dirty="0" smtClean="0"/>
          </a:p>
          <a:p>
            <a:r>
              <a:rPr lang="en-US" dirty="0" smtClean="0"/>
              <a:t>Since </a:t>
            </a:r>
            <a:r>
              <a:rPr lang="en-US" dirty="0"/>
              <a:t>research is always about some problem/s, identification and selection of this problem is most crucial in designing a research proposal. </a:t>
            </a:r>
            <a:endParaRPr lang="en-US" dirty="0" smtClean="0"/>
          </a:p>
          <a:p>
            <a:r>
              <a:rPr lang="en-US" dirty="0" smtClean="0"/>
              <a:t>According </a:t>
            </a:r>
            <a:r>
              <a:rPr lang="en-US" dirty="0"/>
              <a:t>to Tuckman (1994), a problem statement must have the following characteristics</a:t>
            </a:r>
            <a:r>
              <a:rPr lang="en-US" dirty="0" smtClean="0"/>
              <a:t>:</a:t>
            </a:r>
          </a:p>
          <a:p>
            <a:pPr marL="971550" lvl="1" indent="-514350">
              <a:buFont typeface="+mj-lt"/>
              <a:buAutoNum type="alphaLcPeriod"/>
            </a:pPr>
            <a:r>
              <a:rPr lang="en-US" dirty="0" smtClean="0"/>
              <a:t>It </a:t>
            </a:r>
            <a:r>
              <a:rPr lang="en-US" dirty="0"/>
              <a:t>should ask about a relationship between two or more variables. </a:t>
            </a:r>
            <a:endParaRPr lang="en-US" dirty="0" smtClean="0"/>
          </a:p>
          <a:p>
            <a:pPr marL="971550" lvl="1" indent="-514350">
              <a:buFont typeface="+mj-lt"/>
              <a:buAutoNum type="alphaLcPeriod"/>
            </a:pPr>
            <a:r>
              <a:rPr lang="en-US" dirty="0" smtClean="0"/>
              <a:t>It </a:t>
            </a:r>
            <a:r>
              <a:rPr lang="en-US" dirty="0"/>
              <a:t>should be clearly and unambiguously stated. </a:t>
            </a:r>
          </a:p>
        </p:txBody>
      </p:sp>
    </p:spTree>
    <p:extLst>
      <p:ext uri="{BB962C8B-B14F-4D97-AF65-F5344CB8AC3E}">
        <p14:creationId xmlns:p14="http://schemas.microsoft.com/office/powerpoint/2010/main" val="109454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buFont typeface="+mj-lt"/>
              <a:buAutoNum type="alphaLcPeriod" startAt="3"/>
            </a:pPr>
            <a:r>
              <a:rPr lang="en-US" dirty="0" smtClean="0"/>
              <a:t>c. It </a:t>
            </a:r>
            <a:r>
              <a:rPr lang="en-US" dirty="0"/>
              <a:t>should be stated in question form (or, alternatively, in the form of an implicit question such as, the purpose of this study was to determine whether…). </a:t>
            </a:r>
          </a:p>
          <a:p>
            <a:pPr marL="514350" indent="-514350">
              <a:buFont typeface="+mj-lt"/>
              <a:buAutoNum type="alphaLcPeriod" startAt="3"/>
            </a:pPr>
            <a:r>
              <a:rPr lang="en-US" dirty="0" smtClean="0"/>
              <a:t>d. It </a:t>
            </a:r>
            <a:r>
              <a:rPr lang="en-US" dirty="0"/>
              <a:t>should be testable by empirical methods; that is, it should be possible to collect data to answer the question(s) asked. </a:t>
            </a:r>
          </a:p>
          <a:p>
            <a:pPr marL="514350" indent="-514350">
              <a:buFont typeface="+mj-lt"/>
              <a:buAutoNum type="alphaLcPeriod" startAt="3"/>
            </a:pPr>
            <a:r>
              <a:rPr lang="en-US" dirty="0" smtClean="0"/>
              <a:t>e. It </a:t>
            </a:r>
            <a:r>
              <a:rPr lang="en-US" dirty="0"/>
              <a:t>should not represent a moral or ethical </a:t>
            </a:r>
            <a:r>
              <a:rPr lang="en-US" dirty="0" smtClean="0"/>
              <a:t>position</a:t>
            </a:r>
          </a:p>
          <a:p>
            <a:pPr marL="514350" indent="-514350">
              <a:buFont typeface="+mj-lt"/>
              <a:buAutoNum type="alphaLcPeriod" startAt="3"/>
            </a:pPr>
            <a:r>
              <a:rPr lang="en-US" dirty="0"/>
              <a:t>f. the problem that you have identified is of some theoretical or practical significance</a:t>
            </a:r>
          </a:p>
          <a:p>
            <a:pPr marL="0" indent="0">
              <a:buNone/>
            </a:pPr>
            <a:endParaRPr lang="en-US" dirty="0"/>
          </a:p>
        </p:txBody>
      </p:sp>
    </p:spTree>
    <p:extLst>
      <p:ext uri="{BB962C8B-B14F-4D97-AF65-F5344CB8AC3E}">
        <p14:creationId xmlns:p14="http://schemas.microsoft.com/office/powerpoint/2010/main" val="225882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Defining the research problem (Statement of Problem)</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problem might be defined as the issue that exists in the literature, theory, or practice that leads to a need for the study. </a:t>
            </a:r>
            <a:endParaRPr lang="en-US" dirty="0" smtClean="0"/>
          </a:p>
          <a:p>
            <a:r>
              <a:rPr lang="en-US" dirty="0" smtClean="0"/>
              <a:t>The </a:t>
            </a:r>
            <a:r>
              <a:rPr lang="en-US" dirty="0"/>
              <a:t>prospective researcher should think on what caused the need to do the research (problem identification). </a:t>
            </a:r>
            <a:endParaRPr lang="en-US" dirty="0" smtClean="0"/>
          </a:p>
          <a:p>
            <a:r>
              <a:rPr lang="en-US" dirty="0" smtClean="0"/>
              <a:t>The </a:t>
            </a:r>
            <a:r>
              <a:rPr lang="en-US" dirty="0"/>
              <a:t>question that he/she should ask him/herself is: Are there questions about this problem to which answers have not been found up to the present? </a:t>
            </a:r>
            <a:endParaRPr lang="en-US" dirty="0" smtClean="0"/>
          </a:p>
          <a:p>
            <a:r>
              <a:rPr lang="en-US" dirty="0" smtClean="0"/>
              <a:t>The </a:t>
            </a:r>
            <a:r>
              <a:rPr lang="en-US" dirty="0"/>
              <a:t>research problem should be stated in such a way that it would lead to analytical thinking on the part of the researcher with the aim of possibly concluding solutions to the stated problem. </a:t>
            </a:r>
            <a:endParaRPr lang="en-US" dirty="0" smtClean="0"/>
          </a:p>
          <a:p>
            <a:r>
              <a:rPr lang="en-US" dirty="0" smtClean="0"/>
              <a:t>The </a:t>
            </a:r>
            <a:r>
              <a:rPr lang="en-US" dirty="0"/>
              <a:t>problem statement describes the context for the study and it also identifies the general analysis approach. It is important in a proposal that the problem stand out—that the reader can easily recognize it.</a:t>
            </a:r>
          </a:p>
        </p:txBody>
      </p:sp>
    </p:spTree>
    <p:extLst>
      <p:ext uri="{BB962C8B-B14F-4D97-AF65-F5344CB8AC3E}">
        <p14:creationId xmlns:p14="http://schemas.microsoft.com/office/powerpoint/2010/main" val="372704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Determining Objectives of study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objectives of the study could either be the main objective (aim/purpose) or specific objectives.</a:t>
            </a:r>
          </a:p>
          <a:p>
            <a:r>
              <a:rPr lang="en-US" dirty="0" smtClean="0"/>
              <a:t>The objectives describe what the study intends to achieve</a:t>
            </a:r>
          </a:p>
          <a:p>
            <a:r>
              <a:rPr lang="en-US" dirty="0" smtClean="0"/>
              <a:t>Use of appropriate verbs to describe the objectives:</a:t>
            </a:r>
          </a:p>
          <a:p>
            <a:pPr lvl="1"/>
            <a:r>
              <a:rPr lang="en-US" dirty="0" smtClean="0"/>
              <a:t>To find out</a:t>
            </a:r>
          </a:p>
          <a:p>
            <a:pPr lvl="1"/>
            <a:r>
              <a:rPr lang="en-US" dirty="0" smtClean="0"/>
              <a:t>To establish</a:t>
            </a:r>
          </a:p>
          <a:p>
            <a:pPr lvl="1"/>
            <a:r>
              <a:rPr lang="en-US" dirty="0" smtClean="0"/>
              <a:t>To determine</a:t>
            </a:r>
          </a:p>
          <a:p>
            <a:pPr lvl="1"/>
            <a:r>
              <a:rPr lang="en-US" dirty="0" smtClean="0"/>
              <a:t>To investigate</a:t>
            </a:r>
          </a:p>
          <a:p>
            <a:pPr lvl="1"/>
            <a:r>
              <a:rPr lang="en-US" dirty="0" smtClean="0"/>
              <a:t>To assess</a:t>
            </a:r>
          </a:p>
          <a:p>
            <a:pPr lvl="1"/>
            <a:r>
              <a:rPr lang="en-US" dirty="0" smtClean="0"/>
              <a:t>To evaluate </a:t>
            </a:r>
            <a:r>
              <a:rPr lang="en-US" dirty="0" err="1" smtClean="0"/>
              <a:t>etc</a:t>
            </a:r>
            <a:endParaRPr lang="en-US" dirty="0"/>
          </a:p>
        </p:txBody>
      </p:sp>
    </p:spTree>
    <p:extLst>
      <p:ext uri="{BB962C8B-B14F-4D97-AF65-F5344CB8AC3E}">
        <p14:creationId xmlns:p14="http://schemas.microsoft.com/office/powerpoint/2010/main" val="376811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Research questions / Hypotheses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Once you have identified and stated a problem, the next step is to create a hypothesis. </a:t>
            </a:r>
            <a:endParaRPr lang="en-US" dirty="0" smtClean="0"/>
          </a:p>
          <a:p>
            <a:r>
              <a:rPr lang="en-US" dirty="0" smtClean="0"/>
              <a:t>Putting </a:t>
            </a:r>
            <a:r>
              <a:rPr lang="en-US" dirty="0"/>
              <a:t>it in a simple way, a hypothesis is a wise or educated </a:t>
            </a:r>
            <a:r>
              <a:rPr lang="en-US" dirty="0" smtClean="0"/>
              <a:t>guess.</a:t>
            </a:r>
          </a:p>
          <a:p>
            <a:r>
              <a:rPr lang="en-US" dirty="0" smtClean="0"/>
              <a:t>It </a:t>
            </a:r>
            <a:r>
              <a:rPr lang="en-US" dirty="0"/>
              <a:t>is an assumed answer to the question posed in a research problem statement. </a:t>
            </a:r>
            <a:endParaRPr lang="en-US" dirty="0" smtClean="0"/>
          </a:p>
          <a:p>
            <a:r>
              <a:rPr lang="en-US" dirty="0" smtClean="0"/>
              <a:t>However</a:t>
            </a:r>
            <a:r>
              <a:rPr lang="en-US" dirty="0"/>
              <a:t>, it is only an ‘assumed’ answer or an expectation that is tested in the study later on. </a:t>
            </a:r>
            <a:endParaRPr lang="en-US" dirty="0" smtClean="0"/>
          </a:p>
          <a:p>
            <a:r>
              <a:rPr lang="en-US" dirty="0" smtClean="0"/>
              <a:t>You </a:t>
            </a:r>
            <a:r>
              <a:rPr lang="en-US" dirty="0"/>
              <a:t>must bear in mind that a hypothesis differs from an observation, which represents outcomes actually found.</a:t>
            </a:r>
          </a:p>
        </p:txBody>
      </p:sp>
    </p:spTree>
    <p:extLst>
      <p:ext uri="{BB962C8B-B14F-4D97-AF65-F5344CB8AC3E}">
        <p14:creationId xmlns:p14="http://schemas.microsoft.com/office/powerpoint/2010/main" val="3688649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Hypothesis are derived from theories, models or previous studies</a:t>
            </a:r>
          </a:p>
          <a:p>
            <a:r>
              <a:rPr lang="en-US" dirty="0" smtClean="0"/>
              <a:t>Hypotheses are linked to the objectives and research questions</a:t>
            </a:r>
          </a:p>
          <a:p>
            <a:r>
              <a:rPr lang="en-US" dirty="0" smtClean="0"/>
              <a:t>Hypotheses could be stated in null, alternate or directional/non-directional manner</a:t>
            </a:r>
          </a:p>
          <a:p>
            <a:endParaRPr lang="en-US" dirty="0"/>
          </a:p>
        </p:txBody>
      </p:sp>
    </p:spTree>
    <p:extLst>
      <p:ext uri="{BB962C8B-B14F-4D97-AF65-F5344CB8AC3E}">
        <p14:creationId xmlns:p14="http://schemas.microsoft.com/office/powerpoint/2010/main" val="3884300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Reviewing of literature</a:t>
            </a:r>
            <a:endParaRPr lang="en-US" dirty="0"/>
          </a:p>
        </p:txBody>
      </p:sp>
      <p:sp>
        <p:nvSpPr>
          <p:cNvPr id="3" name="Content Placeholder 2"/>
          <p:cNvSpPr>
            <a:spLocks noGrp="1"/>
          </p:cNvSpPr>
          <p:nvPr>
            <p:ph idx="1"/>
          </p:nvPr>
        </p:nvSpPr>
        <p:spPr/>
        <p:txBody>
          <a:bodyPr>
            <a:normAutofit/>
          </a:bodyPr>
          <a:lstStyle/>
          <a:p>
            <a:r>
              <a:rPr lang="en-US" dirty="0"/>
              <a:t>Literature review is an important part of any research. </a:t>
            </a:r>
            <a:endParaRPr lang="en-US" dirty="0" smtClean="0"/>
          </a:p>
          <a:p>
            <a:r>
              <a:rPr lang="en-US" dirty="0" smtClean="0"/>
              <a:t>It </a:t>
            </a:r>
            <a:r>
              <a:rPr lang="en-US" dirty="0"/>
              <a:t>provides an underpinning for the research by enlightening the researcher about the process. </a:t>
            </a:r>
          </a:p>
          <a:p>
            <a:r>
              <a:rPr lang="en-US" dirty="0" smtClean="0"/>
              <a:t>Any </a:t>
            </a:r>
            <a:r>
              <a:rPr lang="en-US" dirty="0"/>
              <a:t>research, no matter at what scale, requires reading about what other people have done in the area of your interest, how they have done it, and what are the gaps in the research in that area. </a:t>
            </a:r>
            <a:endParaRPr lang="en-US" dirty="0" smtClean="0"/>
          </a:p>
          <a:p>
            <a:r>
              <a:rPr lang="en-US" dirty="0" smtClean="0"/>
              <a:t>. </a:t>
            </a:r>
            <a:endParaRPr lang="en-US" dirty="0"/>
          </a:p>
        </p:txBody>
      </p:sp>
    </p:spTree>
    <p:extLst>
      <p:ext uri="{BB962C8B-B14F-4D97-AF65-F5344CB8AC3E}">
        <p14:creationId xmlns:p14="http://schemas.microsoft.com/office/powerpoint/2010/main" val="88793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Any new production of knowledge is necessarily based on previous and existing knowledge. </a:t>
            </a:r>
          </a:p>
          <a:p>
            <a:r>
              <a:rPr lang="en-US" dirty="0"/>
              <a:t>You need information to support or refute your arguments and write about your findings.</a:t>
            </a:r>
          </a:p>
          <a:p>
            <a:r>
              <a:rPr lang="en-US" dirty="0"/>
              <a:t>You need to provide evidence that you are aware of the current trends and issues in your area of interest and are </a:t>
            </a:r>
            <a:r>
              <a:rPr lang="en-US" dirty="0" err="1"/>
              <a:t>cognisant</a:t>
            </a:r>
            <a:r>
              <a:rPr lang="en-US" dirty="0"/>
              <a:t> of the current state of knowledge on the subject.</a:t>
            </a:r>
          </a:p>
          <a:p>
            <a:r>
              <a:rPr lang="en-US" dirty="0"/>
              <a:t> Ideally this reading should form the basis for choosing your research methodology</a:t>
            </a:r>
          </a:p>
        </p:txBody>
      </p:sp>
    </p:spTree>
    <p:extLst>
      <p:ext uri="{BB962C8B-B14F-4D97-AF65-F5344CB8AC3E}">
        <p14:creationId xmlns:p14="http://schemas.microsoft.com/office/powerpoint/2010/main" val="99458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After some preliminary reading, the research topic is finalized. Reading continues and spills over into the stage of data collection </a:t>
            </a:r>
            <a:r>
              <a:rPr lang="en-US" dirty="0" smtClean="0"/>
              <a:t> </a:t>
            </a:r>
            <a:r>
              <a:rPr lang="en-US" dirty="0"/>
              <a:t>and analysis</a:t>
            </a:r>
            <a:r>
              <a:rPr lang="en-US" dirty="0" smtClean="0"/>
              <a:t>.</a:t>
            </a:r>
          </a:p>
          <a:p>
            <a:r>
              <a:rPr lang="en-US" dirty="0" smtClean="0"/>
              <a:t>Some </a:t>
            </a:r>
            <a:r>
              <a:rPr lang="en-US" dirty="0"/>
              <a:t>reading is naturally required at the stage of interpretation of the qualitative or quantitative data to embed your research in its milieu. </a:t>
            </a:r>
            <a:endParaRPr lang="en-US" dirty="0" smtClean="0"/>
          </a:p>
          <a:p>
            <a:r>
              <a:rPr lang="en-US" dirty="0" smtClean="0"/>
              <a:t>Moreover</a:t>
            </a:r>
            <a:r>
              <a:rPr lang="en-US" dirty="0"/>
              <a:t>, every new article/book you read will have a cumulative effect on the existing body of knowledge in your mind, pushing to you reinterpret or rethink some of your previous assumptions or ideas</a:t>
            </a:r>
            <a:r>
              <a:rPr lang="en-US" dirty="0" smtClean="0"/>
              <a:t>.</a:t>
            </a:r>
          </a:p>
          <a:p>
            <a:endParaRPr lang="en-US" dirty="0"/>
          </a:p>
        </p:txBody>
      </p:sp>
    </p:spTree>
    <p:extLst>
      <p:ext uri="{BB962C8B-B14F-4D97-AF65-F5344CB8AC3E}">
        <p14:creationId xmlns:p14="http://schemas.microsoft.com/office/powerpoint/2010/main" val="1363661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5: Selecting an appropriate research design </a:t>
            </a:r>
            <a:endParaRPr lang="en-US" dirty="0"/>
          </a:p>
        </p:txBody>
      </p:sp>
      <p:sp>
        <p:nvSpPr>
          <p:cNvPr id="3" name="Content Placeholder 2"/>
          <p:cNvSpPr>
            <a:spLocks noGrp="1"/>
          </p:cNvSpPr>
          <p:nvPr>
            <p:ph idx="1"/>
          </p:nvPr>
        </p:nvSpPr>
        <p:spPr/>
        <p:txBody>
          <a:bodyPr>
            <a:normAutofit lnSpcReduction="10000"/>
          </a:bodyPr>
          <a:lstStyle/>
          <a:p>
            <a:r>
              <a:rPr lang="en-US" dirty="0"/>
              <a:t>Research design is a comprehensive plan for data collection in an empirical research project. </a:t>
            </a:r>
            <a:endParaRPr lang="en-US" dirty="0" smtClean="0"/>
          </a:p>
          <a:p>
            <a:r>
              <a:rPr lang="en-US" dirty="0" smtClean="0"/>
              <a:t>It </a:t>
            </a:r>
            <a:r>
              <a:rPr lang="en-US" dirty="0"/>
              <a:t>is a “blueprint” for empirical research aimed at answering specific research questions or testing specific hypotheses, and must specify at least three processes: </a:t>
            </a:r>
            <a:endParaRPr lang="en-US" dirty="0" smtClean="0"/>
          </a:p>
          <a:p>
            <a:pPr marL="457200" lvl="1" indent="0">
              <a:buNone/>
            </a:pPr>
            <a:r>
              <a:rPr lang="en-US" dirty="0" smtClean="0"/>
              <a:t>(</a:t>
            </a:r>
            <a:r>
              <a:rPr lang="en-US" dirty="0"/>
              <a:t>1) the data collection process, </a:t>
            </a:r>
            <a:endParaRPr lang="en-US" dirty="0" smtClean="0"/>
          </a:p>
          <a:p>
            <a:pPr marL="457200" lvl="1" indent="0">
              <a:buNone/>
            </a:pPr>
            <a:r>
              <a:rPr lang="en-US" dirty="0" smtClean="0"/>
              <a:t>(</a:t>
            </a:r>
            <a:r>
              <a:rPr lang="en-US" dirty="0"/>
              <a:t>2) the instrument development process, and </a:t>
            </a:r>
            <a:endParaRPr lang="en-US" dirty="0" smtClean="0"/>
          </a:p>
          <a:p>
            <a:pPr marL="457200" lvl="1" indent="0">
              <a:buNone/>
            </a:pPr>
            <a:r>
              <a:rPr lang="en-US" dirty="0" smtClean="0"/>
              <a:t>(</a:t>
            </a:r>
            <a:r>
              <a:rPr lang="en-US" dirty="0"/>
              <a:t>3) the sampling process.</a:t>
            </a:r>
          </a:p>
        </p:txBody>
      </p:sp>
    </p:spTree>
    <p:extLst>
      <p:ext uri="{BB962C8B-B14F-4D97-AF65-F5344CB8AC3E}">
        <p14:creationId xmlns:p14="http://schemas.microsoft.com/office/powerpoint/2010/main" val="26438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755"/>
            <a:ext cx="10515600" cy="5459208"/>
          </a:xfrm>
        </p:spPr>
        <p:txBody>
          <a:bodyPr/>
          <a:lstStyle/>
          <a:p>
            <a:r>
              <a:rPr lang="en-US" dirty="0"/>
              <a:t>Some of the mental abstractions needed to think like a researcher include unit of analysis, constructs, hypotheses, operationalization, theories, models, induction and deduction, and so </a:t>
            </a:r>
            <a:r>
              <a:rPr lang="en-US" dirty="0" smtClean="0"/>
              <a:t>forth</a:t>
            </a:r>
          </a:p>
          <a:p>
            <a:r>
              <a:rPr lang="en-US" b="1" dirty="0"/>
              <a:t>Unit of </a:t>
            </a:r>
            <a:r>
              <a:rPr lang="en-US" b="1" dirty="0" smtClean="0"/>
              <a:t>Analysis.  </a:t>
            </a:r>
            <a:r>
              <a:rPr lang="en-US" dirty="0"/>
              <a:t>One of the first decisions in </a:t>
            </a:r>
            <a:r>
              <a:rPr lang="en-US" dirty="0" smtClean="0"/>
              <a:t>any </a:t>
            </a:r>
            <a:r>
              <a:rPr lang="en-US" dirty="0"/>
              <a:t>research is the unit of analysis of a scientific study. The unit of analysis refers to the person, collective, or object that is the target of the investigation. Typical unit of analysis include individuals, groups, organizations, countries, technologies, objects, and such. For instance, if we are interested in studying people’s shopping behavior, their learning outcomes, or their attitudes to new technologies, then the unit of analysis is the individual. If we want to study characteristics of street gangs or teamwork in organizations, then the unit of analysis is the group</a:t>
            </a:r>
          </a:p>
        </p:txBody>
      </p:sp>
    </p:spTree>
    <p:extLst>
      <p:ext uri="{BB962C8B-B14F-4D97-AF65-F5344CB8AC3E}">
        <p14:creationId xmlns:p14="http://schemas.microsoft.com/office/powerpoint/2010/main" val="132824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Given the above multitude of research designs, which design should researchers choose for their research? </a:t>
            </a:r>
          </a:p>
        </p:txBody>
      </p:sp>
      <p:sp>
        <p:nvSpPr>
          <p:cNvPr id="3" name="Content Placeholder 2"/>
          <p:cNvSpPr>
            <a:spLocks noGrp="1"/>
          </p:cNvSpPr>
          <p:nvPr>
            <p:ph idx="1"/>
          </p:nvPr>
        </p:nvSpPr>
        <p:spPr/>
        <p:txBody>
          <a:bodyPr/>
          <a:lstStyle/>
          <a:p>
            <a:r>
              <a:rPr lang="en-US" dirty="0" smtClean="0"/>
              <a:t>Generally </a:t>
            </a:r>
            <a:r>
              <a:rPr lang="en-US" dirty="0"/>
              <a:t>speaking, researchers tend to select those research designs that they are most comfortable with and feel most competent to handle, but ideally, the choice should depend on the nature of the research phenomenon being </a:t>
            </a:r>
            <a:r>
              <a:rPr lang="en-US" dirty="0" smtClean="0"/>
              <a:t>studied</a:t>
            </a:r>
          </a:p>
          <a:p>
            <a:r>
              <a:rPr lang="en-US" dirty="0"/>
              <a:t>Regardless of the specific research design chosen, the researcher should strive to collect quantitative and qualitative data using a combination of techniques such as questionnaires, interviews, observations, documents, or secondary data</a:t>
            </a:r>
          </a:p>
        </p:txBody>
      </p:sp>
    </p:spTree>
    <p:extLst>
      <p:ext uri="{BB962C8B-B14F-4D97-AF65-F5344CB8AC3E}">
        <p14:creationId xmlns:p14="http://schemas.microsoft.com/office/powerpoint/2010/main" val="790771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Choosing a sampling design</a:t>
            </a:r>
            <a:endParaRPr lang="en-US" dirty="0"/>
          </a:p>
        </p:txBody>
      </p:sp>
      <p:sp>
        <p:nvSpPr>
          <p:cNvPr id="3" name="Content Placeholder 2"/>
          <p:cNvSpPr>
            <a:spLocks noGrp="1"/>
          </p:cNvSpPr>
          <p:nvPr>
            <p:ph idx="1"/>
          </p:nvPr>
        </p:nvSpPr>
        <p:spPr/>
        <p:txBody>
          <a:bodyPr>
            <a:normAutofit fontScale="85000" lnSpcReduction="20000"/>
          </a:bodyPr>
          <a:lstStyle/>
          <a:p>
            <a:r>
              <a:rPr lang="en-US" dirty="0"/>
              <a:t>Sampling is the statistical process of selecting a subset (called a “sample”) of a population of interest for purposes of making observations and statistical inferences about that population. </a:t>
            </a:r>
            <a:endParaRPr lang="en-US" dirty="0" smtClean="0"/>
          </a:p>
          <a:p>
            <a:r>
              <a:rPr lang="en-US" dirty="0" smtClean="0"/>
              <a:t>Research </a:t>
            </a:r>
            <a:r>
              <a:rPr lang="en-US" dirty="0"/>
              <a:t>is generally about inferring patterns of </a:t>
            </a:r>
            <a:r>
              <a:rPr lang="en-US" dirty="0" smtClean="0"/>
              <a:t>behaviors or characteristics </a:t>
            </a:r>
            <a:r>
              <a:rPr lang="en-US" dirty="0"/>
              <a:t>within specific populations. </a:t>
            </a:r>
            <a:endParaRPr lang="en-US" dirty="0" smtClean="0"/>
          </a:p>
          <a:p>
            <a:r>
              <a:rPr lang="en-US" dirty="0" smtClean="0"/>
              <a:t>We </a:t>
            </a:r>
            <a:r>
              <a:rPr lang="en-US" dirty="0"/>
              <a:t>cannot study entire populations because of feasibility and cost constraints, and hence, we must select a representative sample from the population of interest for observation and analysis. </a:t>
            </a:r>
            <a:endParaRPr lang="en-US" dirty="0" smtClean="0"/>
          </a:p>
          <a:p>
            <a:r>
              <a:rPr lang="en-US" dirty="0" smtClean="0"/>
              <a:t>It </a:t>
            </a:r>
            <a:r>
              <a:rPr lang="en-US" dirty="0"/>
              <a:t>is extremely important to choose a sample that is truly representative of the population so that the inferences derived from the sample can be generalized back to the population of interest</a:t>
            </a:r>
          </a:p>
        </p:txBody>
      </p:sp>
    </p:spTree>
    <p:extLst>
      <p:ext uri="{BB962C8B-B14F-4D97-AF65-F5344CB8AC3E}">
        <p14:creationId xmlns:p14="http://schemas.microsoft.com/office/powerpoint/2010/main" val="1669544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Sampling designs could be probabilistic or non-probabilistic</a:t>
            </a:r>
            <a:endParaRPr lang="en-US" dirty="0"/>
          </a:p>
          <a:p>
            <a:r>
              <a:rPr lang="en-US" dirty="0" smtClean="0"/>
              <a:t>The choice of sampling design depends on the nature of study, population characteristics, level of detail required </a:t>
            </a:r>
            <a:r>
              <a:rPr lang="en-US" dirty="0" err="1" smtClean="0"/>
              <a:t>etc</a:t>
            </a:r>
            <a:endParaRPr lang="en-US" dirty="0"/>
          </a:p>
        </p:txBody>
      </p:sp>
    </p:spTree>
    <p:extLst>
      <p:ext uri="{BB962C8B-B14F-4D97-AF65-F5344CB8AC3E}">
        <p14:creationId xmlns:p14="http://schemas.microsoft.com/office/powerpoint/2010/main" val="3038937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7: Preparation of Data collection tools/instruments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Research involves measurement of some constructs/variables.</a:t>
            </a:r>
          </a:p>
          <a:p>
            <a:r>
              <a:rPr lang="en-US" dirty="0"/>
              <a:t>The classic definition of measurement was offered more than 45 years ago by an experimental psychologist, S. S. Stevens (1951), as the “</a:t>
            </a:r>
            <a:r>
              <a:rPr lang="en-US" dirty="0" smtClean="0"/>
              <a:t>assignment </a:t>
            </a:r>
            <a:r>
              <a:rPr lang="en-US" dirty="0"/>
              <a:t>of numerals to objects or events according to rules.” With all due respect to Professor Stevens, this definition can be broadened such that measurement is the assignment of values to outcomes. Numbers (such as 34.89 and $54,980) are values, but so are outcomes, such as hair color (red or black) and social class (low or high). </a:t>
            </a:r>
            <a:endParaRPr lang="en-US" dirty="0" smtClean="0"/>
          </a:p>
          <a:p>
            <a:r>
              <a:rPr lang="en-US" dirty="0" smtClean="0"/>
              <a:t>In </a:t>
            </a:r>
            <a:r>
              <a:rPr lang="en-US" dirty="0"/>
              <a:t>fact, any variable, by its very definition, can take on more than one value and can be measured. It is these values that you will want to examine as part of the measurement </a:t>
            </a:r>
            <a:r>
              <a:rPr lang="en-US" dirty="0" smtClean="0"/>
              <a:t>process</a:t>
            </a:r>
            <a:endParaRPr lang="en-US" dirty="0"/>
          </a:p>
        </p:txBody>
      </p:sp>
    </p:spTree>
    <p:extLst>
      <p:ext uri="{BB962C8B-B14F-4D97-AF65-F5344CB8AC3E}">
        <p14:creationId xmlns:p14="http://schemas.microsoft.com/office/powerpoint/2010/main" val="304128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Measurement is facilitated by use of some measurement tools/instruments e.g. ruler, stopwatch, a questionnaire, thermometer, interview guide etc.</a:t>
            </a:r>
          </a:p>
          <a:p>
            <a:r>
              <a:rPr lang="en-US" dirty="0" smtClean="0"/>
              <a:t>In some instances, there are readily available instruments at the disposal of the researcher while in other instances there is none</a:t>
            </a:r>
          </a:p>
          <a:p>
            <a:r>
              <a:rPr lang="en-US" dirty="0" smtClean="0"/>
              <a:t>Developing measurement instruments e.g. questionnaires is an important step in research process</a:t>
            </a:r>
          </a:p>
          <a:p>
            <a:r>
              <a:rPr lang="en-US" dirty="0" smtClean="0"/>
              <a:t>The instrument developed must meet quality aspects of validity and reliability</a:t>
            </a:r>
            <a:endParaRPr lang="en-US" dirty="0"/>
          </a:p>
        </p:txBody>
      </p:sp>
    </p:spTree>
    <p:extLst>
      <p:ext uri="{BB962C8B-B14F-4D97-AF65-F5344CB8AC3E}">
        <p14:creationId xmlns:p14="http://schemas.microsoft.com/office/powerpoint/2010/main" val="1688116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Data collection/Field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Having formulated a research problem, developed a study design, constructed a research instrument and selected a sample, you then collect the data from which you will draw inferences and conclusions for your study. </a:t>
            </a:r>
          </a:p>
          <a:p>
            <a:r>
              <a:rPr lang="en-US" dirty="0"/>
              <a:t>Many methods could be used to gather the required information. </a:t>
            </a:r>
          </a:p>
          <a:p>
            <a:r>
              <a:rPr lang="en-US" dirty="0"/>
              <a:t>As a part of the research design, you decided upon the procedure you wanted to adopt to collect your data. In this phase you actually collect the data. For example, depending upon your plans, you might commence interviews, mail out a questionnaire, conduct nominal/focus group discussions or make observations. Collecting data through any one of the methods may involve some ethical issues.</a:t>
            </a:r>
          </a:p>
          <a:p>
            <a:endParaRPr lang="en-US" dirty="0"/>
          </a:p>
        </p:txBody>
      </p:sp>
    </p:spTree>
    <p:extLst>
      <p:ext uri="{BB962C8B-B14F-4D97-AF65-F5344CB8AC3E}">
        <p14:creationId xmlns:p14="http://schemas.microsoft.com/office/powerpoint/2010/main" val="553474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Data analysis </a:t>
            </a:r>
            <a:endParaRPr lang="en-US" dirty="0"/>
          </a:p>
        </p:txBody>
      </p:sp>
      <p:sp>
        <p:nvSpPr>
          <p:cNvPr id="3" name="Content Placeholder 2"/>
          <p:cNvSpPr>
            <a:spLocks noGrp="1"/>
          </p:cNvSpPr>
          <p:nvPr>
            <p:ph idx="1"/>
          </p:nvPr>
        </p:nvSpPr>
        <p:spPr/>
        <p:txBody>
          <a:bodyPr/>
          <a:lstStyle/>
          <a:p>
            <a:r>
              <a:rPr lang="en-US" dirty="0"/>
              <a:t>The way you </a:t>
            </a:r>
            <a:r>
              <a:rPr lang="en-US" dirty="0" err="1"/>
              <a:t>analyse</a:t>
            </a:r>
            <a:r>
              <a:rPr lang="en-US" dirty="0"/>
              <a:t> the information you collected largely depends upon two things: the type of information (descriptive, quantitative, qualitative or attitudinal); and the way you want to communicate your findings to your readers. </a:t>
            </a:r>
            <a:r>
              <a:rPr lang="en-US" dirty="0" smtClean="0"/>
              <a:t>There are </a:t>
            </a:r>
            <a:r>
              <a:rPr lang="en-US" dirty="0"/>
              <a:t>different ways of </a:t>
            </a:r>
            <a:r>
              <a:rPr lang="en-US" dirty="0" err="1"/>
              <a:t>analysing</a:t>
            </a:r>
            <a:r>
              <a:rPr lang="en-US" dirty="0"/>
              <a:t> quantitative and qualitative data and </a:t>
            </a:r>
            <a:r>
              <a:rPr lang="en-US" dirty="0" smtClean="0"/>
              <a:t>similarly </a:t>
            </a:r>
            <a:r>
              <a:rPr lang="en-US" dirty="0"/>
              <a:t>various methods of displaying </a:t>
            </a:r>
            <a:r>
              <a:rPr lang="en-US" dirty="0" err="1"/>
              <a:t>analysed</a:t>
            </a:r>
            <a:r>
              <a:rPr lang="en-US" dirty="0"/>
              <a:t> data. </a:t>
            </a:r>
            <a:endParaRPr lang="en-US" dirty="0" smtClean="0"/>
          </a:p>
          <a:p>
            <a:r>
              <a:rPr lang="en-US" dirty="0" smtClean="0"/>
              <a:t>In </a:t>
            </a:r>
            <a:r>
              <a:rPr lang="en-US" dirty="0"/>
              <a:t>addition to the qualitative–quantitative distinction, it is important for data analysis that you consider whether the data is to be </a:t>
            </a:r>
            <a:r>
              <a:rPr lang="en-US" dirty="0" err="1"/>
              <a:t>analysed</a:t>
            </a:r>
            <a:r>
              <a:rPr lang="en-US" dirty="0"/>
              <a:t> manually or by a computer.</a:t>
            </a:r>
          </a:p>
        </p:txBody>
      </p:sp>
    </p:spTree>
    <p:extLst>
      <p:ext uri="{BB962C8B-B14F-4D97-AF65-F5344CB8AC3E}">
        <p14:creationId xmlns:p14="http://schemas.microsoft.com/office/powerpoint/2010/main" val="4078225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Research report writing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two broad categories of reports: quantitative and qualitative. </a:t>
            </a:r>
            <a:endParaRPr lang="en-US" dirty="0" smtClean="0"/>
          </a:p>
          <a:p>
            <a:r>
              <a:rPr lang="en-US" dirty="0" smtClean="0"/>
              <a:t>As </a:t>
            </a:r>
            <a:r>
              <a:rPr lang="en-US" dirty="0"/>
              <a:t>mentioned earlier, the distinction is more academic than real as in most studies you need to combine quantitative and qualitative </a:t>
            </a:r>
            <a:r>
              <a:rPr lang="en-US" dirty="0" smtClean="0"/>
              <a:t>skills.</a:t>
            </a:r>
          </a:p>
          <a:p>
            <a:r>
              <a:rPr lang="en-US" dirty="0" smtClean="0"/>
              <a:t>Nevertheless</a:t>
            </a:r>
            <a:r>
              <a:rPr lang="en-US" dirty="0"/>
              <a:t>, there are some solely qualitative and some solely quantitative studies. </a:t>
            </a:r>
            <a:endParaRPr lang="en-US" dirty="0" smtClean="0"/>
          </a:p>
          <a:p>
            <a:r>
              <a:rPr lang="en-US" dirty="0" smtClean="0"/>
              <a:t>Writing </a:t>
            </a:r>
            <a:r>
              <a:rPr lang="en-US" dirty="0"/>
              <a:t>the report is the last and, for many, the most difficult step of the research process. </a:t>
            </a:r>
            <a:endParaRPr lang="en-US" dirty="0" smtClean="0"/>
          </a:p>
          <a:p>
            <a:r>
              <a:rPr lang="en-US" dirty="0" smtClean="0"/>
              <a:t>This </a:t>
            </a:r>
            <a:r>
              <a:rPr lang="en-US" dirty="0"/>
              <a:t>report informs the world what you have done, what you have discovered and what conclusions you have drawn from your findings. </a:t>
            </a:r>
            <a:endParaRPr lang="en-US" dirty="0" smtClean="0"/>
          </a:p>
          <a:p>
            <a:r>
              <a:rPr lang="en-US" dirty="0" smtClean="0"/>
              <a:t>If </a:t>
            </a:r>
            <a:r>
              <a:rPr lang="en-US" dirty="0"/>
              <a:t>you are clear about the whole process, you will also be clear about the way you want to write your report. Your report should be written in an academic style and be divided into different chapters and/or sections based upon the main themes of your </a:t>
            </a:r>
            <a:r>
              <a:rPr lang="en-US" dirty="0" smtClean="0"/>
              <a:t>study. TUM has a format for academic report writing for each School/Institute</a:t>
            </a:r>
            <a:endParaRPr lang="en-US" dirty="0"/>
          </a:p>
        </p:txBody>
      </p:sp>
    </p:spTree>
    <p:extLst>
      <p:ext uri="{BB962C8B-B14F-4D97-AF65-F5344CB8AC3E}">
        <p14:creationId xmlns:p14="http://schemas.microsoft.com/office/powerpoint/2010/main" val="365461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Understanding the unit of analysis is important because it shapes what type of data you should collect for your study and who you collect it from. If your unit of analysis is a web page, you should be collecting data about web pages from actual web pages, and not surveying people about how they use web pages. If your unit of analysis is the organization, then you should be measuring organizational-level variables such as organizational size, revenues, hierarchy, or absorptive capacity.</a:t>
            </a:r>
          </a:p>
        </p:txBody>
      </p:sp>
    </p:spTree>
    <p:extLst>
      <p:ext uri="{BB962C8B-B14F-4D97-AF65-F5344CB8AC3E}">
        <p14:creationId xmlns:p14="http://schemas.microsoft.com/office/powerpoint/2010/main" val="108593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Concepts</a:t>
            </a:r>
            <a:r>
              <a:rPr lang="en-US" dirty="0"/>
              <a:t>. </a:t>
            </a:r>
            <a:r>
              <a:rPr lang="en-US" dirty="0" smtClean="0"/>
              <a:t>Most </a:t>
            </a:r>
            <a:r>
              <a:rPr lang="en-US" dirty="0"/>
              <a:t>scientific research tend to be of the explanatory type in that they search for potential explanations of observed natural or social phenomena. Explanations require development of concepts or generalizable properties or characteristics associated with objects, events, or people. While objects such as a person, a firm, or a car are not concepts, their specific characteristics or behavior such as a person’s attitude toward immigrants, a firm’s capacity for innovation, and a car’s weight can be viewed as </a:t>
            </a:r>
            <a:r>
              <a:rPr lang="en-US" dirty="0" smtClean="0"/>
              <a:t>concepts. Examples: force, weight, attitude, motivation, work life balance </a:t>
            </a:r>
            <a:r>
              <a:rPr lang="en-US" dirty="0" err="1" smtClean="0"/>
              <a:t>etc</a:t>
            </a:r>
            <a:endParaRPr lang="en-US" dirty="0"/>
          </a:p>
        </p:txBody>
      </p:sp>
    </p:spTree>
    <p:extLst>
      <p:ext uri="{BB962C8B-B14F-4D97-AF65-F5344CB8AC3E}">
        <p14:creationId xmlns:p14="http://schemas.microsoft.com/office/powerpoint/2010/main" val="414697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 construct </a:t>
            </a:r>
            <a:r>
              <a:rPr lang="en-US" dirty="0" smtClean="0"/>
              <a:t>- is </a:t>
            </a:r>
            <a:r>
              <a:rPr lang="en-US" dirty="0"/>
              <a:t>an abstract concept that is specifically chosen (or “created”) to explain a given </a:t>
            </a:r>
            <a:r>
              <a:rPr lang="en-US" dirty="0" smtClean="0"/>
              <a:t>phenomenon </a:t>
            </a:r>
            <a:r>
              <a:rPr lang="en-US" dirty="0" err="1" smtClean="0"/>
              <a:t>e.g</a:t>
            </a:r>
            <a:r>
              <a:rPr lang="en-US" dirty="0" smtClean="0"/>
              <a:t> personality, weight. </a:t>
            </a:r>
          </a:p>
          <a:p>
            <a:r>
              <a:rPr lang="en-US" dirty="0"/>
              <a:t>A construct may be a simple </a:t>
            </a:r>
            <a:r>
              <a:rPr lang="en-US" dirty="0" smtClean="0"/>
              <a:t>concept</a:t>
            </a:r>
            <a:r>
              <a:rPr lang="en-US" dirty="0"/>
              <a:t>, such as a person’s weight, or a combination of a set of related concepts such as a person’s communication skill, which may consist of several underlying concepts such as the person’s vocabulary, syntax, and spelling. </a:t>
            </a:r>
            <a:endParaRPr lang="en-US" dirty="0" smtClean="0"/>
          </a:p>
          <a:p>
            <a:r>
              <a:rPr lang="en-US" dirty="0" smtClean="0"/>
              <a:t>The </a:t>
            </a:r>
            <a:r>
              <a:rPr lang="en-US" dirty="0"/>
              <a:t>former instance (weight) is a unidimensional construct, while the latter (personality) is a multi-dimensional construct (i.e., one which consists of multiple underlying concepts). </a:t>
            </a:r>
          </a:p>
        </p:txBody>
      </p:sp>
    </p:spTree>
    <p:extLst>
      <p:ext uri="{BB962C8B-B14F-4D97-AF65-F5344CB8AC3E}">
        <p14:creationId xmlns:p14="http://schemas.microsoft.com/office/powerpoint/2010/main" val="405230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Variable - in scientific research, a variable is a measurable representation of an abstract (and unmeasurable) </a:t>
            </a:r>
            <a:r>
              <a:rPr lang="en-US" dirty="0" smtClean="0"/>
              <a:t>construct</a:t>
            </a:r>
          </a:p>
          <a:p>
            <a:r>
              <a:rPr lang="en-US" dirty="0"/>
              <a:t>As abstract entities, constructs are not directly measurable, and hence, we look for proxy measures called variables. For instance, a person’s intelligence is often measured as his or her IQ (intelligence quotient) score, which is an index generated from an analytical and pattern-matching test administered to people. In this case, intelligence is a construct, and IQ score is a variable intended to measure the intelligence </a:t>
            </a:r>
            <a:r>
              <a:rPr lang="en-US" dirty="0" smtClean="0"/>
              <a:t>construct</a:t>
            </a:r>
            <a:r>
              <a:rPr lang="en-US" dirty="0"/>
              <a:t>.</a:t>
            </a:r>
          </a:p>
        </p:txBody>
      </p:sp>
    </p:spTree>
    <p:extLst>
      <p:ext uri="{BB962C8B-B14F-4D97-AF65-F5344CB8AC3E}">
        <p14:creationId xmlns:p14="http://schemas.microsoft.com/office/powerpoint/2010/main" val="120031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6077"/>
            <a:ext cx="10515600" cy="5360886"/>
          </a:xfrm>
        </p:spPr>
        <p:txBody>
          <a:bodyPr>
            <a:normAutofit/>
          </a:bodyPr>
          <a:lstStyle/>
          <a:p>
            <a:r>
              <a:rPr lang="en-US" dirty="0"/>
              <a:t>Depending on their intended use, variables may be classified as independent, dependent, moderating, mediating, or control variables. Variables that explain other variables are called independent variables, those that are explained by other variables are dependent variables, those that are explained by independent variables while also explaining dependent variables are mediating variables (or intervening variables), and those that influence the relationship between independent and dependent variables are called moderating variables. As an example, if we state that higher intelligence causes improved learning among students, then intelligence is an independent variable and learning is a dependent variable. There may be other extraneous variables that are not pertinent to explaining a given dependent variable, but may have some impact on the dependent variable. These variables must be controlled for in a scientific study, and are therefore called control variables.</a:t>
            </a:r>
          </a:p>
        </p:txBody>
      </p:sp>
    </p:spTree>
    <p:extLst>
      <p:ext uri="{BB962C8B-B14F-4D97-AF65-F5344CB8AC3E}">
        <p14:creationId xmlns:p14="http://schemas.microsoft.com/office/powerpoint/2010/main" val="46536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 </a:t>
            </a:r>
            <a:endParaRPr lang="en-US" dirty="0"/>
          </a:p>
        </p:txBody>
      </p:sp>
      <p:sp>
        <p:nvSpPr>
          <p:cNvPr id="3" name="Content Placeholder 2"/>
          <p:cNvSpPr>
            <a:spLocks noGrp="1"/>
          </p:cNvSpPr>
          <p:nvPr>
            <p:ph idx="1"/>
          </p:nvPr>
        </p:nvSpPr>
        <p:spPr/>
        <p:txBody>
          <a:bodyPr/>
          <a:lstStyle/>
          <a:p>
            <a:r>
              <a:rPr lang="en-US" dirty="0"/>
              <a:t>Proposition - A proposition is a tentative and conjectural relationship between constructs that is stated in a declarative form (e.g., an increase in student intelligence causes an increase in their academic achievement). This declarative statement must be empirically testable (at least indirectly), and can be judged as true or false, based on empirical observations. Propositions are generally derived based on logic (deduction) or empirical observations (induction</a:t>
            </a:r>
            <a:r>
              <a:rPr lang="en-US" dirty="0" smtClean="0"/>
              <a:t>).</a:t>
            </a:r>
          </a:p>
          <a:p>
            <a:endParaRPr lang="en-US" dirty="0"/>
          </a:p>
        </p:txBody>
      </p:sp>
    </p:spTree>
    <p:extLst>
      <p:ext uri="{BB962C8B-B14F-4D97-AF65-F5344CB8AC3E}">
        <p14:creationId xmlns:p14="http://schemas.microsoft.com/office/powerpoint/2010/main" val="8191416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628</TotalTime>
  <Words>3499</Words>
  <Application>Microsoft Office PowerPoint</Application>
  <PresentationFormat>Widescreen</PresentationFormat>
  <Paragraphs>143</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Garamond</vt:lpstr>
      <vt:lpstr>Organic</vt:lpstr>
      <vt:lpstr>THE RESEARCH PROCESS</vt:lpstr>
      <vt:lpstr>Acquiring the research posture</vt:lpstr>
      <vt:lpstr>PowerPoint Presentation</vt:lpstr>
      <vt:lpstr>PowerPoint Presentation</vt:lpstr>
      <vt:lpstr>PowerPoint Presentation</vt:lpstr>
      <vt:lpstr>PowerPoint Presentation</vt:lpstr>
      <vt:lpstr>PowerPoint Presentation</vt:lpstr>
      <vt:lpstr>PowerPoint Presentation</vt:lpstr>
      <vt:lpstr>Proposition </vt:lpstr>
      <vt:lpstr>Hypothesis</vt:lpstr>
      <vt:lpstr>PowerPoint Presentation</vt:lpstr>
      <vt:lpstr>Model</vt:lpstr>
      <vt:lpstr>PowerPoint Presentation</vt:lpstr>
      <vt:lpstr>PowerPoint Presentation</vt:lpstr>
      <vt:lpstr>PowerPoint Presentation</vt:lpstr>
      <vt:lpstr>PowerPoint Presentation</vt:lpstr>
      <vt:lpstr>PowerPoint Presentation</vt:lpstr>
      <vt:lpstr>PowerPoint Presentation</vt:lpstr>
      <vt:lpstr>Step 1: Selecting a topic for a research study </vt:lpstr>
      <vt:lpstr>PowerPoint Presentation</vt:lpstr>
      <vt:lpstr>PowerPoint Presentation</vt:lpstr>
      <vt:lpstr>Step 2: Defining the research problem (Statement of Problem)</vt:lpstr>
      <vt:lpstr>Step 3: Determining Objectives of study</vt:lpstr>
      <vt:lpstr>Step 4: Research questions / Hypotheses</vt:lpstr>
      <vt:lpstr>PowerPoint Presentation</vt:lpstr>
      <vt:lpstr>Step 4: Reviewing of literature</vt:lpstr>
      <vt:lpstr>PowerPoint Presentation</vt:lpstr>
      <vt:lpstr>PowerPoint Presentation</vt:lpstr>
      <vt:lpstr>Step 5: Selecting an appropriate research design </vt:lpstr>
      <vt:lpstr>Given the above multitude of research designs, which design should researchers choose for their research? </vt:lpstr>
      <vt:lpstr>Step 6: Choosing a sampling design</vt:lpstr>
      <vt:lpstr>PowerPoint Presentation</vt:lpstr>
      <vt:lpstr>Step 7: Preparation of Data collection tools/instruments</vt:lpstr>
      <vt:lpstr>PowerPoint Presentation</vt:lpstr>
      <vt:lpstr>Step 8: Data collection/Field work</vt:lpstr>
      <vt:lpstr>Step 9: Data analysis </vt:lpstr>
      <vt:lpstr>Step 10: Research report 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RESEARCH PROCESS</dc:title>
  <dc:creator>Kilungu Matata</dc:creator>
  <cp:lastModifiedBy>Kilungu Matata</cp:lastModifiedBy>
  <cp:revision>23</cp:revision>
  <dcterms:created xsi:type="dcterms:W3CDTF">2022-09-27T04:35:23Z</dcterms:created>
  <dcterms:modified xsi:type="dcterms:W3CDTF">2023-06-03T04:38:06Z</dcterms:modified>
</cp:coreProperties>
</file>