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258" r:id="rId17"/>
    <p:sldId id="259" r:id="rId18"/>
    <p:sldId id="260" r:id="rId19"/>
    <p:sldId id="261" r:id="rId20"/>
    <p:sldId id="262" r:id="rId21"/>
    <p:sldId id="269" r:id="rId22"/>
    <p:sldId id="270" r:id="rId23"/>
    <p:sldId id="271" r:id="rId24"/>
    <p:sldId id="266" r:id="rId25"/>
    <p:sldId id="267" r:id="rId26"/>
    <p:sldId id="268" r:id="rId27"/>
    <p:sldId id="263" r:id="rId28"/>
    <p:sldId id="264" r:id="rId29"/>
    <p:sldId id="265"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297"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156679-6F37-479D-BC67-E14BDB548BCB}"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E18B4-FED9-4870-B40D-FB4AA3DD0E95}" type="slidenum">
              <a:rPr lang="en-US" smtClean="0"/>
              <a:t>‹#›</a:t>
            </a:fld>
            <a:endParaRPr lang="en-US"/>
          </a:p>
        </p:txBody>
      </p:sp>
    </p:spTree>
    <p:extLst>
      <p:ext uri="{BB962C8B-B14F-4D97-AF65-F5344CB8AC3E}">
        <p14:creationId xmlns:p14="http://schemas.microsoft.com/office/powerpoint/2010/main" val="2729778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156679-6F37-479D-BC67-E14BDB548BCB}"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E18B4-FED9-4870-B40D-FB4AA3DD0E95}" type="slidenum">
              <a:rPr lang="en-US" smtClean="0"/>
              <a:t>‹#›</a:t>
            </a:fld>
            <a:endParaRPr lang="en-US"/>
          </a:p>
        </p:txBody>
      </p:sp>
    </p:spTree>
    <p:extLst>
      <p:ext uri="{BB962C8B-B14F-4D97-AF65-F5344CB8AC3E}">
        <p14:creationId xmlns:p14="http://schemas.microsoft.com/office/powerpoint/2010/main" val="369271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156679-6F37-479D-BC67-E14BDB548BCB}"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E18B4-FED9-4870-B40D-FB4AA3DD0E95}" type="slidenum">
              <a:rPr lang="en-US" smtClean="0"/>
              <a:t>‹#›</a:t>
            </a:fld>
            <a:endParaRPr lang="en-US"/>
          </a:p>
        </p:txBody>
      </p:sp>
    </p:spTree>
    <p:extLst>
      <p:ext uri="{BB962C8B-B14F-4D97-AF65-F5344CB8AC3E}">
        <p14:creationId xmlns:p14="http://schemas.microsoft.com/office/powerpoint/2010/main" val="2431533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156679-6F37-479D-BC67-E14BDB548BCB}"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E18B4-FED9-4870-B40D-FB4AA3DD0E95}" type="slidenum">
              <a:rPr lang="en-US" smtClean="0"/>
              <a:t>‹#›</a:t>
            </a:fld>
            <a:endParaRPr lang="en-US"/>
          </a:p>
        </p:txBody>
      </p:sp>
    </p:spTree>
    <p:extLst>
      <p:ext uri="{BB962C8B-B14F-4D97-AF65-F5344CB8AC3E}">
        <p14:creationId xmlns:p14="http://schemas.microsoft.com/office/powerpoint/2010/main" val="400588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156679-6F37-479D-BC67-E14BDB548BCB}"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E18B4-FED9-4870-B40D-FB4AA3DD0E95}" type="slidenum">
              <a:rPr lang="en-US" smtClean="0"/>
              <a:t>‹#›</a:t>
            </a:fld>
            <a:endParaRPr lang="en-US"/>
          </a:p>
        </p:txBody>
      </p:sp>
    </p:spTree>
    <p:extLst>
      <p:ext uri="{BB962C8B-B14F-4D97-AF65-F5344CB8AC3E}">
        <p14:creationId xmlns:p14="http://schemas.microsoft.com/office/powerpoint/2010/main" val="3170776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156679-6F37-479D-BC67-E14BDB548BCB}"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E18B4-FED9-4870-B40D-FB4AA3DD0E95}" type="slidenum">
              <a:rPr lang="en-US" smtClean="0"/>
              <a:t>‹#›</a:t>
            </a:fld>
            <a:endParaRPr lang="en-US"/>
          </a:p>
        </p:txBody>
      </p:sp>
    </p:spTree>
    <p:extLst>
      <p:ext uri="{BB962C8B-B14F-4D97-AF65-F5344CB8AC3E}">
        <p14:creationId xmlns:p14="http://schemas.microsoft.com/office/powerpoint/2010/main" val="4198336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156679-6F37-479D-BC67-E14BDB548BCB}" type="datetimeFigureOut">
              <a:rPr lang="en-US" smtClean="0"/>
              <a:t>3/4/2023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3E18B4-FED9-4870-B40D-FB4AA3DD0E95}" type="slidenum">
              <a:rPr lang="en-US" smtClean="0"/>
              <a:t>‹#›</a:t>
            </a:fld>
            <a:endParaRPr lang="en-US"/>
          </a:p>
        </p:txBody>
      </p:sp>
    </p:spTree>
    <p:extLst>
      <p:ext uri="{BB962C8B-B14F-4D97-AF65-F5344CB8AC3E}">
        <p14:creationId xmlns:p14="http://schemas.microsoft.com/office/powerpoint/2010/main" val="3913662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156679-6F37-479D-BC67-E14BDB548BCB}" type="datetimeFigureOut">
              <a:rPr lang="en-US" smtClean="0"/>
              <a:t>3/4/2023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3E18B4-FED9-4870-B40D-FB4AA3DD0E95}" type="slidenum">
              <a:rPr lang="en-US" smtClean="0"/>
              <a:t>‹#›</a:t>
            </a:fld>
            <a:endParaRPr lang="en-US"/>
          </a:p>
        </p:txBody>
      </p:sp>
    </p:spTree>
    <p:extLst>
      <p:ext uri="{BB962C8B-B14F-4D97-AF65-F5344CB8AC3E}">
        <p14:creationId xmlns:p14="http://schemas.microsoft.com/office/powerpoint/2010/main" val="2968506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156679-6F37-479D-BC67-E14BDB548BCB}" type="datetimeFigureOut">
              <a:rPr lang="en-US" smtClean="0"/>
              <a:t>3/4/2023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3E18B4-FED9-4870-B40D-FB4AA3DD0E95}" type="slidenum">
              <a:rPr lang="en-US" smtClean="0"/>
              <a:t>‹#›</a:t>
            </a:fld>
            <a:endParaRPr lang="en-US"/>
          </a:p>
        </p:txBody>
      </p:sp>
    </p:spTree>
    <p:extLst>
      <p:ext uri="{BB962C8B-B14F-4D97-AF65-F5344CB8AC3E}">
        <p14:creationId xmlns:p14="http://schemas.microsoft.com/office/powerpoint/2010/main" val="3068557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156679-6F37-479D-BC67-E14BDB548BCB}"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E18B4-FED9-4870-B40D-FB4AA3DD0E95}" type="slidenum">
              <a:rPr lang="en-US" smtClean="0"/>
              <a:t>‹#›</a:t>
            </a:fld>
            <a:endParaRPr lang="en-US"/>
          </a:p>
        </p:txBody>
      </p:sp>
    </p:spTree>
    <p:extLst>
      <p:ext uri="{BB962C8B-B14F-4D97-AF65-F5344CB8AC3E}">
        <p14:creationId xmlns:p14="http://schemas.microsoft.com/office/powerpoint/2010/main" val="4003371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156679-6F37-479D-BC67-E14BDB548BCB}"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E18B4-FED9-4870-B40D-FB4AA3DD0E95}" type="slidenum">
              <a:rPr lang="en-US" smtClean="0"/>
              <a:t>‹#›</a:t>
            </a:fld>
            <a:endParaRPr lang="en-US"/>
          </a:p>
        </p:txBody>
      </p:sp>
    </p:spTree>
    <p:extLst>
      <p:ext uri="{BB962C8B-B14F-4D97-AF65-F5344CB8AC3E}">
        <p14:creationId xmlns:p14="http://schemas.microsoft.com/office/powerpoint/2010/main" val="4086968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56679-6F37-479D-BC67-E14BDB548BCB}" type="datetimeFigureOut">
              <a:rPr lang="en-US" smtClean="0"/>
              <a:t>3/4/2023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E18B4-FED9-4870-B40D-FB4AA3DD0E95}" type="slidenum">
              <a:rPr lang="en-US" smtClean="0"/>
              <a:t>‹#›</a:t>
            </a:fld>
            <a:endParaRPr lang="en-US"/>
          </a:p>
        </p:txBody>
      </p:sp>
    </p:spTree>
    <p:extLst>
      <p:ext uri="{BB962C8B-B14F-4D97-AF65-F5344CB8AC3E}">
        <p14:creationId xmlns:p14="http://schemas.microsoft.com/office/powerpoint/2010/main" val="4032521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QUALITATIVE RESEARCH DESIGNS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6604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r>
              <a:rPr lang="en-US" dirty="0" err="1" smtClean="0"/>
              <a:t>Gance</a:t>
            </a:r>
            <a:r>
              <a:rPr lang="en-US" dirty="0" smtClean="0"/>
              <a:t>-Cleveland (2004) examined the features, critical attributes, processes, and benefits of </a:t>
            </a:r>
            <a:r>
              <a:rPr lang="en-US" dirty="0" err="1" smtClean="0"/>
              <a:t>schoolbased</a:t>
            </a:r>
            <a:r>
              <a:rPr lang="en-US" dirty="0" smtClean="0"/>
              <a:t> support groups for adolescents with an addicted parent. </a:t>
            </a:r>
          </a:p>
          <a:p>
            <a:r>
              <a:rPr lang="en-US" dirty="0" smtClean="0"/>
              <a:t>Ethnographic methods were used to gather data. Participant observations were conducted weekly at two high schools over one semester. Interviews were conducted with program administrators, school administrators, group co-facilitators, and participants. </a:t>
            </a:r>
          </a:p>
          <a:p>
            <a:r>
              <a:rPr lang="en-US" dirty="0" smtClean="0"/>
              <a:t>School-based support group participation was found to enhance self-knowledge and led to self-care and self-healing.</a:t>
            </a:r>
            <a:endParaRPr lang="en-US" dirty="0"/>
          </a:p>
        </p:txBody>
      </p:sp>
    </p:spTree>
    <p:extLst>
      <p:ext uri="{BB962C8B-B14F-4D97-AF65-F5344CB8AC3E}">
        <p14:creationId xmlns:p14="http://schemas.microsoft.com/office/powerpoint/2010/main" val="1748214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Grounded Theory </a:t>
            </a:r>
            <a:endParaRPr lang="en-US" dirty="0"/>
          </a:p>
        </p:txBody>
      </p:sp>
      <p:sp>
        <p:nvSpPr>
          <p:cNvPr id="3" name="Content Placeholder 2"/>
          <p:cNvSpPr>
            <a:spLocks noGrp="1"/>
          </p:cNvSpPr>
          <p:nvPr>
            <p:ph idx="1"/>
          </p:nvPr>
        </p:nvSpPr>
        <p:spPr/>
        <p:txBody>
          <a:bodyPr/>
          <a:lstStyle/>
          <a:p>
            <a:r>
              <a:rPr lang="en-US" dirty="0" smtClean="0"/>
              <a:t>Studies Grounded theory is a qualitative research approach developed by two sociologists, Glaser and Strauss (1967). </a:t>
            </a:r>
          </a:p>
          <a:p>
            <a:r>
              <a:rPr lang="en-US" dirty="0" smtClean="0"/>
              <a:t>Grounded theory studies are studies in which data are collected and analyzed and then a theory is developed that is grounded in the data. Some of the terms used by Glaser and Strauss are difficult for nurses to understand. </a:t>
            </a:r>
          </a:p>
          <a:p>
            <a:r>
              <a:rPr lang="en-US" dirty="0" err="1" smtClean="0"/>
              <a:t>Leininger</a:t>
            </a:r>
            <a:r>
              <a:rPr lang="en-US" dirty="0" smtClean="0"/>
              <a:t> (1985) wrote that in 1980 she began to translate their terms into what she called “standard English.”</a:t>
            </a:r>
            <a:endParaRPr lang="en-US" dirty="0"/>
          </a:p>
        </p:txBody>
      </p:sp>
    </p:spTree>
    <p:extLst>
      <p:ext uri="{BB962C8B-B14F-4D97-AF65-F5344CB8AC3E}">
        <p14:creationId xmlns:p14="http://schemas.microsoft.com/office/powerpoint/2010/main" val="198175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grounded theory method uses both an inductive and a deductive approach to theory development. </a:t>
            </a:r>
          </a:p>
          <a:p>
            <a:r>
              <a:rPr lang="en-US" dirty="0" smtClean="0"/>
              <a:t>According to Field and Morse (1985), “constructs and concepts are grounded in the data and hypotheses are tested as they arise from the research” (p. 23). </a:t>
            </a:r>
            <a:endParaRPr lang="en-US" dirty="0"/>
          </a:p>
        </p:txBody>
      </p:sp>
    </p:spTree>
    <p:extLst>
      <p:ext uri="{BB962C8B-B14F-4D97-AF65-F5344CB8AC3E}">
        <p14:creationId xmlns:p14="http://schemas.microsoft.com/office/powerpoint/2010/main" val="475030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Data are gathered in naturalistic settings (field settings). Data collection primarily consists of participant observation and interviews, and data are recorded through handwritten notes and tape recordings. Data collection and data analysis occur </a:t>
            </a:r>
            <a:r>
              <a:rPr lang="en-US" dirty="0" err="1" smtClean="0"/>
              <a:t>simultaneously</a:t>
            </a:r>
            <a:r>
              <a:rPr lang="en-US" dirty="0" smtClean="0"/>
              <a:t>. A process called constant comparison is used, in which data are constantly compared to data that have already been gathered. Pertinent concepts are identified and assigned codes. These codes are constantly reviewed as new interpretations are made of the data. The researcher keeps an open mind and uses an intuitive process in interpreting data. The codes developed frequently are gerunds (words ending in “</a:t>
            </a:r>
            <a:r>
              <a:rPr lang="en-US" dirty="0" err="1" smtClean="0"/>
              <a:t>ing</a:t>
            </a:r>
            <a:r>
              <a:rPr lang="en-US" dirty="0" smtClean="0"/>
              <a:t>”) like soothing, placating, and asserting</a:t>
            </a:r>
            <a:endParaRPr lang="en-US" dirty="0"/>
          </a:p>
        </p:txBody>
      </p:sp>
    </p:spTree>
    <p:extLst>
      <p:ext uri="{BB962C8B-B14F-4D97-AF65-F5344CB8AC3E}">
        <p14:creationId xmlns:p14="http://schemas.microsoft.com/office/powerpoint/2010/main" val="2068085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Despite the great diversity of the data that are gathered, the grounded theory approach presumes it is possible to discover fundamental patterns in all social life. These patterns are called basic social processes. Grounded theory is more concerned with the generation rather than the testing of hypotheses. The theory that is generated is self-correcting, which means that as data are gathered, adjustments are made to the theory to allow for the interpretation of new data that are obtained.</a:t>
            </a:r>
            <a:endParaRPr lang="en-US" dirty="0"/>
          </a:p>
        </p:txBody>
      </p:sp>
    </p:spTree>
    <p:extLst>
      <p:ext uri="{BB962C8B-B14F-4D97-AF65-F5344CB8AC3E}">
        <p14:creationId xmlns:p14="http://schemas.microsoft.com/office/powerpoint/2010/main" val="3927857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Studies </a:t>
            </a:r>
            <a:endParaRPr lang="en-US" dirty="0"/>
          </a:p>
        </p:txBody>
      </p:sp>
      <p:sp>
        <p:nvSpPr>
          <p:cNvPr id="3" name="Content Placeholder 2"/>
          <p:cNvSpPr>
            <a:spLocks noGrp="1"/>
          </p:cNvSpPr>
          <p:nvPr>
            <p:ph idx="1"/>
          </p:nvPr>
        </p:nvSpPr>
        <p:spPr/>
        <p:txBody>
          <a:bodyPr/>
          <a:lstStyle/>
          <a:p>
            <a:r>
              <a:rPr lang="en-US" dirty="0" smtClean="0"/>
              <a:t>Historical studies concern the identification, location, evaluation, and synthesis of data from the past. Historical research seeks not only to discover the events of the past but to relate these past happenings to the present and to the future. </a:t>
            </a:r>
            <a:r>
              <a:rPr lang="en-US" dirty="0" err="1" smtClean="0"/>
              <a:t>Leininger</a:t>
            </a:r>
            <a:r>
              <a:rPr lang="en-US" dirty="0" smtClean="0"/>
              <a:t> (1985) wrote, “Without a past, there is no meaning to the present, nor can we develop a sense of ourselves as </a:t>
            </a:r>
            <a:r>
              <a:rPr lang="en-US" dirty="0" err="1" smtClean="0"/>
              <a:t>individuals</a:t>
            </a:r>
            <a:r>
              <a:rPr lang="en-US" dirty="0" smtClean="0"/>
              <a:t> and as members of groups” (p. 109).</a:t>
            </a:r>
          </a:p>
          <a:p>
            <a:r>
              <a:rPr lang="en-US" dirty="0" smtClean="0"/>
              <a:t>Historical research may be more difficult to conduct than some of the other types of research. Christy wrote that the historical researcher must develop the “curiosity, perseverance, tenacity and skepticism of the detective” (p. 192).</a:t>
            </a:r>
            <a:endParaRPr lang="en-US" dirty="0"/>
          </a:p>
        </p:txBody>
      </p:sp>
    </p:spTree>
    <p:extLst>
      <p:ext uri="{BB962C8B-B14F-4D97-AF65-F5344CB8AC3E}">
        <p14:creationId xmlns:p14="http://schemas.microsoft.com/office/powerpoint/2010/main" val="78142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34065"/>
            <a:ext cx="10515600" cy="5242898"/>
          </a:xfrm>
        </p:spPr>
        <p:txBody>
          <a:bodyPr>
            <a:normAutofit fontScale="92500" lnSpcReduction="10000"/>
          </a:bodyPr>
          <a:lstStyle/>
          <a:p>
            <a:r>
              <a:rPr lang="en-US" dirty="0" smtClean="0"/>
              <a:t>The data for historical research are usually found in documents or in relics and artifacts. Documents may include a wide range of printed material. Relics and </a:t>
            </a:r>
            <a:r>
              <a:rPr lang="en-US" dirty="0" err="1" smtClean="0"/>
              <a:t>artifacts</a:t>
            </a:r>
            <a:r>
              <a:rPr lang="en-US" dirty="0" smtClean="0"/>
              <a:t> are items of physical evidence. For example, you might examine the types of equipment used by nurses in another time period. Historical data can also be obtained through oral reports. The material may be found in libraries, archives, or in personal collections. Much valuable material has probably been discarded because no one recognized its importance</a:t>
            </a:r>
          </a:p>
          <a:p>
            <a:r>
              <a:rPr lang="en-US" dirty="0" smtClean="0"/>
              <a:t>The sources of historical data are frequently referred to as primary and </a:t>
            </a:r>
            <a:r>
              <a:rPr lang="en-US" dirty="0" err="1" smtClean="0"/>
              <a:t>secondary</a:t>
            </a:r>
            <a:r>
              <a:rPr lang="en-US" dirty="0" smtClean="0"/>
              <a:t> sources. Primary sources are those that provide firsthand information or direct evidence. Secondary sources are secondhand information (or sometimes third or fourth hand).</a:t>
            </a:r>
          </a:p>
          <a:p>
            <a:r>
              <a:rPr lang="en-US" dirty="0" smtClean="0"/>
              <a:t>Primary sources should be used in historical research when possible. There are many examples of primary sources: oral histories, written records, diaries, </a:t>
            </a:r>
            <a:r>
              <a:rPr lang="en-US" dirty="0" err="1" smtClean="0"/>
              <a:t>eyewitnesses</a:t>
            </a:r>
            <a:r>
              <a:rPr lang="en-US" dirty="0" smtClean="0"/>
              <a:t>, pictorial sources, and physical evidence. S</a:t>
            </a:r>
            <a:endParaRPr lang="en-US" dirty="0"/>
          </a:p>
        </p:txBody>
      </p:sp>
    </p:spTree>
    <p:extLst>
      <p:ext uri="{BB962C8B-B14F-4D97-AF65-F5344CB8AC3E}">
        <p14:creationId xmlns:p14="http://schemas.microsoft.com/office/powerpoint/2010/main" val="2164048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data for historical research should be subjected to two types of evaluation. These evaluations are called external criticism and internal criticism. External criticism is concerned with the authenticity or genuineness of the data and should be considered first. Internal criticism examines the accuracy of the data and is considered after the data are considered to be genuine. Whereas external criticism establishes the validity of the data, internal criticism establishes the reliability of the data</a:t>
            </a:r>
          </a:p>
          <a:p>
            <a:endParaRPr lang="en-US" dirty="0"/>
          </a:p>
        </p:txBody>
      </p:sp>
    </p:spTree>
    <p:extLst>
      <p:ext uri="{BB962C8B-B14F-4D97-AF65-F5344CB8AC3E}">
        <p14:creationId xmlns:p14="http://schemas.microsoft.com/office/powerpoint/2010/main" val="2394934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 </a:t>
            </a:r>
            <a:endParaRPr lang="en-US" dirty="0"/>
          </a:p>
        </p:txBody>
      </p:sp>
      <p:sp>
        <p:nvSpPr>
          <p:cNvPr id="3" name="Content Placeholder 2"/>
          <p:cNvSpPr>
            <a:spLocks noGrp="1"/>
          </p:cNvSpPr>
          <p:nvPr>
            <p:ph idx="1"/>
          </p:nvPr>
        </p:nvSpPr>
        <p:spPr/>
        <p:txBody>
          <a:bodyPr/>
          <a:lstStyle/>
          <a:p>
            <a:r>
              <a:rPr lang="en-US" dirty="0" smtClean="0"/>
              <a:t>Case studies are in-depth examinations of people or groups of people. </a:t>
            </a:r>
          </a:p>
          <a:p>
            <a:r>
              <a:rPr lang="en-US" dirty="0" smtClean="0"/>
              <a:t>A case study could also examine an institution, such as hospice care for the dying. </a:t>
            </a:r>
          </a:p>
          <a:p>
            <a:r>
              <a:rPr lang="en-US" dirty="0" smtClean="0"/>
              <a:t>The case method has its roots in sociology and has also been used a great deal in anthropology, law, and medicine. In medicine, case studies have frequently been concerned with a particular disease. In nursing, the case study approach might be used to answer a question such as “How do the nurse and patient manage nausea associated with chemotherapy?” </a:t>
            </a:r>
            <a:r>
              <a:rPr lang="en-US" dirty="0" err="1" smtClean="0"/>
              <a:t>Jacelon</a:t>
            </a:r>
            <a:r>
              <a:rPr lang="en-US" dirty="0" smtClean="0"/>
              <a:t> and O’Dell (2005) have proposed the use of case studies to explore real clinical situations in depth.</a:t>
            </a:r>
            <a:endParaRPr lang="en-US" dirty="0"/>
          </a:p>
        </p:txBody>
      </p:sp>
    </p:spTree>
    <p:extLst>
      <p:ext uri="{BB962C8B-B14F-4D97-AF65-F5344CB8AC3E}">
        <p14:creationId xmlns:p14="http://schemas.microsoft.com/office/powerpoint/2010/main" val="3103997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A case study may be considered as quantitative or qualitative research </a:t>
            </a:r>
            <a:r>
              <a:rPr lang="en-US" dirty="0" err="1" smtClean="0"/>
              <a:t>depending</a:t>
            </a:r>
            <a:r>
              <a:rPr lang="en-US" dirty="0" smtClean="0"/>
              <a:t> on the purpose of the study and the design chosen by the researcher. As is true of other types of qualitative studies, for a case study to be considered as a qualitative study, the researcher must be interested in the meaning of experiences to the subjects themselves, rather than in generalizing results to other groups of people. Case studies are not used to test hypotheses, but hypotheses may be generated from case studies (Younger, 1985).</a:t>
            </a:r>
          </a:p>
          <a:p>
            <a:r>
              <a:rPr lang="en-US" dirty="0" smtClean="0"/>
              <a:t>Data may be collected in case studies through various means such as </a:t>
            </a:r>
            <a:r>
              <a:rPr lang="en-US" dirty="0" err="1" smtClean="0"/>
              <a:t>questionnaires</a:t>
            </a:r>
            <a:r>
              <a:rPr lang="en-US" dirty="0" smtClean="0"/>
              <a:t>, interviews, observations, or written accounts by the subject.</a:t>
            </a:r>
            <a:endParaRPr lang="en-US" dirty="0"/>
          </a:p>
        </p:txBody>
      </p:sp>
    </p:spTree>
    <p:extLst>
      <p:ext uri="{BB962C8B-B14F-4D97-AF65-F5344CB8AC3E}">
        <p14:creationId xmlns:p14="http://schemas.microsoft.com/office/powerpoint/2010/main" val="22342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RESEARCH DESIGNS </a:t>
            </a:r>
            <a:endParaRPr lang="en-US" dirty="0"/>
          </a:p>
        </p:txBody>
      </p:sp>
      <p:sp>
        <p:nvSpPr>
          <p:cNvPr id="3" name="Content Placeholder 2"/>
          <p:cNvSpPr>
            <a:spLocks noGrp="1"/>
          </p:cNvSpPr>
          <p:nvPr>
            <p:ph idx="1"/>
          </p:nvPr>
        </p:nvSpPr>
        <p:spPr/>
        <p:txBody>
          <a:bodyPr/>
          <a:lstStyle/>
          <a:p>
            <a:r>
              <a:rPr lang="en-US" dirty="0" smtClean="0"/>
              <a:t>There are several common qualitative designs are described in this chapter: phenomenological, ethnographic, grounded theory, historical, case study, action research, meta-analysis. </a:t>
            </a:r>
            <a:endParaRPr lang="en-US" dirty="0"/>
          </a:p>
        </p:txBody>
      </p:sp>
    </p:spTree>
    <p:extLst>
      <p:ext uri="{BB962C8B-B14F-4D97-AF65-F5344CB8AC3E}">
        <p14:creationId xmlns:p14="http://schemas.microsoft.com/office/powerpoint/2010/main" val="1461199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Content analysis is used in evaluating the data from case studies. Content </a:t>
            </a:r>
            <a:r>
              <a:rPr lang="en-US" dirty="0" err="1" smtClean="0"/>
              <a:t>analysis</a:t>
            </a:r>
            <a:r>
              <a:rPr lang="en-US" dirty="0" smtClean="0"/>
              <a:t> involves the examination of communication messages. The researcher searches for patterns and themes.</a:t>
            </a:r>
          </a:p>
          <a:p>
            <a:r>
              <a:rPr lang="en-US" dirty="0" smtClean="0"/>
              <a:t>For example, after reading the diaries of the individuals who are using insulin pumps, the nurse researcher might come up with themes such as: “freedom from rigid schedule,” “more normal life,” and “release from self-inflicted pain.”</a:t>
            </a:r>
          </a:p>
          <a:p>
            <a:r>
              <a:rPr lang="en-US" dirty="0" smtClean="0"/>
              <a:t>Case studies are time consuming and may be quite costly. Additionally, subject dropout may occur during this type of study. Whenever a study is carried out over an extended period, loss of subjects must be considered. A person may move from the locality or simply decide to discontinue participation in the study</a:t>
            </a:r>
            <a:endParaRPr lang="en-US" dirty="0"/>
          </a:p>
        </p:txBody>
      </p:sp>
    </p:spTree>
    <p:extLst>
      <p:ext uri="{BB962C8B-B14F-4D97-AF65-F5344CB8AC3E}">
        <p14:creationId xmlns:p14="http://schemas.microsoft.com/office/powerpoint/2010/main" val="330262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Research Studies </a:t>
            </a:r>
            <a:endParaRPr lang="en-US" dirty="0"/>
          </a:p>
        </p:txBody>
      </p:sp>
      <p:sp>
        <p:nvSpPr>
          <p:cNvPr id="3" name="Content Placeholder 2"/>
          <p:cNvSpPr>
            <a:spLocks noGrp="1"/>
          </p:cNvSpPr>
          <p:nvPr>
            <p:ph idx="1"/>
          </p:nvPr>
        </p:nvSpPr>
        <p:spPr/>
        <p:txBody>
          <a:bodyPr/>
          <a:lstStyle/>
          <a:p>
            <a:r>
              <a:rPr lang="en-US" dirty="0" smtClean="0"/>
              <a:t>Action research is a type of qualitative research that seeks action to improve practice and study the effects of the action that was taken (</a:t>
            </a:r>
            <a:r>
              <a:rPr lang="en-US" dirty="0" err="1" smtClean="0"/>
              <a:t>Streubert</a:t>
            </a:r>
            <a:r>
              <a:rPr lang="en-US" dirty="0" smtClean="0"/>
              <a:t> &amp; Carpenter, 2002). </a:t>
            </a:r>
          </a:p>
          <a:p>
            <a:r>
              <a:rPr lang="en-US" dirty="0" smtClean="0"/>
              <a:t>Solutions are sought to practice problems in one particular hospital or health care setting. There is no goal of trying to generalize the findings of the study, as is the case in quantitative research studies. In action research, the implementation of solutions occurs as an actual part of the research process. There is no delay in implementation of the solutions.</a:t>
            </a:r>
            <a:endParaRPr lang="en-US" dirty="0"/>
          </a:p>
        </p:txBody>
      </p:sp>
    </p:spTree>
    <p:extLst>
      <p:ext uri="{BB962C8B-B14F-4D97-AF65-F5344CB8AC3E}">
        <p14:creationId xmlns:p14="http://schemas.microsoft.com/office/powerpoint/2010/main" val="1174962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Action research became popular in the 1940s. Kurt Lewin (1946) was influential in spreading action research. He came interested in helping social workers improve their practice. Although many of you may have heard of Lewin and his contribution to change theory, his involvement in action research is not as well known</a:t>
            </a:r>
          </a:p>
          <a:p>
            <a:r>
              <a:rPr lang="en-US" dirty="0" smtClean="0"/>
              <a:t>Participatory action research (PAR) is a special kind of community-based action research in which there is collaboration between the study participants and the researcher in all steps of the study: determining the problem, the research methods to use, the analysis of data, and how the study results will be used. The participants and the researcher are co-researchers throughout the entire research study. According to Kelly (2005), PAR provides an opportunity for involving a community “in the </a:t>
            </a:r>
            <a:r>
              <a:rPr lang="en-US" dirty="0" err="1" smtClean="0"/>
              <a:t>development</a:t>
            </a:r>
            <a:r>
              <a:rPr lang="en-US" dirty="0" smtClean="0"/>
              <a:t> and assessment of a health program” (p. 65).</a:t>
            </a:r>
            <a:endParaRPr lang="en-US" dirty="0"/>
          </a:p>
        </p:txBody>
      </p:sp>
    </p:spTree>
    <p:extLst>
      <p:ext uri="{BB962C8B-B14F-4D97-AF65-F5344CB8AC3E}">
        <p14:creationId xmlns:p14="http://schemas.microsoft.com/office/powerpoint/2010/main" val="3540443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CRITIQUING QUALITATIVE RESEARCH DESIGNS </a:t>
            </a:r>
            <a:endParaRPr lang="en-US" dirty="0"/>
          </a:p>
        </p:txBody>
      </p:sp>
      <p:sp>
        <p:nvSpPr>
          <p:cNvPr id="3" name="Content Placeholder 2"/>
          <p:cNvSpPr>
            <a:spLocks noGrp="1"/>
          </p:cNvSpPr>
          <p:nvPr>
            <p:ph idx="1"/>
          </p:nvPr>
        </p:nvSpPr>
        <p:spPr/>
        <p:txBody>
          <a:bodyPr/>
          <a:lstStyle/>
          <a:p>
            <a:r>
              <a:rPr lang="en-US" dirty="0" smtClean="0"/>
              <a:t>Qualitative studies should not be evaluated with the same set of criteria </a:t>
            </a:r>
            <a:r>
              <a:rPr lang="en-US" smtClean="0"/>
              <a:t>as quantitative </a:t>
            </a:r>
            <a:r>
              <a:rPr lang="en-US" dirty="0" smtClean="0"/>
              <a:t>studies. It is more difficult to evaluate qualitative studies using a standard set of criteria. Each qualitative method is unique. However, there are some general criteria by which qualitative research can be evaluated. </a:t>
            </a:r>
          </a:p>
          <a:p>
            <a:r>
              <a:rPr lang="en-US" dirty="0" smtClean="0"/>
              <a:t>These criteria concern not only criteria for evaluating specific qualitative designs but also general criteria for evaluating all qualitative research reports</a:t>
            </a:r>
            <a:endParaRPr lang="en-US" dirty="0"/>
          </a:p>
        </p:txBody>
      </p:sp>
    </p:spTree>
    <p:extLst>
      <p:ext uri="{BB962C8B-B14F-4D97-AF65-F5344CB8AC3E}">
        <p14:creationId xmlns:p14="http://schemas.microsoft.com/office/powerpoint/2010/main" val="1198575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33632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24236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51156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69582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0746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30457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Phenomenological Studies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Phenomenological studies examine human experiences through the descriptions provided by the people involved. </a:t>
            </a:r>
          </a:p>
          <a:p>
            <a:r>
              <a:rPr lang="en-US" dirty="0" smtClean="0"/>
              <a:t>These experiences are called lived experiences. </a:t>
            </a:r>
          </a:p>
          <a:p>
            <a:r>
              <a:rPr lang="en-US" dirty="0" smtClean="0"/>
              <a:t>The goal of phenomenological studies is to describe the meaning that experiences hold for each subject. </a:t>
            </a:r>
          </a:p>
          <a:p>
            <a:r>
              <a:rPr lang="en-US" dirty="0" smtClean="0"/>
              <a:t>This type of research is used to study areas in which there is little knowledge (</a:t>
            </a:r>
            <a:r>
              <a:rPr lang="en-US" dirty="0" err="1" smtClean="0"/>
              <a:t>Donalek</a:t>
            </a:r>
            <a:r>
              <a:rPr lang="en-US" dirty="0" smtClean="0"/>
              <a:t>, 2004). </a:t>
            </a:r>
          </a:p>
          <a:p>
            <a:r>
              <a:rPr lang="en-US" dirty="0" smtClean="0"/>
              <a:t>In phenomenological research, respondents are asked to describe their experiences as they perceive them. </a:t>
            </a:r>
          </a:p>
          <a:p>
            <a:r>
              <a:rPr lang="en-US" dirty="0" smtClean="0"/>
              <a:t>They may write about their experiences, but information is generally obtained through interviews</a:t>
            </a:r>
            <a:endParaRPr lang="en-US" dirty="0"/>
          </a:p>
        </p:txBody>
      </p:sp>
    </p:spTree>
    <p:extLst>
      <p:ext uri="{BB962C8B-B14F-4D97-AF65-F5344CB8AC3E}">
        <p14:creationId xmlns:p14="http://schemas.microsoft.com/office/powerpoint/2010/main" val="3352696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07203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45466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9461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40379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30910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91035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12118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48227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41821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26296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8594"/>
            <a:ext cx="10515600" cy="5508369"/>
          </a:xfrm>
        </p:spPr>
        <p:txBody>
          <a:bodyPr/>
          <a:lstStyle/>
          <a:p>
            <a:r>
              <a:rPr lang="en-US" dirty="0" smtClean="0"/>
              <a:t>To understand the lived experience from the vantage point of the subject, the researcher must take into account her or his own beliefs and feeling. </a:t>
            </a:r>
          </a:p>
          <a:p>
            <a:r>
              <a:rPr lang="en-US" dirty="0" smtClean="0"/>
              <a:t>The researcher must first identify what she or he expects to discover and then deliberately put aside these ideas; this process is called </a:t>
            </a:r>
            <a:r>
              <a:rPr lang="en-US" b="1" dirty="0" smtClean="0"/>
              <a:t>bracketing</a:t>
            </a:r>
            <a:r>
              <a:rPr lang="en-US" dirty="0" smtClean="0"/>
              <a:t>. </a:t>
            </a:r>
          </a:p>
          <a:p>
            <a:r>
              <a:rPr lang="en-US" dirty="0" smtClean="0"/>
              <a:t>Only when the researcher puts aside her or his own ideas about the phenomenon is it possible to see the experience from the eyes of the person who has lived the experience.</a:t>
            </a:r>
            <a:endParaRPr lang="en-US" dirty="0"/>
          </a:p>
        </p:txBody>
      </p:sp>
    </p:spTree>
    <p:extLst>
      <p:ext uri="{BB962C8B-B14F-4D97-AF65-F5344CB8AC3E}">
        <p14:creationId xmlns:p14="http://schemas.microsoft.com/office/powerpoint/2010/main" val="14089407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250430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64730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27892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142111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696571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573423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4870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795667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158186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16351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 understand the lived experience from the vantage point of the subject, the researcher must take into account her or his own beliefs and feeling. The researcher must first identify what she or he expects to discover and then deliberately put aside these ideas; this process is called bracketing. Only when the researcher puts aside her or his own ideas about the phenomenon is it possible to see the experience from the eyes of the person who has lived the experience.</a:t>
            </a:r>
            <a:endParaRPr lang="en-US" dirty="0"/>
          </a:p>
        </p:txBody>
      </p:sp>
    </p:spTree>
    <p:extLst>
      <p:ext uri="{BB962C8B-B14F-4D97-AF65-F5344CB8AC3E}">
        <p14:creationId xmlns:p14="http://schemas.microsoft.com/office/powerpoint/2010/main" val="33808514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48418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73854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992463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577788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609442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92921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r>
              <a:rPr lang="en-US" dirty="0" smtClean="0"/>
              <a:t>Daly (2005) studied the lived experiences of mothers of suicidal adolescents.</a:t>
            </a:r>
          </a:p>
          <a:p>
            <a:r>
              <a:rPr lang="en-US" dirty="0" smtClean="0"/>
              <a:t> She contended that, unfortunately, the mother’s experience is often the hidden dimension in the family. </a:t>
            </a:r>
          </a:p>
          <a:p>
            <a:r>
              <a:rPr lang="en-US" dirty="0" smtClean="0"/>
              <a:t>Unstructured interviews were conducted with 6 mothers living with suicidal adolescents. </a:t>
            </a:r>
          </a:p>
          <a:p>
            <a:r>
              <a:rPr lang="en-US" dirty="0" smtClean="0"/>
              <a:t>Six themes were identified: failure as a good mother, the ultimate rejection, feeling alone in the struggle, helplessness and </a:t>
            </a:r>
            <a:r>
              <a:rPr lang="en-US" dirty="0" err="1" smtClean="0"/>
              <a:t>powerlessness</a:t>
            </a:r>
            <a:r>
              <a:rPr lang="en-US" dirty="0" smtClean="0"/>
              <a:t> in the struggle, cautious parenting, and keeping an emotional distance.</a:t>
            </a:r>
            <a:endParaRPr lang="en-US" dirty="0"/>
          </a:p>
        </p:txBody>
      </p:sp>
    </p:spTree>
    <p:extLst>
      <p:ext uri="{BB962C8B-B14F-4D97-AF65-F5344CB8AC3E}">
        <p14:creationId xmlns:p14="http://schemas.microsoft.com/office/powerpoint/2010/main" val="887753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Ethnographic Studies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Ethnographic studies involve the collection and analysis of data about cultural groups. </a:t>
            </a:r>
          </a:p>
          <a:p>
            <a:r>
              <a:rPr lang="en-US" dirty="0" smtClean="0"/>
              <a:t>Agar (1986) described ethnography as “encountering alien worlds and </a:t>
            </a:r>
            <a:r>
              <a:rPr lang="en-US" dirty="0" err="1" smtClean="0"/>
              <a:t>making</a:t>
            </a:r>
            <a:r>
              <a:rPr lang="en-US" dirty="0" smtClean="0"/>
              <a:t> sense of them” (p. 12). He further stated that ethnographers try to show how actions in one world make sense from the point of view of another world. Cameron (1990) wrote that ethnography means “learning from people” (p. 5).</a:t>
            </a:r>
          </a:p>
          <a:p>
            <a:r>
              <a:rPr lang="en-US" dirty="0" smtClean="0"/>
              <a:t> According to </a:t>
            </a:r>
            <a:r>
              <a:rPr lang="en-US" dirty="0" err="1" smtClean="0"/>
              <a:t>Leininger</a:t>
            </a:r>
            <a:r>
              <a:rPr lang="en-US" dirty="0" smtClean="0"/>
              <a:t> (1985), ethnography can be defined as “the systematic process of observing, detailing, describing, documenting, and analyzing the lifeways or particular patterns of a culture (or subculture) in order to grasp the lifeways or patterns of the people in their familiar environment” (p. 35).</a:t>
            </a:r>
            <a:endParaRPr lang="en-US" dirty="0"/>
          </a:p>
        </p:txBody>
      </p:sp>
    </p:spTree>
    <p:extLst>
      <p:ext uri="{BB962C8B-B14F-4D97-AF65-F5344CB8AC3E}">
        <p14:creationId xmlns:p14="http://schemas.microsoft.com/office/powerpoint/2010/main" val="2461017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In ethnographic research, the researcher frequently lives with the people and becomes a part of their culture. </a:t>
            </a:r>
          </a:p>
          <a:p>
            <a:r>
              <a:rPr lang="en-US" dirty="0" smtClean="0"/>
              <a:t>The researcher explores with the people their rituals and customs. An entire cultural group may be studied or a subgroup in the culture. </a:t>
            </a:r>
          </a:p>
          <a:p>
            <a:r>
              <a:rPr lang="en-US" dirty="0" smtClean="0"/>
              <a:t>The term culture may be used in the broad sense to mean an entire tribe of Indians, for example, or in a more narrow sense to mean one nursing care unit. </a:t>
            </a:r>
          </a:p>
          <a:p>
            <a:r>
              <a:rPr lang="en-US" dirty="0" smtClean="0"/>
              <a:t>Ethnographers interview people who are most knowledgeable about the culture. These people are called </a:t>
            </a:r>
            <a:r>
              <a:rPr lang="en-US" b="1" dirty="0" smtClean="0"/>
              <a:t>key informants</a:t>
            </a:r>
            <a:r>
              <a:rPr lang="en-US" dirty="0" smtClean="0"/>
              <a:t>. Data are generally collected through participant observation and interviews. As discussed under phenomenological studies, researchers</a:t>
            </a:r>
            <a:endParaRPr lang="en-US" dirty="0"/>
          </a:p>
        </p:txBody>
      </p:sp>
    </p:spTree>
    <p:extLst>
      <p:ext uri="{BB962C8B-B14F-4D97-AF65-F5344CB8AC3E}">
        <p14:creationId xmlns:p14="http://schemas.microsoft.com/office/powerpoint/2010/main" val="958558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bracket, or make explicit, their own personal biases and beliefs, set them aside, and then try to understand the daily lives of individuals as they live them. </a:t>
            </a:r>
          </a:p>
          <a:p>
            <a:r>
              <a:rPr lang="en-US" dirty="0" smtClean="0"/>
              <a:t>Data collection and analysis occur simultaneously. As understanding of the data occurs, new questions emerge. The end purpose of ethnography is the development of cultural theories</a:t>
            </a:r>
            <a:endParaRPr lang="en-US" dirty="0"/>
          </a:p>
        </p:txBody>
      </p:sp>
    </p:spTree>
    <p:extLst>
      <p:ext uri="{BB962C8B-B14F-4D97-AF65-F5344CB8AC3E}">
        <p14:creationId xmlns:p14="http://schemas.microsoft.com/office/powerpoint/2010/main" val="2223260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2217</Words>
  <Application>Microsoft Office PowerPoint</Application>
  <PresentationFormat>Widescreen</PresentationFormat>
  <Paragraphs>65</Paragraphs>
  <Slides>55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Calibri Light</vt:lpstr>
      <vt:lpstr>Office Theme</vt:lpstr>
      <vt:lpstr>QUALITATIVE RESEARCH DESIGNS </vt:lpstr>
      <vt:lpstr>QUALITATIVE RESEARCH DESIGNS </vt:lpstr>
      <vt:lpstr>1. Phenomenological Studies </vt:lpstr>
      <vt:lpstr>PowerPoint Presentation</vt:lpstr>
      <vt:lpstr>PowerPoint Presentation</vt:lpstr>
      <vt:lpstr>EXAMPLE </vt:lpstr>
      <vt:lpstr>Ethnographic Studies </vt:lpstr>
      <vt:lpstr>PowerPoint Presentation</vt:lpstr>
      <vt:lpstr>PowerPoint Presentation</vt:lpstr>
      <vt:lpstr>EXAMPLE </vt:lpstr>
      <vt:lpstr>Grounded Theory </vt:lpstr>
      <vt:lpstr>PowerPoint Presentation</vt:lpstr>
      <vt:lpstr>PowerPoint Presentation</vt:lpstr>
      <vt:lpstr>PowerPoint Presentation</vt:lpstr>
      <vt:lpstr>Historical Studies </vt:lpstr>
      <vt:lpstr>PowerPoint Presentation</vt:lpstr>
      <vt:lpstr>PowerPoint Presentation</vt:lpstr>
      <vt:lpstr>Case Studies </vt:lpstr>
      <vt:lpstr>PowerPoint Presentation</vt:lpstr>
      <vt:lpstr>PowerPoint Presentation</vt:lpstr>
      <vt:lpstr>Action Research Studies </vt:lpstr>
      <vt:lpstr>PowerPoint Presentation</vt:lpstr>
      <vt:lpstr>CRITIQUING QUALITATIVE RESEARCH DESIGNS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QUALITATIVE RESEARCH DESIGNS </dc:title>
  <dc:creator>Kilungu Matata</dc:creator>
  <cp:lastModifiedBy>Kilungu Matata</cp:lastModifiedBy>
  <cp:revision>4</cp:revision>
  <dcterms:created xsi:type="dcterms:W3CDTF">2023-03-04T03:47:08Z</dcterms:created>
  <dcterms:modified xsi:type="dcterms:W3CDTF">2023-03-04T04:16:12Z</dcterms:modified>
</cp:coreProperties>
</file>