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4"/>
  </p:notesMasterIdLst>
  <p:sldIdLst>
    <p:sldId id="256" r:id="rId2"/>
    <p:sldId id="280" r:id="rId3"/>
    <p:sldId id="279" r:id="rId4"/>
    <p:sldId id="281" r:id="rId5"/>
    <p:sldId id="282" r:id="rId6"/>
    <p:sldId id="283" r:id="rId7"/>
    <p:sldId id="284" r:id="rId8"/>
    <p:sldId id="285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3" r:id="rId23"/>
    <p:sldId id="304" r:id="rId24"/>
    <p:sldId id="305" r:id="rId25"/>
    <p:sldId id="306" r:id="rId26"/>
    <p:sldId id="307" r:id="rId27"/>
    <p:sldId id="308" r:id="rId28"/>
    <p:sldId id="320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8" r:id="rId54"/>
    <p:sldId id="349" r:id="rId55"/>
    <p:sldId id="350" r:id="rId56"/>
    <p:sldId id="377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51" r:id="rId78"/>
    <p:sldId id="352" r:id="rId79"/>
    <p:sldId id="353" r:id="rId80"/>
    <p:sldId id="354" r:id="rId81"/>
    <p:sldId id="355" r:id="rId82"/>
    <p:sldId id="278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82887" autoAdjust="0"/>
  </p:normalViewPr>
  <p:slideViewPr>
    <p:cSldViewPr snapToGrid="0">
      <p:cViewPr varScale="1">
        <p:scale>
          <a:sx n="57" d="100"/>
          <a:sy n="57" d="100"/>
        </p:scale>
        <p:origin x="82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3D493-AA2D-C74D-AF3A-2D682214AD0B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4529A-DDD4-E14E-A5DA-B28E473456E3}">
      <dgm:prSet phldrT="[Text]"/>
      <dgm:spPr/>
      <dgm:t>
        <a:bodyPr/>
        <a:lstStyle/>
        <a:p>
          <a:r>
            <a:rPr lang="en-US" dirty="0" smtClean="0"/>
            <a:t>Descriptive</a:t>
          </a:r>
          <a:endParaRPr lang="en-US" dirty="0"/>
        </a:p>
      </dgm:t>
    </dgm:pt>
    <dgm:pt modelId="{565343CE-11E8-5D43-AA61-DFD8B7FA1666}" type="parTrans" cxnId="{3444E402-A2C3-314A-9212-1A672D3849B7}">
      <dgm:prSet/>
      <dgm:spPr/>
      <dgm:t>
        <a:bodyPr/>
        <a:lstStyle/>
        <a:p>
          <a:endParaRPr lang="en-US"/>
        </a:p>
      </dgm:t>
    </dgm:pt>
    <dgm:pt modelId="{A6077339-0CA3-6A4F-8107-E0204D0CDDEF}" type="sibTrans" cxnId="{3444E402-A2C3-314A-9212-1A672D3849B7}">
      <dgm:prSet/>
      <dgm:spPr/>
      <dgm:t>
        <a:bodyPr/>
        <a:lstStyle/>
        <a:p>
          <a:endParaRPr lang="en-US"/>
        </a:p>
      </dgm:t>
    </dgm:pt>
    <dgm:pt modelId="{6B5A9AA4-03A4-174C-84EB-3E10B3CB7C46}">
      <dgm:prSet phldrT="[Text]"/>
      <dgm:spPr/>
      <dgm:t>
        <a:bodyPr/>
        <a:lstStyle/>
        <a:p>
          <a:r>
            <a:rPr lang="en-US" dirty="0" smtClean="0"/>
            <a:t>Quasi-experimental</a:t>
          </a:r>
          <a:endParaRPr lang="en-US" dirty="0"/>
        </a:p>
      </dgm:t>
    </dgm:pt>
    <dgm:pt modelId="{9449F2D5-BD6B-0143-B57B-8A798CEE5F81}" type="parTrans" cxnId="{4C37E7EE-E180-AE41-9774-3D6923D7C9ED}">
      <dgm:prSet/>
      <dgm:spPr/>
      <dgm:t>
        <a:bodyPr/>
        <a:lstStyle/>
        <a:p>
          <a:endParaRPr lang="en-US"/>
        </a:p>
      </dgm:t>
    </dgm:pt>
    <dgm:pt modelId="{6F96D14C-618C-1947-95F3-2CA25463DB3F}" type="sibTrans" cxnId="{4C37E7EE-E180-AE41-9774-3D6923D7C9ED}">
      <dgm:prSet/>
      <dgm:spPr/>
      <dgm:t>
        <a:bodyPr/>
        <a:lstStyle/>
        <a:p>
          <a:endParaRPr lang="en-US"/>
        </a:p>
      </dgm:t>
    </dgm:pt>
    <dgm:pt modelId="{C22008B1-FB14-CF46-82E8-7D540CF41049}">
      <dgm:prSet phldrT="[Text]"/>
      <dgm:spPr/>
      <dgm:t>
        <a:bodyPr/>
        <a:lstStyle/>
        <a:p>
          <a:r>
            <a:rPr lang="en-US" dirty="0" smtClean="0"/>
            <a:t>Correlational</a:t>
          </a:r>
          <a:endParaRPr lang="en-US" dirty="0"/>
        </a:p>
      </dgm:t>
    </dgm:pt>
    <dgm:pt modelId="{074791DB-7F52-8448-A152-ABBEF454E0A8}" type="parTrans" cxnId="{9E8FBFC6-47C0-274C-B620-5AC5A0FE216C}">
      <dgm:prSet/>
      <dgm:spPr/>
    </dgm:pt>
    <dgm:pt modelId="{5FD5A90C-5674-7140-AC70-E0BE7DF769B8}" type="sibTrans" cxnId="{9E8FBFC6-47C0-274C-B620-5AC5A0FE216C}">
      <dgm:prSet/>
      <dgm:spPr/>
    </dgm:pt>
    <dgm:pt modelId="{7869FCD6-9897-724F-9933-E87E238FC527}">
      <dgm:prSet phldrT="[Text]"/>
      <dgm:spPr/>
      <dgm:t>
        <a:bodyPr/>
        <a:lstStyle/>
        <a:p>
          <a:r>
            <a:rPr lang="en-US" dirty="0" err="1" smtClean="0"/>
            <a:t>Experiemental</a:t>
          </a:r>
          <a:endParaRPr lang="en-US" dirty="0"/>
        </a:p>
      </dgm:t>
    </dgm:pt>
    <dgm:pt modelId="{06D3AFDB-6BA8-AB46-B023-F417C32AD2E4}" type="parTrans" cxnId="{38A08B99-EB23-6746-B90F-53DB5956BB44}">
      <dgm:prSet/>
      <dgm:spPr/>
    </dgm:pt>
    <dgm:pt modelId="{9E9BE1E9-8BEF-2746-8AF5-C78FDF53C431}" type="sibTrans" cxnId="{38A08B99-EB23-6746-B90F-53DB5956BB44}">
      <dgm:prSet/>
      <dgm:spPr/>
    </dgm:pt>
    <dgm:pt modelId="{D8A876AF-518C-0B43-A712-D2D7D8C81991}" type="pres">
      <dgm:prSet presAssocID="{C9C3D493-AA2D-C74D-AF3A-2D682214AD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9CEE53-5088-E64F-BA93-721FF0AC59F8}" type="pres">
      <dgm:prSet presAssocID="{DE74529A-DDD4-E14E-A5DA-B28E473456E3}" presName="parentLin" presStyleCnt="0"/>
      <dgm:spPr/>
    </dgm:pt>
    <dgm:pt modelId="{DABE7B2D-289A-F64E-A0AA-D74FE59D4D3E}" type="pres">
      <dgm:prSet presAssocID="{DE74529A-DDD4-E14E-A5DA-B28E473456E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AAD2101-C56A-1C43-88D5-08B69F1D5E96}" type="pres">
      <dgm:prSet presAssocID="{DE74529A-DDD4-E14E-A5DA-B28E473456E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E9EB6-541B-CC45-AEC3-94BC87F1F95B}" type="pres">
      <dgm:prSet presAssocID="{DE74529A-DDD4-E14E-A5DA-B28E473456E3}" presName="negativeSpace" presStyleCnt="0"/>
      <dgm:spPr/>
    </dgm:pt>
    <dgm:pt modelId="{E20517EA-1C5C-4D4C-92ED-A77CDE94BF7B}" type="pres">
      <dgm:prSet presAssocID="{DE74529A-DDD4-E14E-A5DA-B28E473456E3}" presName="childText" presStyleLbl="conFgAcc1" presStyleIdx="0" presStyleCnt="4">
        <dgm:presLayoutVars>
          <dgm:bulletEnabled val="1"/>
        </dgm:presLayoutVars>
      </dgm:prSet>
      <dgm:spPr/>
    </dgm:pt>
    <dgm:pt modelId="{034428D7-ADF2-B448-B98E-F500A0068E14}" type="pres">
      <dgm:prSet presAssocID="{A6077339-0CA3-6A4F-8107-E0204D0CDDEF}" presName="spaceBetweenRectangles" presStyleCnt="0"/>
      <dgm:spPr/>
    </dgm:pt>
    <dgm:pt modelId="{582F29B7-75C2-A543-B72C-27455C6C4511}" type="pres">
      <dgm:prSet presAssocID="{C22008B1-FB14-CF46-82E8-7D540CF41049}" presName="parentLin" presStyleCnt="0"/>
      <dgm:spPr/>
    </dgm:pt>
    <dgm:pt modelId="{BB58B132-633F-E546-8DBE-64BAD934346E}" type="pres">
      <dgm:prSet presAssocID="{C22008B1-FB14-CF46-82E8-7D540CF4104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9D7D720-EBB3-9A48-BC69-3235A67C2B4C}" type="pres">
      <dgm:prSet presAssocID="{C22008B1-FB14-CF46-82E8-7D540CF4104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801DD-41CA-9A4C-AB97-A62F95FD1BF0}" type="pres">
      <dgm:prSet presAssocID="{C22008B1-FB14-CF46-82E8-7D540CF41049}" presName="negativeSpace" presStyleCnt="0"/>
      <dgm:spPr/>
    </dgm:pt>
    <dgm:pt modelId="{43124A8F-A2C1-D647-8AC7-1F91C377341D}" type="pres">
      <dgm:prSet presAssocID="{C22008B1-FB14-CF46-82E8-7D540CF41049}" presName="childText" presStyleLbl="conFgAcc1" presStyleIdx="1" presStyleCnt="4">
        <dgm:presLayoutVars>
          <dgm:bulletEnabled val="1"/>
        </dgm:presLayoutVars>
      </dgm:prSet>
      <dgm:spPr/>
    </dgm:pt>
    <dgm:pt modelId="{72E265B8-46AD-3C49-8A60-4FE392E38729}" type="pres">
      <dgm:prSet presAssocID="{5FD5A90C-5674-7140-AC70-E0BE7DF769B8}" presName="spaceBetweenRectangles" presStyleCnt="0"/>
      <dgm:spPr/>
    </dgm:pt>
    <dgm:pt modelId="{4EAB45CE-66E7-EB4B-ADCE-7F68C1DAE63B}" type="pres">
      <dgm:prSet presAssocID="{6B5A9AA4-03A4-174C-84EB-3E10B3CB7C46}" presName="parentLin" presStyleCnt="0"/>
      <dgm:spPr/>
    </dgm:pt>
    <dgm:pt modelId="{390DBDC3-6395-6049-9F26-B6C7E6D6E758}" type="pres">
      <dgm:prSet presAssocID="{6B5A9AA4-03A4-174C-84EB-3E10B3CB7C4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F47F1D4-E15A-034D-9868-99C4903DE062}" type="pres">
      <dgm:prSet presAssocID="{6B5A9AA4-03A4-174C-84EB-3E10B3CB7C4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79D50-E42C-774A-A518-DDFC2AC73DF2}" type="pres">
      <dgm:prSet presAssocID="{6B5A9AA4-03A4-174C-84EB-3E10B3CB7C46}" presName="negativeSpace" presStyleCnt="0"/>
      <dgm:spPr/>
    </dgm:pt>
    <dgm:pt modelId="{E1442DAE-A2D0-BD41-91DE-33B03EF449C9}" type="pres">
      <dgm:prSet presAssocID="{6B5A9AA4-03A4-174C-84EB-3E10B3CB7C46}" presName="childText" presStyleLbl="conFgAcc1" presStyleIdx="2" presStyleCnt="4">
        <dgm:presLayoutVars>
          <dgm:bulletEnabled val="1"/>
        </dgm:presLayoutVars>
      </dgm:prSet>
      <dgm:spPr/>
    </dgm:pt>
    <dgm:pt modelId="{DF97052A-CDB1-5F4C-B5E3-F02377A7A39B}" type="pres">
      <dgm:prSet presAssocID="{6F96D14C-618C-1947-95F3-2CA25463DB3F}" presName="spaceBetweenRectangles" presStyleCnt="0"/>
      <dgm:spPr/>
    </dgm:pt>
    <dgm:pt modelId="{84C5D531-B2EE-0047-8804-9E99CF9A7A40}" type="pres">
      <dgm:prSet presAssocID="{7869FCD6-9897-724F-9933-E87E238FC527}" presName="parentLin" presStyleCnt="0"/>
      <dgm:spPr/>
    </dgm:pt>
    <dgm:pt modelId="{C941C07A-28E0-BD43-936A-04FEA2298401}" type="pres">
      <dgm:prSet presAssocID="{7869FCD6-9897-724F-9933-E87E238FC52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3C6FBF6-E12D-F848-B074-9FCC37D9B52B}" type="pres">
      <dgm:prSet presAssocID="{7869FCD6-9897-724F-9933-E87E238FC52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1E310-97BF-C443-88B9-D7A3AB9D0A56}" type="pres">
      <dgm:prSet presAssocID="{7869FCD6-9897-724F-9933-E87E238FC527}" presName="negativeSpace" presStyleCnt="0"/>
      <dgm:spPr/>
    </dgm:pt>
    <dgm:pt modelId="{2AD5C211-F9F9-CF4D-BAF4-83A25F1E54F0}" type="pres">
      <dgm:prSet presAssocID="{7869FCD6-9897-724F-9933-E87E238FC52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818FD2E-3BC8-3F42-A000-A277819B418E}" type="presOf" srcId="{6B5A9AA4-03A4-174C-84EB-3E10B3CB7C46}" destId="{CF47F1D4-E15A-034D-9868-99C4903DE062}" srcOrd="1" destOrd="0" presId="urn:microsoft.com/office/officeart/2005/8/layout/list1"/>
    <dgm:cxn modelId="{3444E402-A2C3-314A-9212-1A672D3849B7}" srcId="{C9C3D493-AA2D-C74D-AF3A-2D682214AD0B}" destId="{DE74529A-DDD4-E14E-A5DA-B28E473456E3}" srcOrd="0" destOrd="0" parTransId="{565343CE-11E8-5D43-AA61-DFD8B7FA1666}" sibTransId="{A6077339-0CA3-6A4F-8107-E0204D0CDDEF}"/>
    <dgm:cxn modelId="{94EE52E5-DA0E-8E45-A8FE-3F39FE0B8364}" type="presOf" srcId="{C22008B1-FB14-CF46-82E8-7D540CF41049}" destId="{BB58B132-633F-E546-8DBE-64BAD934346E}" srcOrd="0" destOrd="0" presId="urn:microsoft.com/office/officeart/2005/8/layout/list1"/>
    <dgm:cxn modelId="{13A09F37-0E18-084B-A3A7-D9F537A778BE}" type="presOf" srcId="{DE74529A-DDD4-E14E-A5DA-B28E473456E3}" destId="{DABE7B2D-289A-F64E-A0AA-D74FE59D4D3E}" srcOrd="0" destOrd="0" presId="urn:microsoft.com/office/officeart/2005/8/layout/list1"/>
    <dgm:cxn modelId="{38A08B99-EB23-6746-B90F-53DB5956BB44}" srcId="{C9C3D493-AA2D-C74D-AF3A-2D682214AD0B}" destId="{7869FCD6-9897-724F-9933-E87E238FC527}" srcOrd="3" destOrd="0" parTransId="{06D3AFDB-6BA8-AB46-B023-F417C32AD2E4}" sibTransId="{9E9BE1E9-8BEF-2746-8AF5-C78FDF53C431}"/>
    <dgm:cxn modelId="{62134B6D-8A56-134B-8693-6B27A0856DCA}" type="presOf" srcId="{C22008B1-FB14-CF46-82E8-7D540CF41049}" destId="{19D7D720-EBB3-9A48-BC69-3235A67C2B4C}" srcOrd="1" destOrd="0" presId="urn:microsoft.com/office/officeart/2005/8/layout/list1"/>
    <dgm:cxn modelId="{D6DD8C92-AA0A-FC4B-957C-6033A26CF188}" type="presOf" srcId="{7869FCD6-9897-724F-9933-E87E238FC527}" destId="{C941C07A-28E0-BD43-936A-04FEA2298401}" srcOrd="0" destOrd="0" presId="urn:microsoft.com/office/officeart/2005/8/layout/list1"/>
    <dgm:cxn modelId="{9E8FBFC6-47C0-274C-B620-5AC5A0FE216C}" srcId="{C9C3D493-AA2D-C74D-AF3A-2D682214AD0B}" destId="{C22008B1-FB14-CF46-82E8-7D540CF41049}" srcOrd="1" destOrd="0" parTransId="{074791DB-7F52-8448-A152-ABBEF454E0A8}" sibTransId="{5FD5A90C-5674-7140-AC70-E0BE7DF769B8}"/>
    <dgm:cxn modelId="{F46B5D40-3F56-3544-8338-8E5C9CE3012B}" type="presOf" srcId="{6B5A9AA4-03A4-174C-84EB-3E10B3CB7C46}" destId="{390DBDC3-6395-6049-9F26-B6C7E6D6E758}" srcOrd="0" destOrd="0" presId="urn:microsoft.com/office/officeart/2005/8/layout/list1"/>
    <dgm:cxn modelId="{4C37E7EE-E180-AE41-9774-3D6923D7C9ED}" srcId="{C9C3D493-AA2D-C74D-AF3A-2D682214AD0B}" destId="{6B5A9AA4-03A4-174C-84EB-3E10B3CB7C46}" srcOrd="2" destOrd="0" parTransId="{9449F2D5-BD6B-0143-B57B-8A798CEE5F81}" sibTransId="{6F96D14C-618C-1947-95F3-2CA25463DB3F}"/>
    <dgm:cxn modelId="{C2F70155-0E22-E746-90AC-62E75D212AB8}" type="presOf" srcId="{DE74529A-DDD4-E14E-A5DA-B28E473456E3}" destId="{5AAD2101-C56A-1C43-88D5-08B69F1D5E96}" srcOrd="1" destOrd="0" presId="urn:microsoft.com/office/officeart/2005/8/layout/list1"/>
    <dgm:cxn modelId="{0C1EC5C1-E94C-1B40-A29C-E8EF136EA408}" type="presOf" srcId="{7869FCD6-9897-724F-9933-E87E238FC527}" destId="{83C6FBF6-E12D-F848-B074-9FCC37D9B52B}" srcOrd="1" destOrd="0" presId="urn:microsoft.com/office/officeart/2005/8/layout/list1"/>
    <dgm:cxn modelId="{8E440DC6-AF0F-E140-ABC8-B89E20EB7E88}" type="presOf" srcId="{C9C3D493-AA2D-C74D-AF3A-2D682214AD0B}" destId="{D8A876AF-518C-0B43-A712-D2D7D8C81991}" srcOrd="0" destOrd="0" presId="urn:microsoft.com/office/officeart/2005/8/layout/list1"/>
    <dgm:cxn modelId="{FEADD0B7-2E4C-614A-A098-0E263AAE5969}" type="presParOf" srcId="{D8A876AF-518C-0B43-A712-D2D7D8C81991}" destId="{6C9CEE53-5088-E64F-BA93-721FF0AC59F8}" srcOrd="0" destOrd="0" presId="urn:microsoft.com/office/officeart/2005/8/layout/list1"/>
    <dgm:cxn modelId="{7BCD9303-CDC0-E84B-9D51-577200000EEC}" type="presParOf" srcId="{6C9CEE53-5088-E64F-BA93-721FF0AC59F8}" destId="{DABE7B2D-289A-F64E-A0AA-D74FE59D4D3E}" srcOrd="0" destOrd="0" presId="urn:microsoft.com/office/officeart/2005/8/layout/list1"/>
    <dgm:cxn modelId="{64368836-9E15-704C-ABE4-BBEC6FD6E528}" type="presParOf" srcId="{6C9CEE53-5088-E64F-BA93-721FF0AC59F8}" destId="{5AAD2101-C56A-1C43-88D5-08B69F1D5E96}" srcOrd="1" destOrd="0" presId="urn:microsoft.com/office/officeart/2005/8/layout/list1"/>
    <dgm:cxn modelId="{0EFB3D66-AB54-ED4B-97E1-DFD7ACC571FF}" type="presParOf" srcId="{D8A876AF-518C-0B43-A712-D2D7D8C81991}" destId="{8C2E9EB6-541B-CC45-AEC3-94BC87F1F95B}" srcOrd="1" destOrd="0" presId="urn:microsoft.com/office/officeart/2005/8/layout/list1"/>
    <dgm:cxn modelId="{2234FCC1-C949-F94C-9FE2-DDDB439F3B5E}" type="presParOf" srcId="{D8A876AF-518C-0B43-A712-D2D7D8C81991}" destId="{E20517EA-1C5C-4D4C-92ED-A77CDE94BF7B}" srcOrd="2" destOrd="0" presId="urn:microsoft.com/office/officeart/2005/8/layout/list1"/>
    <dgm:cxn modelId="{2807B4AE-5889-8D4A-AE74-5D27D6D6C8BF}" type="presParOf" srcId="{D8A876AF-518C-0B43-A712-D2D7D8C81991}" destId="{034428D7-ADF2-B448-B98E-F500A0068E14}" srcOrd="3" destOrd="0" presId="urn:microsoft.com/office/officeart/2005/8/layout/list1"/>
    <dgm:cxn modelId="{D8BAD5B3-B429-6344-8CC2-A4E8CEEFA92E}" type="presParOf" srcId="{D8A876AF-518C-0B43-A712-D2D7D8C81991}" destId="{582F29B7-75C2-A543-B72C-27455C6C4511}" srcOrd="4" destOrd="0" presId="urn:microsoft.com/office/officeart/2005/8/layout/list1"/>
    <dgm:cxn modelId="{8DDC5AAE-79C6-1F4C-8D44-95BC6927E34E}" type="presParOf" srcId="{582F29B7-75C2-A543-B72C-27455C6C4511}" destId="{BB58B132-633F-E546-8DBE-64BAD934346E}" srcOrd="0" destOrd="0" presId="urn:microsoft.com/office/officeart/2005/8/layout/list1"/>
    <dgm:cxn modelId="{CB5BD313-3E27-6147-ABBC-8F4EE89F372A}" type="presParOf" srcId="{582F29B7-75C2-A543-B72C-27455C6C4511}" destId="{19D7D720-EBB3-9A48-BC69-3235A67C2B4C}" srcOrd="1" destOrd="0" presId="urn:microsoft.com/office/officeart/2005/8/layout/list1"/>
    <dgm:cxn modelId="{8D3E935D-E061-C545-B224-DE0C581CA8A1}" type="presParOf" srcId="{D8A876AF-518C-0B43-A712-D2D7D8C81991}" destId="{FCA801DD-41CA-9A4C-AB97-A62F95FD1BF0}" srcOrd="5" destOrd="0" presId="urn:microsoft.com/office/officeart/2005/8/layout/list1"/>
    <dgm:cxn modelId="{96A5BFCF-8E60-1949-BC02-D85C7A2DCB4E}" type="presParOf" srcId="{D8A876AF-518C-0B43-A712-D2D7D8C81991}" destId="{43124A8F-A2C1-D647-8AC7-1F91C377341D}" srcOrd="6" destOrd="0" presId="urn:microsoft.com/office/officeart/2005/8/layout/list1"/>
    <dgm:cxn modelId="{C0911AAE-98D6-3041-A3CE-0B58DD574281}" type="presParOf" srcId="{D8A876AF-518C-0B43-A712-D2D7D8C81991}" destId="{72E265B8-46AD-3C49-8A60-4FE392E38729}" srcOrd="7" destOrd="0" presId="urn:microsoft.com/office/officeart/2005/8/layout/list1"/>
    <dgm:cxn modelId="{7DA8C86F-5EDC-E942-A539-57017D8BC1B1}" type="presParOf" srcId="{D8A876AF-518C-0B43-A712-D2D7D8C81991}" destId="{4EAB45CE-66E7-EB4B-ADCE-7F68C1DAE63B}" srcOrd="8" destOrd="0" presId="urn:microsoft.com/office/officeart/2005/8/layout/list1"/>
    <dgm:cxn modelId="{EC923C25-117B-2E41-B832-281CE33759DB}" type="presParOf" srcId="{4EAB45CE-66E7-EB4B-ADCE-7F68C1DAE63B}" destId="{390DBDC3-6395-6049-9F26-B6C7E6D6E758}" srcOrd="0" destOrd="0" presId="urn:microsoft.com/office/officeart/2005/8/layout/list1"/>
    <dgm:cxn modelId="{5A85C58A-A2A0-B44E-BBD0-4AD5E53F3BCE}" type="presParOf" srcId="{4EAB45CE-66E7-EB4B-ADCE-7F68C1DAE63B}" destId="{CF47F1D4-E15A-034D-9868-99C4903DE062}" srcOrd="1" destOrd="0" presId="urn:microsoft.com/office/officeart/2005/8/layout/list1"/>
    <dgm:cxn modelId="{69DAE3A1-EF65-C944-9463-735F5047764C}" type="presParOf" srcId="{D8A876AF-518C-0B43-A712-D2D7D8C81991}" destId="{8AF79D50-E42C-774A-A518-DDFC2AC73DF2}" srcOrd="9" destOrd="0" presId="urn:microsoft.com/office/officeart/2005/8/layout/list1"/>
    <dgm:cxn modelId="{57F4A1F3-E7C4-734D-913D-25E162FA96E7}" type="presParOf" srcId="{D8A876AF-518C-0B43-A712-D2D7D8C81991}" destId="{E1442DAE-A2D0-BD41-91DE-33B03EF449C9}" srcOrd="10" destOrd="0" presId="urn:microsoft.com/office/officeart/2005/8/layout/list1"/>
    <dgm:cxn modelId="{D6756631-261D-EA45-9EF0-FBED5619AB94}" type="presParOf" srcId="{D8A876AF-518C-0B43-A712-D2D7D8C81991}" destId="{DF97052A-CDB1-5F4C-B5E3-F02377A7A39B}" srcOrd="11" destOrd="0" presId="urn:microsoft.com/office/officeart/2005/8/layout/list1"/>
    <dgm:cxn modelId="{AEAAA164-2A3A-C042-AB11-88ECAC8FD816}" type="presParOf" srcId="{D8A876AF-518C-0B43-A712-D2D7D8C81991}" destId="{84C5D531-B2EE-0047-8804-9E99CF9A7A40}" srcOrd="12" destOrd="0" presId="urn:microsoft.com/office/officeart/2005/8/layout/list1"/>
    <dgm:cxn modelId="{7700E902-A067-4B43-9EB9-D23837576DDF}" type="presParOf" srcId="{84C5D531-B2EE-0047-8804-9E99CF9A7A40}" destId="{C941C07A-28E0-BD43-936A-04FEA2298401}" srcOrd="0" destOrd="0" presId="urn:microsoft.com/office/officeart/2005/8/layout/list1"/>
    <dgm:cxn modelId="{A590DE5B-0407-E74F-ADD5-AF4DB8C27D7E}" type="presParOf" srcId="{84C5D531-B2EE-0047-8804-9E99CF9A7A40}" destId="{83C6FBF6-E12D-F848-B074-9FCC37D9B52B}" srcOrd="1" destOrd="0" presId="urn:microsoft.com/office/officeart/2005/8/layout/list1"/>
    <dgm:cxn modelId="{A35F06C8-CB03-8247-8442-07860A848736}" type="presParOf" srcId="{D8A876AF-518C-0B43-A712-D2D7D8C81991}" destId="{2891E310-97BF-C443-88B9-D7A3AB9D0A56}" srcOrd="13" destOrd="0" presId="urn:microsoft.com/office/officeart/2005/8/layout/list1"/>
    <dgm:cxn modelId="{44A085E9-B698-014E-A6E9-90871F93BC92}" type="presParOf" srcId="{D8A876AF-518C-0B43-A712-D2D7D8C81991}" destId="{2AD5C211-F9F9-CF4D-BAF4-83A25F1E54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5C0213-D423-FE49-923D-BCBBD5C6CA37}" type="doc">
      <dgm:prSet loTypeId="urn:microsoft.com/office/officeart/2005/8/layout/default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7D4512-F8D3-7E4A-878C-75E434ABB120}">
      <dgm:prSet phldrT="[Text]"/>
      <dgm:spPr/>
      <dgm:t>
        <a:bodyPr/>
        <a:lstStyle/>
        <a:p>
          <a:r>
            <a:rPr lang="en-US" dirty="0" smtClean="0"/>
            <a:t>Basic Research</a:t>
          </a:r>
          <a:endParaRPr lang="en-US" dirty="0"/>
        </a:p>
      </dgm:t>
    </dgm:pt>
    <dgm:pt modelId="{0CDB0519-3998-484F-A4D4-6F30F6DA7ADF}" type="parTrans" cxnId="{9374571F-9425-A845-900E-18841AFE6E4C}">
      <dgm:prSet/>
      <dgm:spPr/>
      <dgm:t>
        <a:bodyPr/>
        <a:lstStyle/>
        <a:p>
          <a:endParaRPr lang="en-US"/>
        </a:p>
      </dgm:t>
    </dgm:pt>
    <dgm:pt modelId="{D241571D-53EF-3C45-B104-FCA807F1C701}" type="sibTrans" cxnId="{9374571F-9425-A845-900E-18841AFE6E4C}">
      <dgm:prSet/>
      <dgm:spPr/>
      <dgm:t>
        <a:bodyPr/>
        <a:lstStyle/>
        <a:p>
          <a:endParaRPr lang="en-US"/>
        </a:p>
      </dgm:t>
    </dgm:pt>
    <dgm:pt modelId="{66840D6D-952A-CD45-960B-A7680E0DA0AF}">
      <dgm:prSet phldrT="[Text]"/>
      <dgm:spPr/>
      <dgm:t>
        <a:bodyPr/>
        <a:lstStyle/>
        <a:p>
          <a:r>
            <a:rPr lang="en-US" dirty="0" smtClean="0"/>
            <a:t>Applied Research</a:t>
          </a:r>
          <a:endParaRPr lang="en-US" dirty="0"/>
        </a:p>
      </dgm:t>
    </dgm:pt>
    <dgm:pt modelId="{FDB82343-BEAF-104C-8481-F5459CCC5732}" type="parTrans" cxnId="{2516C37C-F850-BE4E-A60F-D429A5310B85}">
      <dgm:prSet/>
      <dgm:spPr/>
      <dgm:t>
        <a:bodyPr/>
        <a:lstStyle/>
        <a:p>
          <a:endParaRPr lang="en-US"/>
        </a:p>
      </dgm:t>
    </dgm:pt>
    <dgm:pt modelId="{7CCAC9C2-3DB4-C74A-9B99-15416CFEEEEB}" type="sibTrans" cxnId="{2516C37C-F850-BE4E-A60F-D429A5310B85}">
      <dgm:prSet/>
      <dgm:spPr/>
      <dgm:t>
        <a:bodyPr/>
        <a:lstStyle/>
        <a:p>
          <a:endParaRPr lang="en-US"/>
        </a:p>
      </dgm:t>
    </dgm:pt>
    <dgm:pt modelId="{5C307C0E-3254-C34E-A339-6AE2843C7C1A}">
      <dgm:prSet phldrT="[Text]"/>
      <dgm:spPr/>
      <dgm:t>
        <a:bodyPr/>
        <a:lstStyle/>
        <a:p>
          <a:r>
            <a:rPr lang="en-US" dirty="0" smtClean="0"/>
            <a:t>Rigor</a:t>
          </a:r>
          <a:endParaRPr lang="en-US" dirty="0"/>
        </a:p>
      </dgm:t>
    </dgm:pt>
    <dgm:pt modelId="{F6349268-F658-C546-A1AC-A5B17862D82A}" type="parTrans" cxnId="{36F9596A-046D-1647-B74A-81D65615A7DA}">
      <dgm:prSet/>
      <dgm:spPr/>
    </dgm:pt>
    <dgm:pt modelId="{37E95FC8-4FDE-EC45-AF49-7FB7B0791867}" type="sibTrans" cxnId="{36F9596A-046D-1647-B74A-81D65615A7DA}">
      <dgm:prSet/>
      <dgm:spPr/>
    </dgm:pt>
    <dgm:pt modelId="{677818BC-772F-4B4B-93C7-E2FF2A0B0FD7}">
      <dgm:prSet phldrT="[Text]"/>
      <dgm:spPr/>
      <dgm:t>
        <a:bodyPr/>
        <a:lstStyle/>
        <a:p>
          <a:r>
            <a:rPr lang="en-US" dirty="0" smtClean="0"/>
            <a:t>Control</a:t>
          </a:r>
          <a:endParaRPr lang="en-US" dirty="0"/>
        </a:p>
      </dgm:t>
    </dgm:pt>
    <dgm:pt modelId="{75CA1FB0-F203-2A41-98B4-F3CBAB2C7EB8}" type="parTrans" cxnId="{04250F86-68AC-AA47-8DC9-CDD53388F508}">
      <dgm:prSet/>
      <dgm:spPr/>
    </dgm:pt>
    <dgm:pt modelId="{1F346BFC-2580-F242-A2AD-B7D67DF6F359}" type="sibTrans" cxnId="{04250F86-68AC-AA47-8DC9-CDD53388F508}">
      <dgm:prSet/>
      <dgm:spPr/>
    </dgm:pt>
    <dgm:pt modelId="{893D4B41-109A-1B42-AC57-5E3476F6FA61}">
      <dgm:prSet phldrT="[Text]"/>
      <dgm:spPr/>
      <dgm:t>
        <a:bodyPr/>
        <a:lstStyle/>
        <a:p>
          <a:r>
            <a:rPr lang="en-US" dirty="0" smtClean="0"/>
            <a:t>Extraneous Variables</a:t>
          </a:r>
          <a:endParaRPr lang="en-US" dirty="0"/>
        </a:p>
      </dgm:t>
    </dgm:pt>
    <dgm:pt modelId="{2F8A5DDC-B353-F043-A773-B7CA70202863}" type="parTrans" cxnId="{A73E7CE0-C321-C945-98E7-DC096F0D1705}">
      <dgm:prSet/>
      <dgm:spPr/>
    </dgm:pt>
    <dgm:pt modelId="{2E285938-CED5-BA44-975B-8BDA03AC7CD7}" type="sibTrans" cxnId="{A73E7CE0-C321-C945-98E7-DC096F0D1705}">
      <dgm:prSet/>
      <dgm:spPr/>
    </dgm:pt>
    <dgm:pt modelId="{022759F8-B227-5F45-8F7A-92F532FA7D06}">
      <dgm:prSet phldrT="[Text]"/>
      <dgm:spPr/>
      <dgm:t>
        <a:bodyPr/>
        <a:lstStyle/>
        <a:p>
          <a:r>
            <a:rPr lang="en-US" dirty="0" smtClean="0"/>
            <a:t>Sampling</a:t>
          </a:r>
          <a:endParaRPr lang="en-US" dirty="0"/>
        </a:p>
      </dgm:t>
    </dgm:pt>
    <dgm:pt modelId="{B79601F9-FAF9-1949-BE63-A0C6A6EE3134}" type="parTrans" cxnId="{24C17C65-8DF8-ED42-B45E-276B1454B06F}">
      <dgm:prSet/>
      <dgm:spPr/>
    </dgm:pt>
    <dgm:pt modelId="{D6B1AE57-07A5-3A47-9A01-DBC8D0829FA9}" type="sibTrans" cxnId="{24C17C65-8DF8-ED42-B45E-276B1454B06F}">
      <dgm:prSet/>
      <dgm:spPr/>
    </dgm:pt>
    <dgm:pt modelId="{5BD70631-04F9-3249-B906-11AC2C183CC4}" type="pres">
      <dgm:prSet presAssocID="{D05C0213-D423-FE49-923D-BCBBD5C6CA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AA1B0B-0A97-4045-B02C-309B3CD47454}" type="pres">
      <dgm:prSet presAssocID="{607D4512-F8D3-7E4A-878C-75E434ABB1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FC6BA-A42A-504D-9BB0-691EB82CDB56}" type="pres">
      <dgm:prSet presAssocID="{D241571D-53EF-3C45-B104-FCA807F1C701}" presName="sibTrans" presStyleCnt="0"/>
      <dgm:spPr/>
    </dgm:pt>
    <dgm:pt modelId="{33DE1922-6B57-FA42-883C-DA5FC1D85439}" type="pres">
      <dgm:prSet presAssocID="{66840D6D-952A-CD45-960B-A7680E0DA0A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41169-E0B6-B74F-8009-0F393F1A2E5C}" type="pres">
      <dgm:prSet presAssocID="{7CCAC9C2-3DB4-C74A-9B99-15416CFEEEEB}" presName="sibTrans" presStyleCnt="0"/>
      <dgm:spPr/>
    </dgm:pt>
    <dgm:pt modelId="{FECBCB2D-E5E5-774C-92D4-EE8C9E3DC092}" type="pres">
      <dgm:prSet presAssocID="{5C307C0E-3254-C34E-A339-6AE2843C7C1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1E1B4B-BE01-F24D-A58C-C934077EB8D5}" type="pres">
      <dgm:prSet presAssocID="{37E95FC8-4FDE-EC45-AF49-7FB7B0791867}" presName="sibTrans" presStyleCnt="0"/>
      <dgm:spPr/>
    </dgm:pt>
    <dgm:pt modelId="{28114791-4959-CB47-A181-A4A1A25BC255}" type="pres">
      <dgm:prSet presAssocID="{677818BC-772F-4B4B-93C7-E2FF2A0B0F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03440-900D-1444-91D5-DCD45F961788}" type="pres">
      <dgm:prSet presAssocID="{1F346BFC-2580-F242-A2AD-B7D67DF6F359}" presName="sibTrans" presStyleCnt="0"/>
      <dgm:spPr/>
    </dgm:pt>
    <dgm:pt modelId="{A671F3B6-10B7-D74D-B547-C26DDB3F1DDD}" type="pres">
      <dgm:prSet presAssocID="{893D4B41-109A-1B42-AC57-5E3476F6FA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4A17B-86B9-2745-BCD8-9AF8403B92AC}" type="pres">
      <dgm:prSet presAssocID="{2E285938-CED5-BA44-975B-8BDA03AC7CD7}" presName="sibTrans" presStyleCnt="0"/>
      <dgm:spPr/>
    </dgm:pt>
    <dgm:pt modelId="{17E793DD-8642-054C-BC5E-5DAC334EF6A8}" type="pres">
      <dgm:prSet presAssocID="{022759F8-B227-5F45-8F7A-92F532FA7D0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74571F-9425-A845-900E-18841AFE6E4C}" srcId="{D05C0213-D423-FE49-923D-BCBBD5C6CA37}" destId="{607D4512-F8D3-7E4A-878C-75E434ABB120}" srcOrd="0" destOrd="0" parTransId="{0CDB0519-3998-484F-A4D4-6F30F6DA7ADF}" sibTransId="{D241571D-53EF-3C45-B104-FCA807F1C701}"/>
    <dgm:cxn modelId="{04250F86-68AC-AA47-8DC9-CDD53388F508}" srcId="{D05C0213-D423-FE49-923D-BCBBD5C6CA37}" destId="{677818BC-772F-4B4B-93C7-E2FF2A0B0FD7}" srcOrd="3" destOrd="0" parTransId="{75CA1FB0-F203-2A41-98B4-F3CBAB2C7EB8}" sibTransId="{1F346BFC-2580-F242-A2AD-B7D67DF6F359}"/>
    <dgm:cxn modelId="{A73E7CE0-C321-C945-98E7-DC096F0D1705}" srcId="{D05C0213-D423-FE49-923D-BCBBD5C6CA37}" destId="{893D4B41-109A-1B42-AC57-5E3476F6FA61}" srcOrd="4" destOrd="0" parTransId="{2F8A5DDC-B353-F043-A773-B7CA70202863}" sibTransId="{2E285938-CED5-BA44-975B-8BDA03AC7CD7}"/>
    <dgm:cxn modelId="{0987EFEC-2A69-A240-9007-7001B61410B3}" type="presOf" srcId="{5C307C0E-3254-C34E-A339-6AE2843C7C1A}" destId="{FECBCB2D-E5E5-774C-92D4-EE8C9E3DC092}" srcOrd="0" destOrd="0" presId="urn:microsoft.com/office/officeart/2005/8/layout/default"/>
    <dgm:cxn modelId="{999D1D6A-AD1B-7C4A-B732-3E5EE160D602}" type="presOf" srcId="{677818BC-772F-4B4B-93C7-E2FF2A0B0FD7}" destId="{28114791-4959-CB47-A181-A4A1A25BC255}" srcOrd="0" destOrd="0" presId="urn:microsoft.com/office/officeart/2005/8/layout/default"/>
    <dgm:cxn modelId="{E584C828-94FE-F74D-A994-5CFA97537A41}" type="presOf" srcId="{022759F8-B227-5F45-8F7A-92F532FA7D06}" destId="{17E793DD-8642-054C-BC5E-5DAC334EF6A8}" srcOrd="0" destOrd="0" presId="urn:microsoft.com/office/officeart/2005/8/layout/default"/>
    <dgm:cxn modelId="{D7600B80-C74B-7141-9D96-35B2E08052A9}" type="presOf" srcId="{66840D6D-952A-CD45-960B-A7680E0DA0AF}" destId="{33DE1922-6B57-FA42-883C-DA5FC1D85439}" srcOrd="0" destOrd="0" presId="urn:microsoft.com/office/officeart/2005/8/layout/default"/>
    <dgm:cxn modelId="{36F9596A-046D-1647-B74A-81D65615A7DA}" srcId="{D05C0213-D423-FE49-923D-BCBBD5C6CA37}" destId="{5C307C0E-3254-C34E-A339-6AE2843C7C1A}" srcOrd="2" destOrd="0" parTransId="{F6349268-F658-C546-A1AC-A5B17862D82A}" sibTransId="{37E95FC8-4FDE-EC45-AF49-7FB7B0791867}"/>
    <dgm:cxn modelId="{24C17C65-8DF8-ED42-B45E-276B1454B06F}" srcId="{D05C0213-D423-FE49-923D-BCBBD5C6CA37}" destId="{022759F8-B227-5F45-8F7A-92F532FA7D06}" srcOrd="5" destOrd="0" parTransId="{B79601F9-FAF9-1949-BE63-A0C6A6EE3134}" sibTransId="{D6B1AE57-07A5-3A47-9A01-DBC8D0829FA9}"/>
    <dgm:cxn modelId="{EB3ED4F3-1E7E-4247-802B-DB9782A82D1B}" type="presOf" srcId="{D05C0213-D423-FE49-923D-BCBBD5C6CA37}" destId="{5BD70631-04F9-3249-B906-11AC2C183CC4}" srcOrd="0" destOrd="0" presId="urn:microsoft.com/office/officeart/2005/8/layout/default"/>
    <dgm:cxn modelId="{BA8DBC08-A89C-A841-B9CC-5875F0B49875}" type="presOf" srcId="{607D4512-F8D3-7E4A-878C-75E434ABB120}" destId="{F4AA1B0B-0A97-4045-B02C-309B3CD47454}" srcOrd="0" destOrd="0" presId="urn:microsoft.com/office/officeart/2005/8/layout/default"/>
    <dgm:cxn modelId="{5BE1241C-D547-3649-BBC9-FE7AFCEAC5B7}" type="presOf" srcId="{893D4B41-109A-1B42-AC57-5E3476F6FA61}" destId="{A671F3B6-10B7-D74D-B547-C26DDB3F1DDD}" srcOrd="0" destOrd="0" presId="urn:microsoft.com/office/officeart/2005/8/layout/default"/>
    <dgm:cxn modelId="{2516C37C-F850-BE4E-A60F-D429A5310B85}" srcId="{D05C0213-D423-FE49-923D-BCBBD5C6CA37}" destId="{66840D6D-952A-CD45-960B-A7680E0DA0AF}" srcOrd="1" destOrd="0" parTransId="{FDB82343-BEAF-104C-8481-F5459CCC5732}" sibTransId="{7CCAC9C2-3DB4-C74A-9B99-15416CFEEEEB}"/>
    <dgm:cxn modelId="{426E6751-2D54-DE42-82E8-9E8BA05804F0}" type="presParOf" srcId="{5BD70631-04F9-3249-B906-11AC2C183CC4}" destId="{F4AA1B0B-0A97-4045-B02C-309B3CD47454}" srcOrd="0" destOrd="0" presId="urn:microsoft.com/office/officeart/2005/8/layout/default"/>
    <dgm:cxn modelId="{D91E5929-D0B7-0143-9076-E6BECBE39077}" type="presParOf" srcId="{5BD70631-04F9-3249-B906-11AC2C183CC4}" destId="{8D2FC6BA-A42A-504D-9BB0-691EB82CDB56}" srcOrd="1" destOrd="0" presId="urn:microsoft.com/office/officeart/2005/8/layout/default"/>
    <dgm:cxn modelId="{C7D1F075-77EE-584A-BC67-EF41CD3CDB1D}" type="presParOf" srcId="{5BD70631-04F9-3249-B906-11AC2C183CC4}" destId="{33DE1922-6B57-FA42-883C-DA5FC1D85439}" srcOrd="2" destOrd="0" presId="urn:microsoft.com/office/officeart/2005/8/layout/default"/>
    <dgm:cxn modelId="{88FFD2D7-BB30-674D-8DBF-7F311FD9851B}" type="presParOf" srcId="{5BD70631-04F9-3249-B906-11AC2C183CC4}" destId="{49341169-E0B6-B74F-8009-0F393F1A2E5C}" srcOrd="3" destOrd="0" presId="urn:microsoft.com/office/officeart/2005/8/layout/default"/>
    <dgm:cxn modelId="{1D466A32-60D0-094E-BA46-B1E935B3B35A}" type="presParOf" srcId="{5BD70631-04F9-3249-B906-11AC2C183CC4}" destId="{FECBCB2D-E5E5-774C-92D4-EE8C9E3DC092}" srcOrd="4" destOrd="0" presId="urn:microsoft.com/office/officeart/2005/8/layout/default"/>
    <dgm:cxn modelId="{74125E4F-C5F0-7146-807E-EE4BB1C983F8}" type="presParOf" srcId="{5BD70631-04F9-3249-B906-11AC2C183CC4}" destId="{841E1B4B-BE01-F24D-A58C-C934077EB8D5}" srcOrd="5" destOrd="0" presId="urn:microsoft.com/office/officeart/2005/8/layout/default"/>
    <dgm:cxn modelId="{1DD5C42E-1B67-E242-80F6-845C3C94F910}" type="presParOf" srcId="{5BD70631-04F9-3249-B906-11AC2C183CC4}" destId="{28114791-4959-CB47-A181-A4A1A25BC255}" srcOrd="6" destOrd="0" presId="urn:microsoft.com/office/officeart/2005/8/layout/default"/>
    <dgm:cxn modelId="{BA82D226-2E6A-714E-BA52-AAD1C1C6D33E}" type="presParOf" srcId="{5BD70631-04F9-3249-B906-11AC2C183CC4}" destId="{1B803440-900D-1444-91D5-DCD45F961788}" srcOrd="7" destOrd="0" presId="urn:microsoft.com/office/officeart/2005/8/layout/default"/>
    <dgm:cxn modelId="{C3721AC8-FEF1-804A-845B-087F5222065C}" type="presParOf" srcId="{5BD70631-04F9-3249-B906-11AC2C183CC4}" destId="{A671F3B6-10B7-D74D-B547-C26DDB3F1DDD}" srcOrd="8" destOrd="0" presId="urn:microsoft.com/office/officeart/2005/8/layout/default"/>
    <dgm:cxn modelId="{29A59E48-7749-754D-AB72-93A6BF5E11CE}" type="presParOf" srcId="{5BD70631-04F9-3249-B906-11AC2C183CC4}" destId="{1C74A17B-86B9-2745-BCD8-9AF8403B92AC}" srcOrd="9" destOrd="0" presId="urn:microsoft.com/office/officeart/2005/8/layout/default"/>
    <dgm:cxn modelId="{8C107A25-C75E-1746-A9AF-D84F6E4B08E6}" type="presParOf" srcId="{5BD70631-04F9-3249-B906-11AC2C183CC4}" destId="{17E793DD-8642-054C-BC5E-5DAC334EF6A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69F119-DE42-7741-999A-EDB64D61FD52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9F9D2A-9E87-3D4E-8923-00B23B628349}">
      <dgm:prSet phldrT="[Text]"/>
      <dgm:spPr/>
      <dgm:t>
        <a:bodyPr/>
        <a:lstStyle/>
        <a:p>
          <a:r>
            <a:rPr lang="en-US" dirty="0" smtClean="0"/>
            <a:t>Descriptive</a:t>
          </a:r>
          <a:endParaRPr lang="en-US" dirty="0"/>
        </a:p>
      </dgm:t>
    </dgm:pt>
    <dgm:pt modelId="{88FC38C6-E76C-A845-8037-89097EAEFB77}" type="parTrans" cxnId="{896C8CF2-6BA2-F349-802D-F31C813F6A53}">
      <dgm:prSet/>
      <dgm:spPr/>
      <dgm:t>
        <a:bodyPr/>
        <a:lstStyle/>
        <a:p>
          <a:endParaRPr lang="en-US"/>
        </a:p>
      </dgm:t>
    </dgm:pt>
    <dgm:pt modelId="{0FC0D467-41FA-E343-AE1C-E4458FD4F74A}" type="sibTrans" cxnId="{896C8CF2-6BA2-F349-802D-F31C813F6A53}">
      <dgm:prSet/>
      <dgm:spPr/>
      <dgm:t>
        <a:bodyPr/>
        <a:lstStyle/>
        <a:p>
          <a:endParaRPr lang="en-US"/>
        </a:p>
      </dgm:t>
    </dgm:pt>
    <dgm:pt modelId="{04798C45-D886-5E41-A381-3A1E0C388C6A}">
      <dgm:prSet phldrT="[Text]"/>
      <dgm:spPr/>
      <dgm:t>
        <a:bodyPr/>
        <a:lstStyle/>
        <a:p>
          <a:r>
            <a:rPr lang="en-US" dirty="0" smtClean="0"/>
            <a:t>Correlational</a:t>
          </a:r>
          <a:endParaRPr lang="en-US" dirty="0"/>
        </a:p>
      </dgm:t>
    </dgm:pt>
    <dgm:pt modelId="{1E372DDE-FC98-0948-95A6-89E31F104127}" type="parTrans" cxnId="{831C844C-F215-E94D-9EA9-9AC8166FA776}">
      <dgm:prSet/>
      <dgm:spPr/>
      <dgm:t>
        <a:bodyPr/>
        <a:lstStyle/>
        <a:p>
          <a:endParaRPr lang="en-US"/>
        </a:p>
      </dgm:t>
    </dgm:pt>
    <dgm:pt modelId="{B1038264-9FE5-AA49-A30A-F25B0B106792}" type="sibTrans" cxnId="{831C844C-F215-E94D-9EA9-9AC8166FA776}">
      <dgm:prSet/>
      <dgm:spPr/>
      <dgm:t>
        <a:bodyPr/>
        <a:lstStyle/>
        <a:p>
          <a:endParaRPr lang="en-US"/>
        </a:p>
      </dgm:t>
    </dgm:pt>
    <dgm:pt modelId="{10B785CD-2E8B-AE44-8070-583A086A856F}">
      <dgm:prSet phldrT="[Text]"/>
      <dgm:spPr/>
      <dgm:t>
        <a:bodyPr/>
        <a:lstStyle/>
        <a:p>
          <a:r>
            <a:rPr lang="en-US" dirty="0" smtClean="0"/>
            <a:t>Quasi-experimental</a:t>
          </a:r>
          <a:endParaRPr lang="en-US" dirty="0"/>
        </a:p>
      </dgm:t>
    </dgm:pt>
    <dgm:pt modelId="{516E5B7E-F1AC-4C42-933B-A1BD4A3D0F22}" type="parTrans" cxnId="{CEF2B720-F83F-0F4B-9ED9-2BAABC0A884E}">
      <dgm:prSet/>
      <dgm:spPr/>
    </dgm:pt>
    <dgm:pt modelId="{A09285BB-7E9D-CF47-B002-2CF84A38911F}" type="sibTrans" cxnId="{CEF2B720-F83F-0F4B-9ED9-2BAABC0A884E}">
      <dgm:prSet/>
      <dgm:spPr/>
    </dgm:pt>
    <dgm:pt modelId="{BB545C4D-25B4-834A-BE70-02325F26F0CF}">
      <dgm:prSet phldrT="[Text]"/>
      <dgm:spPr/>
      <dgm:t>
        <a:bodyPr/>
        <a:lstStyle/>
        <a:p>
          <a:r>
            <a:rPr lang="en-US" dirty="0" smtClean="0"/>
            <a:t>Experimental</a:t>
          </a:r>
          <a:endParaRPr lang="en-US" dirty="0"/>
        </a:p>
      </dgm:t>
    </dgm:pt>
    <dgm:pt modelId="{D15F151D-F7EE-684B-B193-895C3BD42C3B}" type="parTrans" cxnId="{097A3843-FB5E-2941-A83C-FE332E2191E6}">
      <dgm:prSet/>
      <dgm:spPr/>
    </dgm:pt>
    <dgm:pt modelId="{02105257-08EC-AD43-A64B-CDD6A8307C7A}" type="sibTrans" cxnId="{097A3843-FB5E-2941-A83C-FE332E2191E6}">
      <dgm:prSet/>
      <dgm:spPr/>
    </dgm:pt>
    <dgm:pt modelId="{26274972-DCF4-5A43-971E-46F0B6F34E0F}" type="pres">
      <dgm:prSet presAssocID="{E169F119-DE42-7741-999A-EDB64D61FD5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EFE654-C6F6-564D-A621-DA4FB23F9FB6}" type="pres">
      <dgm:prSet presAssocID="{A99F9D2A-9E87-3D4E-8923-00B23B628349}" presName="parentLin" presStyleCnt="0"/>
      <dgm:spPr/>
    </dgm:pt>
    <dgm:pt modelId="{E2BC86B7-DA05-C847-93C6-A40F1A0A99A3}" type="pres">
      <dgm:prSet presAssocID="{A99F9D2A-9E87-3D4E-8923-00B23B62834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2B8CD1F-7062-7644-A77B-3752C23FBF27}" type="pres">
      <dgm:prSet presAssocID="{A99F9D2A-9E87-3D4E-8923-00B23B62834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F07D8-7038-C641-847D-7A66218E1E34}" type="pres">
      <dgm:prSet presAssocID="{A99F9D2A-9E87-3D4E-8923-00B23B628349}" presName="negativeSpace" presStyleCnt="0"/>
      <dgm:spPr/>
    </dgm:pt>
    <dgm:pt modelId="{3E6EED11-5330-8042-BC4C-BE298FDD69B3}" type="pres">
      <dgm:prSet presAssocID="{A99F9D2A-9E87-3D4E-8923-00B23B628349}" presName="childText" presStyleLbl="conFgAcc1" presStyleIdx="0" presStyleCnt="4">
        <dgm:presLayoutVars>
          <dgm:bulletEnabled val="1"/>
        </dgm:presLayoutVars>
      </dgm:prSet>
      <dgm:spPr/>
    </dgm:pt>
    <dgm:pt modelId="{95017475-C38A-5B46-9DEC-18BBBAB0A452}" type="pres">
      <dgm:prSet presAssocID="{0FC0D467-41FA-E343-AE1C-E4458FD4F74A}" presName="spaceBetweenRectangles" presStyleCnt="0"/>
      <dgm:spPr/>
    </dgm:pt>
    <dgm:pt modelId="{1FEA2C04-48C9-FF4F-A6E9-540CE95E2AAA}" type="pres">
      <dgm:prSet presAssocID="{04798C45-D886-5E41-A381-3A1E0C388C6A}" presName="parentLin" presStyleCnt="0"/>
      <dgm:spPr/>
    </dgm:pt>
    <dgm:pt modelId="{B714732E-1701-7C4A-8F42-983AA4EEF0DF}" type="pres">
      <dgm:prSet presAssocID="{04798C45-D886-5E41-A381-3A1E0C388C6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43C9F27-3CDC-3E48-9220-D5BF3F5EFAFD}" type="pres">
      <dgm:prSet presAssocID="{04798C45-D886-5E41-A381-3A1E0C388C6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BCF84-0B55-4346-9F4B-B24962BAAC5B}" type="pres">
      <dgm:prSet presAssocID="{04798C45-D886-5E41-A381-3A1E0C388C6A}" presName="negativeSpace" presStyleCnt="0"/>
      <dgm:spPr/>
    </dgm:pt>
    <dgm:pt modelId="{4BBBA7F9-8C3D-0047-AD5A-01AA2B514EEE}" type="pres">
      <dgm:prSet presAssocID="{04798C45-D886-5E41-A381-3A1E0C388C6A}" presName="childText" presStyleLbl="conFgAcc1" presStyleIdx="1" presStyleCnt="4">
        <dgm:presLayoutVars>
          <dgm:bulletEnabled val="1"/>
        </dgm:presLayoutVars>
      </dgm:prSet>
      <dgm:spPr/>
    </dgm:pt>
    <dgm:pt modelId="{14E0E290-B247-EC4F-A0DC-014EB50A110B}" type="pres">
      <dgm:prSet presAssocID="{B1038264-9FE5-AA49-A30A-F25B0B106792}" presName="spaceBetweenRectangles" presStyleCnt="0"/>
      <dgm:spPr/>
    </dgm:pt>
    <dgm:pt modelId="{D0631153-3F43-914D-BE0E-2990973ED187}" type="pres">
      <dgm:prSet presAssocID="{10B785CD-2E8B-AE44-8070-583A086A856F}" presName="parentLin" presStyleCnt="0"/>
      <dgm:spPr/>
    </dgm:pt>
    <dgm:pt modelId="{6ABA271F-4903-224C-B250-76FA6C0F688D}" type="pres">
      <dgm:prSet presAssocID="{10B785CD-2E8B-AE44-8070-583A086A856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76C13EED-DFA0-8A49-BF3F-F31EDA22B351}" type="pres">
      <dgm:prSet presAssocID="{10B785CD-2E8B-AE44-8070-583A086A856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DC6D7-954D-3343-9C8E-C426D03CE1D8}" type="pres">
      <dgm:prSet presAssocID="{10B785CD-2E8B-AE44-8070-583A086A856F}" presName="negativeSpace" presStyleCnt="0"/>
      <dgm:spPr/>
    </dgm:pt>
    <dgm:pt modelId="{A4883BB6-5FA0-6142-98F7-34DC7CADD7D2}" type="pres">
      <dgm:prSet presAssocID="{10B785CD-2E8B-AE44-8070-583A086A856F}" presName="childText" presStyleLbl="conFgAcc1" presStyleIdx="2" presStyleCnt="4">
        <dgm:presLayoutVars>
          <dgm:bulletEnabled val="1"/>
        </dgm:presLayoutVars>
      </dgm:prSet>
      <dgm:spPr/>
    </dgm:pt>
    <dgm:pt modelId="{6BD45612-E0BA-CE4E-9EB5-1BE2D6CF2AE3}" type="pres">
      <dgm:prSet presAssocID="{A09285BB-7E9D-CF47-B002-2CF84A38911F}" presName="spaceBetweenRectangles" presStyleCnt="0"/>
      <dgm:spPr/>
    </dgm:pt>
    <dgm:pt modelId="{03985CAE-6A18-8248-9F7E-C8E6E3EBF5C0}" type="pres">
      <dgm:prSet presAssocID="{BB545C4D-25B4-834A-BE70-02325F26F0CF}" presName="parentLin" presStyleCnt="0"/>
      <dgm:spPr/>
    </dgm:pt>
    <dgm:pt modelId="{B573B9A3-7475-B440-9D13-665264B53CD6}" type="pres">
      <dgm:prSet presAssocID="{BB545C4D-25B4-834A-BE70-02325F26F0C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A2E4257-9A28-2F42-9B17-EF415B79E00E}" type="pres">
      <dgm:prSet presAssocID="{BB545C4D-25B4-834A-BE70-02325F26F0C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65772-7272-D64A-88BB-52224104CD7B}" type="pres">
      <dgm:prSet presAssocID="{BB545C4D-25B4-834A-BE70-02325F26F0CF}" presName="negativeSpace" presStyleCnt="0"/>
      <dgm:spPr/>
    </dgm:pt>
    <dgm:pt modelId="{1F07B04B-C961-7749-9911-C6209D36877D}" type="pres">
      <dgm:prSet presAssocID="{BB545C4D-25B4-834A-BE70-02325F26F0C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D23F6BF-6A89-B64F-AD95-5232A407E554}" type="presOf" srcId="{04798C45-D886-5E41-A381-3A1E0C388C6A}" destId="{E43C9F27-3CDC-3E48-9220-D5BF3F5EFAFD}" srcOrd="1" destOrd="0" presId="urn:microsoft.com/office/officeart/2005/8/layout/list1"/>
    <dgm:cxn modelId="{59A45AC4-EBCA-5A46-B97B-2C655DC9DCC9}" type="presOf" srcId="{04798C45-D886-5E41-A381-3A1E0C388C6A}" destId="{B714732E-1701-7C4A-8F42-983AA4EEF0DF}" srcOrd="0" destOrd="0" presId="urn:microsoft.com/office/officeart/2005/8/layout/list1"/>
    <dgm:cxn modelId="{6EE47D08-2546-4C48-B2FC-BB222824DFC5}" type="presOf" srcId="{BB545C4D-25B4-834A-BE70-02325F26F0CF}" destId="{B573B9A3-7475-B440-9D13-665264B53CD6}" srcOrd="0" destOrd="0" presId="urn:microsoft.com/office/officeart/2005/8/layout/list1"/>
    <dgm:cxn modelId="{5A938E4F-DECD-6A42-8E63-BDAEEB875090}" type="presOf" srcId="{10B785CD-2E8B-AE44-8070-583A086A856F}" destId="{76C13EED-DFA0-8A49-BF3F-F31EDA22B351}" srcOrd="1" destOrd="0" presId="urn:microsoft.com/office/officeart/2005/8/layout/list1"/>
    <dgm:cxn modelId="{CEF2B720-F83F-0F4B-9ED9-2BAABC0A884E}" srcId="{E169F119-DE42-7741-999A-EDB64D61FD52}" destId="{10B785CD-2E8B-AE44-8070-583A086A856F}" srcOrd="2" destOrd="0" parTransId="{516E5B7E-F1AC-4C42-933B-A1BD4A3D0F22}" sibTransId="{A09285BB-7E9D-CF47-B002-2CF84A38911F}"/>
    <dgm:cxn modelId="{097A3843-FB5E-2941-A83C-FE332E2191E6}" srcId="{E169F119-DE42-7741-999A-EDB64D61FD52}" destId="{BB545C4D-25B4-834A-BE70-02325F26F0CF}" srcOrd="3" destOrd="0" parTransId="{D15F151D-F7EE-684B-B193-895C3BD42C3B}" sibTransId="{02105257-08EC-AD43-A64B-CDD6A8307C7A}"/>
    <dgm:cxn modelId="{896C8CF2-6BA2-F349-802D-F31C813F6A53}" srcId="{E169F119-DE42-7741-999A-EDB64D61FD52}" destId="{A99F9D2A-9E87-3D4E-8923-00B23B628349}" srcOrd="0" destOrd="0" parTransId="{88FC38C6-E76C-A845-8037-89097EAEFB77}" sibTransId="{0FC0D467-41FA-E343-AE1C-E4458FD4F74A}"/>
    <dgm:cxn modelId="{FF9D097F-0DBE-E24D-A9AD-D514938E85B6}" type="presOf" srcId="{A99F9D2A-9E87-3D4E-8923-00B23B628349}" destId="{12B8CD1F-7062-7644-A77B-3752C23FBF27}" srcOrd="1" destOrd="0" presId="urn:microsoft.com/office/officeart/2005/8/layout/list1"/>
    <dgm:cxn modelId="{0D7F410E-E1D1-0044-BAC0-D5E4C9651A70}" type="presOf" srcId="{10B785CD-2E8B-AE44-8070-583A086A856F}" destId="{6ABA271F-4903-224C-B250-76FA6C0F688D}" srcOrd="0" destOrd="0" presId="urn:microsoft.com/office/officeart/2005/8/layout/list1"/>
    <dgm:cxn modelId="{831C844C-F215-E94D-9EA9-9AC8166FA776}" srcId="{E169F119-DE42-7741-999A-EDB64D61FD52}" destId="{04798C45-D886-5E41-A381-3A1E0C388C6A}" srcOrd="1" destOrd="0" parTransId="{1E372DDE-FC98-0948-95A6-89E31F104127}" sibTransId="{B1038264-9FE5-AA49-A30A-F25B0B106792}"/>
    <dgm:cxn modelId="{0CA4F187-FDB2-F049-A54A-4DD4CFD00D1F}" type="presOf" srcId="{E169F119-DE42-7741-999A-EDB64D61FD52}" destId="{26274972-DCF4-5A43-971E-46F0B6F34E0F}" srcOrd="0" destOrd="0" presId="urn:microsoft.com/office/officeart/2005/8/layout/list1"/>
    <dgm:cxn modelId="{328391FB-B838-CC4C-A7FB-8DBCBC0A51D3}" type="presOf" srcId="{A99F9D2A-9E87-3D4E-8923-00B23B628349}" destId="{E2BC86B7-DA05-C847-93C6-A40F1A0A99A3}" srcOrd="0" destOrd="0" presId="urn:microsoft.com/office/officeart/2005/8/layout/list1"/>
    <dgm:cxn modelId="{CA30AC2F-D2EC-F14C-9A8A-58945E0E9522}" type="presOf" srcId="{BB545C4D-25B4-834A-BE70-02325F26F0CF}" destId="{BA2E4257-9A28-2F42-9B17-EF415B79E00E}" srcOrd="1" destOrd="0" presId="urn:microsoft.com/office/officeart/2005/8/layout/list1"/>
    <dgm:cxn modelId="{6A5E038B-B7CA-8749-BE3A-2E02E7AC4D10}" type="presParOf" srcId="{26274972-DCF4-5A43-971E-46F0B6F34E0F}" destId="{B6EFE654-C6F6-564D-A621-DA4FB23F9FB6}" srcOrd="0" destOrd="0" presId="urn:microsoft.com/office/officeart/2005/8/layout/list1"/>
    <dgm:cxn modelId="{267949C3-F04A-0F4A-88FC-D5B21717D9CD}" type="presParOf" srcId="{B6EFE654-C6F6-564D-A621-DA4FB23F9FB6}" destId="{E2BC86B7-DA05-C847-93C6-A40F1A0A99A3}" srcOrd="0" destOrd="0" presId="urn:microsoft.com/office/officeart/2005/8/layout/list1"/>
    <dgm:cxn modelId="{00727147-E6E9-F042-9474-193A391AE250}" type="presParOf" srcId="{B6EFE654-C6F6-564D-A621-DA4FB23F9FB6}" destId="{12B8CD1F-7062-7644-A77B-3752C23FBF27}" srcOrd="1" destOrd="0" presId="urn:microsoft.com/office/officeart/2005/8/layout/list1"/>
    <dgm:cxn modelId="{DB6F1D5F-0CC5-3542-9DEB-FCFE8DEE7B27}" type="presParOf" srcId="{26274972-DCF4-5A43-971E-46F0B6F34E0F}" destId="{918F07D8-7038-C641-847D-7A66218E1E34}" srcOrd="1" destOrd="0" presId="urn:microsoft.com/office/officeart/2005/8/layout/list1"/>
    <dgm:cxn modelId="{E308046B-6711-1140-9A84-45F92417A334}" type="presParOf" srcId="{26274972-DCF4-5A43-971E-46F0B6F34E0F}" destId="{3E6EED11-5330-8042-BC4C-BE298FDD69B3}" srcOrd="2" destOrd="0" presId="urn:microsoft.com/office/officeart/2005/8/layout/list1"/>
    <dgm:cxn modelId="{9D9F0D3F-ECFA-D44C-B100-AF10FDAE4F3A}" type="presParOf" srcId="{26274972-DCF4-5A43-971E-46F0B6F34E0F}" destId="{95017475-C38A-5B46-9DEC-18BBBAB0A452}" srcOrd="3" destOrd="0" presId="urn:microsoft.com/office/officeart/2005/8/layout/list1"/>
    <dgm:cxn modelId="{3A15E71E-8B61-A043-A297-776D6EB077CA}" type="presParOf" srcId="{26274972-DCF4-5A43-971E-46F0B6F34E0F}" destId="{1FEA2C04-48C9-FF4F-A6E9-540CE95E2AAA}" srcOrd="4" destOrd="0" presId="urn:microsoft.com/office/officeart/2005/8/layout/list1"/>
    <dgm:cxn modelId="{802C7E3C-8524-C243-9A41-EE3E4C5916F1}" type="presParOf" srcId="{1FEA2C04-48C9-FF4F-A6E9-540CE95E2AAA}" destId="{B714732E-1701-7C4A-8F42-983AA4EEF0DF}" srcOrd="0" destOrd="0" presId="urn:microsoft.com/office/officeart/2005/8/layout/list1"/>
    <dgm:cxn modelId="{53A4A7F4-03F5-5C48-8D27-0104E9D343E0}" type="presParOf" srcId="{1FEA2C04-48C9-FF4F-A6E9-540CE95E2AAA}" destId="{E43C9F27-3CDC-3E48-9220-D5BF3F5EFAFD}" srcOrd="1" destOrd="0" presId="urn:microsoft.com/office/officeart/2005/8/layout/list1"/>
    <dgm:cxn modelId="{ABEA4B36-70E2-B142-8018-85E6C364CBEC}" type="presParOf" srcId="{26274972-DCF4-5A43-971E-46F0B6F34E0F}" destId="{97CBCF84-0B55-4346-9F4B-B24962BAAC5B}" srcOrd="5" destOrd="0" presId="urn:microsoft.com/office/officeart/2005/8/layout/list1"/>
    <dgm:cxn modelId="{1CED34ED-1EF2-F54A-957C-9D127E20A379}" type="presParOf" srcId="{26274972-DCF4-5A43-971E-46F0B6F34E0F}" destId="{4BBBA7F9-8C3D-0047-AD5A-01AA2B514EEE}" srcOrd="6" destOrd="0" presId="urn:microsoft.com/office/officeart/2005/8/layout/list1"/>
    <dgm:cxn modelId="{7E273828-87C0-4645-ABD7-E32F616AD9F6}" type="presParOf" srcId="{26274972-DCF4-5A43-971E-46F0B6F34E0F}" destId="{14E0E290-B247-EC4F-A0DC-014EB50A110B}" srcOrd="7" destOrd="0" presId="urn:microsoft.com/office/officeart/2005/8/layout/list1"/>
    <dgm:cxn modelId="{E4E56E2E-27EA-6646-9EDB-BCB63A92D4ED}" type="presParOf" srcId="{26274972-DCF4-5A43-971E-46F0B6F34E0F}" destId="{D0631153-3F43-914D-BE0E-2990973ED187}" srcOrd="8" destOrd="0" presId="urn:microsoft.com/office/officeart/2005/8/layout/list1"/>
    <dgm:cxn modelId="{72A8E314-FF11-CF4F-B30B-01FCF0AB6035}" type="presParOf" srcId="{D0631153-3F43-914D-BE0E-2990973ED187}" destId="{6ABA271F-4903-224C-B250-76FA6C0F688D}" srcOrd="0" destOrd="0" presId="urn:microsoft.com/office/officeart/2005/8/layout/list1"/>
    <dgm:cxn modelId="{723C6331-B058-0048-AA3E-9719E7F69C3A}" type="presParOf" srcId="{D0631153-3F43-914D-BE0E-2990973ED187}" destId="{76C13EED-DFA0-8A49-BF3F-F31EDA22B351}" srcOrd="1" destOrd="0" presId="urn:microsoft.com/office/officeart/2005/8/layout/list1"/>
    <dgm:cxn modelId="{8A353272-A1BB-A843-B458-CFF336852922}" type="presParOf" srcId="{26274972-DCF4-5A43-971E-46F0B6F34E0F}" destId="{898DC6D7-954D-3343-9C8E-C426D03CE1D8}" srcOrd="9" destOrd="0" presId="urn:microsoft.com/office/officeart/2005/8/layout/list1"/>
    <dgm:cxn modelId="{F06D6A2B-FC18-3C4E-BDC2-23C0541E1FC1}" type="presParOf" srcId="{26274972-DCF4-5A43-971E-46F0B6F34E0F}" destId="{A4883BB6-5FA0-6142-98F7-34DC7CADD7D2}" srcOrd="10" destOrd="0" presId="urn:microsoft.com/office/officeart/2005/8/layout/list1"/>
    <dgm:cxn modelId="{9DFC5E7E-58BA-B041-8ED9-9275B388510C}" type="presParOf" srcId="{26274972-DCF4-5A43-971E-46F0B6F34E0F}" destId="{6BD45612-E0BA-CE4E-9EB5-1BE2D6CF2AE3}" srcOrd="11" destOrd="0" presId="urn:microsoft.com/office/officeart/2005/8/layout/list1"/>
    <dgm:cxn modelId="{8F5E872C-91B3-6E4F-887E-5CAD52704A26}" type="presParOf" srcId="{26274972-DCF4-5A43-971E-46F0B6F34E0F}" destId="{03985CAE-6A18-8248-9F7E-C8E6E3EBF5C0}" srcOrd="12" destOrd="0" presId="urn:microsoft.com/office/officeart/2005/8/layout/list1"/>
    <dgm:cxn modelId="{9BB9A351-70F0-454F-9C5E-E6F59D92A309}" type="presParOf" srcId="{03985CAE-6A18-8248-9F7E-C8E6E3EBF5C0}" destId="{B573B9A3-7475-B440-9D13-665264B53CD6}" srcOrd="0" destOrd="0" presId="urn:microsoft.com/office/officeart/2005/8/layout/list1"/>
    <dgm:cxn modelId="{755554B9-BD00-8A41-8D33-6A2CEA3F8546}" type="presParOf" srcId="{03985CAE-6A18-8248-9F7E-C8E6E3EBF5C0}" destId="{BA2E4257-9A28-2F42-9B17-EF415B79E00E}" srcOrd="1" destOrd="0" presId="urn:microsoft.com/office/officeart/2005/8/layout/list1"/>
    <dgm:cxn modelId="{78DF68BC-7FD5-3849-B2B5-67799C2CEECA}" type="presParOf" srcId="{26274972-DCF4-5A43-971E-46F0B6F34E0F}" destId="{77465772-7272-D64A-88BB-52224104CD7B}" srcOrd="13" destOrd="0" presId="urn:microsoft.com/office/officeart/2005/8/layout/list1"/>
    <dgm:cxn modelId="{AF2D337C-D6CA-D54D-8BD1-1DA3654BB0E8}" type="presParOf" srcId="{26274972-DCF4-5A43-971E-46F0B6F34E0F}" destId="{1F07B04B-C961-7749-9911-C6209D3687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4AC0D3-56D3-ED4F-89DC-C21B0C34B31D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83C590-1B26-7848-BF6B-44FB3147D9C8}">
      <dgm:prSet phldrT="[Text]"/>
      <dgm:spPr/>
      <dgm:t>
        <a:bodyPr/>
        <a:lstStyle/>
        <a:p>
          <a:r>
            <a:rPr lang="en-US" dirty="0" smtClean="0"/>
            <a:t>Typical descriptive design</a:t>
          </a:r>
          <a:endParaRPr lang="en-US" dirty="0"/>
        </a:p>
      </dgm:t>
    </dgm:pt>
    <dgm:pt modelId="{2E3B1C90-06B4-E14C-A61E-EEDD2AA0AF38}" type="parTrans" cxnId="{3B23877C-BC29-E147-B705-4F15E82DF1A4}">
      <dgm:prSet/>
      <dgm:spPr/>
      <dgm:t>
        <a:bodyPr/>
        <a:lstStyle/>
        <a:p>
          <a:endParaRPr lang="en-US"/>
        </a:p>
      </dgm:t>
    </dgm:pt>
    <dgm:pt modelId="{A7B1E9D7-A905-F041-AAB7-69EC381B10BB}" type="sibTrans" cxnId="{3B23877C-BC29-E147-B705-4F15E82DF1A4}">
      <dgm:prSet/>
      <dgm:spPr/>
      <dgm:t>
        <a:bodyPr/>
        <a:lstStyle/>
        <a:p>
          <a:endParaRPr lang="en-US"/>
        </a:p>
      </dgm:t>
    </dgm:pt>
    <dgm:pt modelId="{A573636D-BFBB-074E-A1AE-9FAC88510A57}">
      <dgm:prSet phldrT="[Text]"/>
      <dgm:spPr/>
      <dgm:t>
        <a:bodyPr/>
        <a:lstStyle/>
        <a:p>
          <a:r>
            <a:rPr lang="en-US" dirty="0" smtClean="0"/>
            <a:t>Comparative descriptive design</a:t>
          </a:r>
          <a:endParaRPr lang="en-US" dirty="0"/>
        </a:p>
      </dgm:t>
    </dgm:pt>
    <dgm:pt modelId="{F8B114C3-36B6-8E41-BC43-3AEDE090D1BA}" type="parTrans" cxnId="{E0C59B3F-C409-414A-9F37-CC07E6AD52BD}">
      <dgm:prSet/>
      <dgm:spPr/>
      <dgm:t>
        <a:bodyPr/>
        <a:lstStyle/>
        <a:p>
          <a:endParaRPr lang="en-US"/>
        </a:p>
      </dgm:t>
    </dgm:pt>
    <dgm:pt modelId="{6B48B1F7-0D85-2247-A84A-E8AC13AE2471}" type="sibTrans" cxnId="{E0C59B3F-C409-414A-9F37-CC07E6AD52BD}">
      <dgm:prSet/>
      <dgm:spPr/>
      <dgm:t>
        <a:bodyPr/>
        <a:lstStyle/>
        <a:p>
          <a:endParaRPr lang="en-US"/>
        </a:p>
      </dgm:t>
    </dgm:pt>
    <dgm:pt modelId="{271B8365-2EA9-0848-A1C3-D824F92C0C42}">
      <dgm:prSet phldrT="[Text]"/>
      <dgm:spPr/>
      <dgm:t>
        <a:bodyPr/>
        <a:lstStyle/>
        <a:p>
          <a:r>
            <a:rPr lang="en-US" dirty="0" smtClean="0"/>
            <a:t>Case study design</a:t>
          </a:r>
          <a:endParaRPr lang="en-US" dirty="0"/>
        </a:p>
      </dgm:t>
    </dgm:pt>
    <dgm:pt modelId="{FF1C9B18-E34E-D54B-83C8-F208AAB87350}" type="parTrans" cxnId="{712ACA2C-3BCF-ED48-999D-8CBDE2197ACE}">
      <dgm:prSet/>
      <dgm:spPr/>
    </dgm:pt>
    <dgm:pt modelId="{92EA8BCD-9C61-E44E-9446-B7CFAA1B9CC6}" type="sibTrans" cxnId="{712ACA2C-3BCF-ED48-999D-8CBDE2197ACE}">
      <dgm:prSet/>
      <dgm:spPr/>
    </dgm:pt>
    <dgm:pt modelId="{206D7862-5699-F440-85E3-8FC64AE5213A}" type="pres">
      <dgm:prSet presAssocID="{764AC0D3-56D3-ED4F-89DC-C21B0C34B3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F0E4CE-05A7-7F49-A7CD-03C67AD0D999}" type="pres">
      <dgm:prSet presAssocID="{3283C590-1B26-7848-BF6B-44FB3147D9C8}" presName="parentLin" presStyleCnt="0"/>
      <dgm:spPr/>
    </dgm:pt>
    <dgm:pt modelId="{ED38F89F-36F1-534F-9FA7-BD3743B00D34}" type="pres">
      <dgm:prSet presAssocID="{3283C590-1B26-7848-BF6B-44FB3147D9C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E4FCA2C-462A-BF4F-BD30-0F99B10501A1}" type="pres">
      <dgm:prSet presAssocID="{3283C590-1B26-7848-BF6B-44FB3147D9C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D7B87-EAB6-4D48-9DB1-11326D440028}" type="pres">
      <dgm:prSet presAssocID="{3283C590-1B26-7848-BF6B-44FB3147D9C8}" presName="negativeSpace" presStyleCnt="0"/>
      <dgm:spPr/>
    </dgm:pt>
    <dgm:pt modelId="{5BACBC57-1918-BF42-AA3A-94DFC0F23588}" type="pres">
      <dgm:prSet presAssocID="{3283C590-1B26-7848-BF6B-44FB3147D9C8}" presName="childText" presStyleLbl="conFgAcc1" presStyleIdx="0" presStyleCnt="3">
        <dgm:presLayoutVars>
          <dgm:bulletEnabled val="1"/>
        </dgm:presLayoutVars>
      </dgm:prSet>
      <dgm:spPr/>
    </dgm:pt>
    <dgm:pt modelId="{76D7131F-75DF-874C-896E-127D725AC569}" type="pres">
      <dgm:prSet presAssocID="{A7B1E9D7-A905-F041-AAB7-69EC381B10BB}" presName="spaceBetweenRectangles" presStyleCnt="0"/>
      <dgm:spPr/>
    </dgm:pt>
    <dgm:pt modelId="{6FFD8FB7-AB9D-0543-B4DB-5F41B770557A}" type="pres">
      <dgm:prSet presAssocID="{A573636D-BFBB-074E-A1AE-9FAC88510A57}" presName="parentLin" presStyleCnt="0"/>
      <dgm:spPr/>
    </dgm:pt>
    <dgm:pt modelId="{28C0048C-EC0D-8E49-A184-FA48D2646E98}" type="pres">
      <dgm:prSet presAssocID="{A573636D-BFBB-074E-A1AE-9FAC88510A5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D545D5C-F653-FD42-ABA6-017999C0028A}" type="pres">
      <dgm:prSet presAssocID="{A573636D-BFBB-074E-A1AE-9FAC88510A5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6F4C8-D98B-4246-A70B-B946E2EF0888}" type="pres">
      <dgm:prSet presAssocID="{A573636D-BFBB-074E-A1AE-9FAC88510A57}" presName="negativeSpace" presStyleCnt="0"/>
      <dgm:spPr/>
    </dgm:pt>
    <dgm:pt modelId="{0D786DA4-DBCD-7240-ACA7-F9899F9230CB}" type="pres">
      <dgm:prSet presAssocID="{A573636D-BFBB-074E-A1AE-9FAC88510A57}" presName="childText" presStyleLbl="conFgAcc1" presStyleIdx="1" presStyleCnt="3">
        <dgm:presLayoutVars>
          <dgm:bulletEnabled val="1"/>
        </dgm:presLayoutVars>
      </dgm:prSet>
      <dgm:spPr/>
    </dgm:pt>
    <dgm:pt modelId="{B36B30C1-CFDA-D04F-B8C0-1F22DE13F498}" type="pres">
      <dgm:prSet presAssocID="{6B48B1F7-0D85-2247-A84A-E8AC13AE2471}" presName="spaceBetweenRectangles" presStyleCnt="0"/>
      <dgm:spPr/>
    </dgm:pt>
    <dgm:pt modelId="{E6223DAC-7730-4D4D-8868-FDD17D2F1808}" type="pres">
      <dgm:prSet presAssocID="{271B8365-2EA9-0848-A1C3-D824F92C0C42}" presName="parentLin" presStyleCnt="0"/>
      <dgm:spPr/>
    </dgm:pt>
    <dgm:pt modelId="{7878A9A9-D0F0-4D47-98AB-87106D9021D7}" type="pres">
      <dgm:prSet presAssocID="{271B8365-2EA9-0848-A1C3-D824F92C0C4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1037413-7E32-754A-A218-7C2AEB7F1B1A}" type="pres">
      <dgm:prSet presAssocID="{271B8365-2EA9-0848-A1C3-D824F92C0C4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76405-F287-6E4A-8799-01A330AED057}" type="pres">
      <dgm:prSet presAssocID="{271B8365-2EA9-0848-A1C3-D824F92C0C42}" presName="negativeSpace" presStyleCnt="0"/>
      <dgm:spPr/>
    </dgm:pt>
    <dgm:pt modelId="{7244DF87-C0C2-2C40-B101-E7382630E585}" type="pres">
      <dgm:prSet presAssocID="{271B8365-2EA9-0848-A1C3-D824F92C0C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40E6D2-3C9A-DA45-9D00-6C97A1FB3BEB}" type="presOf" srcId="{3283C590-1B26-7848-BF6B-44FB3147D9C8}" destId="{ED38F89F-36F1-534F-9FA7-BD3743B00D34}" srcOrd="0" destOrd="0" presId="urn:microsoft.com/office/officeart/2005/8/layout/list1"/>
    <dgm:cxn modelId="{52C30313-0EB8-0547-B0D0-772474CBDBF9}" type="presOf" srcId="{271B8365-2EA9-0848-A1C3-D824F92C0C42}" destId="{7878A9A9-D0F0-4D47-98AB-87106D9021D7}" srcOrd="0" destOrd="0" presId="urn:microsoft.com/office/officeart/2005/8/layout/list1"/>
    <dgm:cxn modelId="{9BFCF9BB-5B03-BA43-A904-A12125F8816F}" type="presOf" srcId="{271B8365-2EA9-0848-A1C3-D824F92C0C42}" destId="{B1037413-7E32-754A-A218-7C2AEB7F1B1A}" srcOrd="1" destOrd="0" presId="urn:microsoft.com/office/officeart/2005/8/layout/list1"/>
    <dgm:cxn modelId="{E6164BC7-9746-A54F-8895-164BF70D4154}" type="presOf" srcId="{A573636D-BFBB-074E-A1AE-9FAC88510A57}" destId="{FD545D5C-F653-FD42-ABA6-017999C0028A}" srcOrd="1" destOrd="0" presId="urn:microsoft.com/office/officeart/2005/8/layout/list1"/>
    <dgm:cxn modelId="{712ACA2C-3BCF-ED48-999D-8CBDE2197ACE}" srcId="{764AC0D3-56D3-ED4F-89DC-C21B0C34B31D}" destId="{271B8365-2EA9-0848-A1C3-D824F92C0C42}" srcOrd="2" destOrd="0" parTransId="{FF1C9B18-E34E-D54B-83C8-F208AAB87350}" sibTransId="{92EA8BCD-9C61-E44E-9446-B7CFAA1B9CC6}"/>
    <dgm:cxn modelId="{D8459F27-70CE-954E-B952-2D4A1056510A}" type="presOf" srcId="{764AC0D3-56D3-ED4F-89DC-C21B0C34B31D}" destId="{206D7862-5699-F440-85E3-8FC64AE5213A}" srcOrd="0" destOrd="0" presId="urn:microsoft.com/office/officeart/2005/8/layout/list1"/>
    <dgm:cxn modelId="{8305401B-6379-F04A-B850-00831046D4BE}" type="presOf" srcId="{A573636D-BFBB-074E-A1AE-9FAC88510A57}" destId="{28C0048C-EC0D-8E49-A184-FA48D2646E98}" srcOrd="0" destOrd="0" presId="urn:microsoft.com/office/officeart/2005/8/layout/list1"/>
    <dgm:cxn modelId="{98F884DD-E274-3449-BBBE-10EAF34B8FD7}" type="presOf" srcId="{3283C590-1B26-7848-BF6B-44FB3147D9C8}" destId="{0E4FCA2C-462A-BF4F-BD30-0F99B10501A1}" srcOrd="1" destOrd="0" presId="urn:microsoft.com/office/officeart/2005/8/layout/list1"/>
    <dgm:cxn modelId="{3B23877C-BC29-E147-B705-4F15E82DF1A4}" srcId="{764AC0D3-56D3-ED4F-89DC-C21B0C34B31D}" destId="{3283C590-1B26-7848-BF6B-44FB3147D9C8}" srcOrd="0" destOrd="0" parTransId="{2E3B1C90-06B4-E14C-A61E-EEDD2AA0AF38}" sibTransId="{A7B1E9D7-A905-F041-AAB7-69EC381B10BB}"/>
    <dgm:cxn modelId="{E0C59B3F-C409-414A-9F37-CC07E6AD52BD}" srcId="{764AC0D3-56D3-ED4F-89DC-C21B0C34B31D}" destId="{A573636D-BFBB-074E-A1AE-9FAC88510A57}" srcOrd="1" destOrd="0" parTransId="{F8B114C3-36B6-8E41-BC43-3AEDE090D1BA}" sibTransId="{6B48B1F7-0D85-2247-A84A-E8AC13AE2471}"/>
    <dgm:cxn modelId="{556B3BF2-A1D3-4742-A438-E966F48E5F04}" type="presParOf" srcId="{206D7862-5699-F440-85E3-8FC64AE5213A}" destId="{CCF0E4CE-05A7-7F49-A7CD-03C67AD0D999}" srcOrd="0" destOrd="0" presId="urn:microsoft.com/office/officeart/2005/8/layout/list1"/>
    <dgm:cxn modelId="{05288990-825A-7C42-A521-E3A516A44B6B}" type="presParOf" srcId="{CCF0E4CE-05A7-7F49-A7CD-03C67AD0D999}" destId="{ED38F89F-36F1-534F-9FA7-BD3743B00D34}" srcOrd="0" destOrd="0" presId="urn:microsoft.com/office/officeart/2005/8/layout/list1"/>
    <dgm:cxn modelId="{E2065EE4-A662-F04B-97ED-0740D111341B}" type="presParOf" srcId="{CCF0E4CE-05A7-7F49-A7CD-03C67AD0D999}" destId="{0E4FCA2C-462A-BF4F-BD30-0F99B10501A1}" srcOrd="1" destOrd="0" presId="urn:microsoft.com/office/officeart/2005/8/layout/list1"/>
    <dgm:cxn modelId="{9B436A4E-2B42-9D49-8F82-429CD0E2F839}" type="presParOf" srcId="{206D7862-5699-F440-85E3-8FC64AE5213A}" destId="{F71D7B87-EAB6-4D48-9DB1-11326D440028}" srcOrd="1" destOrd="0" presId="urn:microsoft.com/office/officeart/2005/8/layout/list1"/>
    <dgm:cxn modelId="{ABF7E4A0-3B83-544C-9114-0D40F997211A}" type="presParOf" srcId="{206D7862-5699-F440-85E3-8FC64AE5213A}" destId="{5BACBC57-1918-BF42-AA3A-94DFC0F23588}" srcOrd="2" destOrd="0" presId="urn:microsoft.com/office/officeart/2005/8/layout/list1"/>
    <dgm:cxn modelId="{45EA4F59-BD3E-F148-8BB2-D5FA319C685D}" type="presParOf" srcId="{206D7862-5699-F440-85E3-8FC64AE5213A}" destId="{76D7131F-75DF-874C-896E-127D725AC569}" srcOrd="3" destOrd="0" presId="urn:microsoft.com/office/officeart/2005/8/layout/list1"/>
    <dgm:cxn modelId="{49CAE3A9-6BA3-5F45-A97A-0AE698E3D2B8}" type="presParOf" srcId="{206D7862-5699-F440-85E3-8FC64AE5213A}" destId="{6FFD8FB7-AB9D-0543-B4DB-5F41B770557A}" srcOrd="4" destOrd="0" presId="urn:microsoft.com/office/officeart/2005/8/layout/list1"/>
    <dgm:cxn modelId="{FEF16C9D-BA96-F847-88CA-ACB0568AC3CE}" type="presParOf" srcId="{6FFD8FB7-AB9D-0543-B4DB-5F41B770557A}" destId="{28C0048C-EC0D-8E49-A184-FA48D2646E98}" srcOrd="0" destOrd="0" presId="urn:microsoft.com/office/officeart/2005/8/layout/list1"/>
    <dgm:cxn modelId="{D8A0F75F-3190-5940-8216-7E5C497EE376}" type="presParOf" srcId="{6FFD8FB7-AB9D-0543-B4DB-5F41B770557A}" destId="{FD545D5C-F653-FD42-ABA6-017999C0028A}" srcOrd="1" destOrd="0" presId="urn:microsoft.com/office/officeart/2005/8/layout/list1"/>
    <dgm:cxn modelId="{A0980E34-FE60-5247-BAB5-375F226904A9}" type="presParOf" srcId="{206D7862-5699-F440-85E3-8FC64AE5213A}" destId="{2506F4C8-D98B-4246-A70B-B946E2EF0888}" srcOrd="5" destOrd="0" presId="urn:microsoft.com/office/officeart/2005/8/layout/list1"/>
    <dgm:cxn modelId="{30915C2A-0821-694E-A1DB-598F6CF21409}" type="presParOf" srcId="{206D7862-5699-F440-85E3-8FC64AE5213A}" destId="{0D786DA4-DBCD-7240-ACA7-F9899F9230CB}" srcOrd="6" destOrd="0" presId="urn:microsoft.com/office/officeart/2005/8/layout/list1"/>
    <dgm:cxn modelId="{C8E70577-4415-8148-BC8D-2A9352259015}" type="presParOf" srcId="{206D7862-5699-F440-85E3-8FC64AE5213A}" destId="{B36B30C1-CFDA-D04F-B8C0-1F22DE13F498}" srcOrd="7" destOrd="0" presId="urn:microsoft.com/office/officeart/2005/8/layout/list1"/>
    <dgm:cxn modelId="{B3852B26-22CF-814C-8D39-B3F5B4F95DCC}" type="presParOf" srcId="{206D7862-5699-F440-85E3-8FC64AE5213A}" destId="{E6223DAC-7730-4D4D-8868-FDD17D2F1808}" srcOrd="8" destOrd="0" presId="urn:microsoft.com/office/officeart/2005/8/layout/list1"/>
    <dgm:cxn modelId="{D60F6ED6-36CA-0E45-BD67-784DBC225451}" type="presParOf" srcId="{E6223DAC-7730-4D4D-8868-FDD17D2F1808}" destId="{7878A9A9-D0F0-4D47-98AB-87106D9021D7}" srcOrd="0" destOrd="0" presId="urn:microsoft.com/office/officeart/2005/8/layout/list1"/>
    <dgm:cxn modelId="{A0AC1B5D-1DC1-B249-913F-CCB98027A450}" type="presParOf" srcId="{E6223DAC-7730-4D4D-8868-FDD17D2F1808}" destId="{B1037413-7E32-754A-A218-7C2AEB7F1B1A}" srcOrd="1" destOrd="0" presId="urn:microsoft.com/office/officeart/2005/8/layout/list1"/>
    <dgm:cxn modelId="{198F3650-7195-6C49-B81B-D02975E8611A}" type="presParOf" srcId="{206D7862-5699-F440-85E3-8FC64AE5213A}" destId="{4C276405-F287-6E4A-8799-01A330AED057}" srcOrd="9" destOrd="0" presId="urn:microsoft.com/office/officeart/2005/8/layout/list1"/>
    <dgm:cxn modelId="{F64BAEDC-CE5F-4C4F-BD8B-F84EADE5E635}" type="presParOf" srcId="{206D7862-5699-F440-85E3-8FC64AE5213A}" destId="{7244DF87-C0C2-2C40-B101-E7382630E5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C1C9FF-42D3-7D49-ABA9-8FEB6E36B015}" type="doc">
      <dgm:prSet loTypeId="urn:microsoft.com/office/officeart/2005/8/layout/default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F81E1F-82E9-9D42-892E-307FE1BBC93A}">
      <dgm:prSet phldrT="[Text]"/>
      <dgm:spPr/>
      <dgm:t>
        <a:bodyPr/>
        <a:lstStyle/>
        <a:p>
          <a:r>
            <a:rPr lang="en-US" dirty="0" smtClean="0"/>
            <a:t>Causality</a:t>
          </a:r>
          <a:endParaRPr lang="en-US" dirty="0"/>
        </a:p>
      </dgm:t>
    </dgm:pt>
    <dgm:pt modelId="{5006F6C0-F146-CD4C-9863-5E5D96E9CF58}" type="parTrans" cxnId="{5CBD013E-44C7-A94D-9AE6-C33668A25B4E}">
      <dgm:prSet/>
      <dgm:spPr/>
      <dgm:t>
        <a:bodyPr/>
        <a:lstStyle/>
        <a:p>
          <a:endParaRPr lang="en-US"/>
        </a:p>
      </dgm:t>
    </dgm:pt>
    <dgm:pt modelId="{B2B7AD0A-0E0C-5E4F-8CAF-E6A774243FAA}" type="sibTrans" cxnId="{5CBD013E-44C7-A94D-9AE6-C33668A25B4E}">
      <dgm:prSet/>
      <dgm:spPr/>
      <dgm:t>
        <a:bodyPr/>
        <a:lstStyle/>
        <a:p>
          <a:endParaRPr lang="en-US"/>
        </a:p>
      </dgm:t>
    </dgm:pt>
    <dgm:pt modelId="{2977E461-F959-7740-89EC-3DB0BBF3FCDC}">
      <dgm:prSet phldrT="[Text]"/>
      <dgm:spPr/>
      <dgm:t>
        <a:bodyPr/>
        <a:lstStyle/>
        <a:p>
          <a:r>
            <a:rPr lang="en-US" dirty="0" smtClean="0"/>
            <a:t>Probability</a:t>
          </a:r>
          <a:endParaRPr lang="en-US" dirty="0"/>
        </a:p>
      </dgm:t>
    </dgm:pt>
    <dgm:pt modelId="{D9613412-40D6-F14F-BB6E-CDA8F8003667}" type="parTrans" cxnId="{02B482F3-D836-754B-9783-E219A692D1CE}">
      <dgm:prSet/>
      <dgm:spPr/>
    </dgm:pt>
    <dgm:pt modelId="{59A1D6F8-D02F-4F42-9029-1D78C9B6A1CF}" type="sibTrans" cxnId="{02B482F3-D836-754B-9783-E219A692D1CE}">
      <dgm:prSet/>
      <dgm:spPr/>
    </dgm:pt>
    <dgm:pt modelId="{0E85F690-8245-4842-9BF1-08F99A199593}">
      <dgm:prSet phldrT="[Text]"/>
      <dgm:spPr/>
      <dgm:t>
        <a:bodyPr/>
        <a:lstStyle/>
        <a:p>
          <a:r>
            <a:rPr lang="en-US" dirty="0" smtClean="0"/>
            <a:t>Bias</a:t>
          </a:r>
          <a:endParaRPr lang="en-US" dirty="0"/>
        </a:p>
      </dgm:t>
    </dgm:pt>
    <dgm:pt modelId="{67EB10D2-F97E-FF45-8ACB-EECE06E845E8}" type="parTrans" cxnId="{A2F13C34-F734-0D4D-85BE-81DC43DF12C0}">
      <dgm:prSet/>
      <dgm:spPr/>
    </dgm:pt>
    <dgm:pt modelId="{FBC1CD58-540D-A54B-91D4-E80B7C42FE95}" type="sibTrans" cxnId="{A2F13C34-F734-0D4D-85BE-81DC43DF12C0}">
      <dgm:prSet/>
      <dgm:spPr/>
    </dgm:pt>
    <dgm:pt modelId="{339A9ED6-3F66-8344-BE8D-E20B07B8A1D8}">
      <dgm:prSet phldrT="[Text]"/>
      <dgm:spPr/>
      <dgm:t>
        <a:bodyPr/>
        <a:lstStyle/>
        <a:p>
          <a:r>
            <a:rPr lang="en-US" dirty="0" smtClean="0"/>
            <a:t>Control</a:t>
          </a:r>
          <a:endParaRPr lang="en-US" dirty="0"/>
        </a:p>
      </dgm:t>
    </dgm:pt>
    <dgm:pt modelId="{525072A2-CBAD-4243-9F1A-9C89BD4D102C}" type="parTrans" cxnId="{F3B3BE01-E5EC-A740-A0E8-308F47B64B72}">
      <dgm:prSet/>
      <dgm:spPr/>
    </dgm:pt>
    <dgm:pt modelId="{F4DDBD01-712E-BA4C-877E-7FA8667A6985}" type="sibTrans" cxnId="{F3B3BE01-E5EC-A740-A0E8-308F47B64B72}">
      <dgm:prSet/>
      <dgm:spPr/>
    </dgm:pt>
    <dgm:pt modelId="{5667E7EB-FFD0-6742-BE54-645E3745646F}">
      <dgm:prSet phldrT="[Text]"/>
      <dgm:spPr/>
      <dgm:t>
        <a:bodyPr/>
        <a:lstStyle/>
        <a:p>
          <a:r>
            <a:rPr lang="en-US" dirty="0" smtClean="0"/>
            <a:t>Manipulation</a:t>
          </a:r>
          <a:endParaRPr lang="en-US" dirty="0"/>
        </a:p>
      </dgm:t>
    </dgm:pt>
    <dgm:pt modelId="{5854234A-C49B-164C-B1FF-8FC8AEFFE8DC}" type="parTrans" cxnId="{152B7098-74FC-E241-A987-2B400C8730FF}">
      <dgm:prSet/>
      <dgm:spPr/>
    </dgm:pt>
    <dgm:pt modelId="{6BC0844F-F24F-E842-AD32-E5EAF00A87EB}" type="sibTrans" cxnId="{152B7098-74FC-E241-A987-2B400C8730FF}">
      <dgm:prSet/>
      <dgm:spPr/>
    </dgm:pt>
    <dgm:pt modelId="{8DF46A2D-D48E-CB46-8D75-75A19BDC35BD}" type="pres">
      <dgm:prSet presAssocID="{BCC1C9FF-42D3-7D49-ABA9-8FEB6E36B0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20F699-1F28-2A4A-9EC7-FD03150EE9CD}" type="pres">
      <dgm:prSet presAssocID="{A8F81E1F-82E9-9D42-892E-307FE1BBC93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46CE8-3705-6F4E-9199-A00C299C18DC}" type="pres">
      <dgm:prSet presAssocID="{B2B7AD0A-0E0C-5E4F-8CAF-E6A774243FAA}" presName="sibTrans" presStyleCnt="0"/>
      <dgm:spPr/>
    </dgm:pt>
    <dgm:pt modelId="{AA263531-601B-4F41-94C6-0CBCB4A74426}" type="pres">
      <dgm:prSet presAssocID="{2977E461-F959-7740-89EC-3DB0BBF3FC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31BC4-BA09-3D4C-9BB1-47C2F54EAD48}" type="pres">
      <dgm:prSet presAssocID="{59A1D6F8-D02F-4F42-9029-1D78C9B6A1CF}" presName="sibTrans" presStyleCnt="0"/>
      <dgm:spPr/>
    </dgm:pt>
    <dgm:pt modelId="{EA9D0030-133A-0B40-9D4A-1C7BB859D9E7}" type="pres">
      <dgm:prSet presAssocID="{0E85F690-8245-4842-9BF1-08F99A19959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A0D70-639F-1240-B00D-9EC19A4C4CFD}" type="pres">
      <dgm:prSet presAssocID="{FBC1CD58-540D-A54B-91D4-E80B7C42FE95}" presName="sibTrans" presStyleCnt="0"/>
      <dgm:spPr/>
    </dgm:pt>
    <dgm:pt modelId="{D274F212-F124-CA43-A2C4-3C8B10579E44}" type="pres">
      <dgm:prSet presAssocID="{339A9ED6-3F66-8344-BE8D-E20B07B8A1D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AA959-8A17-3A46-BFBE-B1AD7EA98F34}" type="pres">
      <dgm:prSet presAssocID="{F4DDBD01-712E-BA4C-877E-7FA8667A6985}" presName="sibTrans" presStyleCnt="0"/>
      <dgm:spPr/>
    </dgm:pt>
    <dgm:pt modelId="{FBD24926-2A95-BB41-A8B6-7CEDE9E4C12A}" type="pres">
      <dgm:prSet presAssocID="{5667E7EB-FFD0-6742-BE54-645E3745646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F75148-CC20-B944-AA66-69241D730C44}" type="presOf" srcId="{5667E7EB-FFD0-6742-BE54-645E3745646F}" destId="{FBD24926-2A95-BB41-A8B6-7CEDE9E4C12A}" srcOrd="0" destOrd="0" presId="urn:microsoft.com/office/officeart/2005/8/layout/default"/>
    <dgm:cxn modelId="{A8F5F605-6600-A44F-833C-9576B9F7B8E1}" type="presOf" srcId="{A8F81E1F-82E9-9D42-892E-307FE1BBC93A}" destId="{3F20F699-1F28-2A4A-9EC7-FD03150EE9CD}" srcOrd="0" destOrd="0" presId="urn:microsoft.com/office/officeart/2005/8/layout/default"/>
    <dgm:cxn modelId="{508DA54B-04FE-8143-8A98-CCFBD22EC28F}" type="presOf" srcId="{339A9ED6-3F66-8344-BE8D-E20B07B8A1D8}" destId="{D274F212-F124-CA43-A2C4-3C8B10579E44}" srcOrd="0" destOrd="0" presId="urn:microsoft.com/office/officeart/2005/8/layout/default"/>
    <dgm:cxn modelId="{152B7098-74FC-E241-A987-2B400C8730FF}" srcId="{BCC1C9FF-42D3-7D49-ABA9-8FEB6E36B015}" destId="{5667E7EB-FFD0-6742-BE54-645E3745646F}" srcOrd="4" destOrd="0" parTransId="{5854234A-C49B-164C-B1FF-8FC8AEFFE8DC}" sibTransId="{6BC0844F-F24F-E842-AD32-E5EAF00A87EB}"/>
    <dgm:cxn modelId="{F3B3BE01-E5EC-A740-A0E8-308F47B64B72}" srcId="{BCC1C9FF-42D3-7D49-ABA9-8FEB6E36B015}" destId="{339A9ED6-3F66-8344-BE8D-E20B07B8A1D8}" srcOrd="3" destOrd="0" parTransId="{525072A2-CBAD-4243-9F1A-9C89BD4D102C}" sibTransId="{F4DDBD01-712E-BA4C-877E-7FA8667A6985}"/>
    <dgm:cxn modelId="{2BA5833E-51EB-7349-8DE6-B7FAB1EB91AD}" type="presOf" srcId="{BCC1C9FF-42D3-7D49-ABA9-8FEB6E36B015}" destId="{8DF46A2D-D48E-CB46-8D75-75A19BDC35BD}" srcOrd="0" destOrd="0" presId="urn:microsoft.com/office/officeart/2005/8/layout/default"/>
    <dgm:cxn modelId="{A2F13C34-F734-0D4D-85BE-81DC43DF12C0}" srcId="{BCC1C9FF-42D3-7D49-ABA9-8FEB6E36B015}" destId="{0E85F690-8245-4842-9BF1-08F99A199593}" srcOrd="2" destOrd="0" parTransId="{67EB10D2-F97E-FF45-8ACB-EECE06E845E8}" sibTransId="{FBC1CD58-540D-A54B-91D4-E80B7C42FE95}"/>
    <dgm:cxn modelId="{E84CCF69-7785-0D4A-9764-01A7D82BF0A7}" type="presOf" srcId="{0E85F690-8245-4842-9BF1-08F99A199593}" destId="{EA9D0030-133A-0B40-9D4A-1C7BB859D9E7}" srcOrd="0" destOrd="0" presId="urn:microsoft.com/office/officeart/2005/8/layout/default"/>
    <dgm:cxn modelId="{5CBD013E-44C7-A94D-9AE6-C33668A25B4E}" srcId="{BCC1C9FF-42D3-7D49-ABA9-8FEB6E36B015}" destId="{A8F81E1F-82E9-9D42-892E-307FE1BBC93A}" srcOrd="0" destOrd="0" parTransId="{5006F6C0-F146-CD4C-9863-5E5D96E9CF58}" sibTransId="{B2B7AD0A-0E0C-5E4F-8CAF-E6A774243FAA}"/>
    <dgm:cxn modelId="{24803B3D-4D4B-4F4F-9DDA-70233CA7C27B}" type="presOf" srcId="{2977E461-F959-7740-89EC-3DB0BBF3FCDC}" destId="{AA263531-601B-4F41-94C6-0CBCB4A74426}" srcOrd="0" destOrd="0" presId="urn:microsoft.com/office/officeart/2005/8/layout/default"/>
    <dgm:cxn modelId="{02B482F3-D836-754B-9783-E219A692D1CE}" srcId="{BCC1C9FF-42D3-7D49-ABA9-8FEB6E36B015}" destId="{2977E461-F959-7740-89EC-3DB0BBF3FCDC}" srcOrd="1" destOrd="0" parTransId="{D9613412-40D6-F14F-BB6E-CDA8F8003667}" sibTransId="{59A1D6F8-D02F-4F42-9029-1D78C9B6A1CF}"/>
    <dgm:cxn modelId="{9021E0B8-D068-4B49-A859-F82CF007A5B4}" type="presParOf" srcId="{8DF46A2D-D48E-CB46-8D75-75A19BDC35BD}" destId="{3F20F699-1F28-2A4A-9EC7-FD03150EE9CD}" srcOrd="0" destOrd="0" presId="urn:microsoft.com/office/officeart/2005/8/layout/default"/>
    <dgm:cxn modelId="{60DAFBA1-AA18-5940-BD7C-EB75D6C202C4}" type="presParOf" srcId="{8DF46A2D-D48E-CB46-8D75-75A19BDC35BD}" destId="{68746CE8-3705-6F4E-9199-A00C299C18DC}" srcOrd="1" destOrd="0" presId="urn:microsoft.com/office/officeart/2005/8/layout/default"/>
    <dgm:cxn modelId="{4B91905E-C2B3-1349-91D3-E1A1F471DE24}" type="presParOf" srcId="{8DF46A2D-D48E-CB46-8D75-75A19BDC35BD}" destId="{AA263531-601B-4F41-94C6-0CBCB4A74426}" srcOrd="2" destOrd="0" presId="urn:microsoft.com/office/officeart/2005/8/layout/default"/>
    <dgm:cxn modelId="{B6EEB560-1D22-EE42-B6AF-F784E89D2281}" type="presParOf" srcId="{8DF46A2D-D48E-CB46-8D75-75A19BDC35BD}" destId="{5DA31BC4-BA09-3D4C-9BB1-47C2F54EAD48}" srcOrd="3" destOrd="0" presId="urn:microsoft.com/office/officeart/2005/8/layout/default"/>
    <dgm:cxn modelId="{A54A878B-A65D-9E4B-BBF6-FFE859AB63C8}" type="presParOf" srcId="{8DF46A2D-D48E-CB46-8D75-75A19BDC35BD}" destId="{EA9D0030-133A-0B40-9D4A-1C7BB859D9E7}" srcOrd="4" destOrd="0" presId="urn:microsoft.com/office/officeart/2005/8/layout/default"/>
    <dgm:cxn modelId="{AAD634F5-2F12-5944-8F70-D3D48D5CE330}" type="presParOf" srcId="{8DF46A2D-D48E-CB46-8D75-75A19BDC35BD}" destId="{EFDA0D70-639F-1240-B00D-9EC19A4C4CFD}" srcOrd="5" destOrd="0" presId="urn:microsoft.com/office/officeart/2005/8/layout/default"/>
    <dgm:cxn modelId="{EDD88A4B-545A-F346-A191-8BA1A1BF9E8D}" type="presParOf" srcId="{8DF46A2D-D48E-CB46-8D75-75A19BDC35BD}" destId="{D274F212-F124-CA43-A2C4-3C8B10579E44}" srcOrd="6" destOrd="0" presId="urn:microsoft.com/office/officeart/2005/8/layout/default"/>
    <dgm:cxn modelId="{5A15DC21-8045-C446-BD0A-3D0D773D3C74}" type="presParOf" srcId="{8DF46A2D-D48E-CB46-8D75-75A19BDC35BD}" destId="{87BAA959-8A17-3A46-BFBE-B1AD7EA98F34}" srcOrd="7" destOrd="0" presId="urn:microsoft.com/office/officeart/2005/8/layout/default"/>
    <dgm:cxn modelId="{50C088AC-A896-D348-9F43-91AFD65940ED}" type="presParOf" srcId="{8DF46A2D-D48E-CB46-8D75-75A19BDC35BD}" destId="{FBD24926-2A95-BB41-A8B6-7CEDE9E4C12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517EA-1C5C-4D4C-92ED-A77CDE94BF7B}">
      <dsp:nvSpPr>
        <dsp:cNvPr id="0" name=""/>
        <dsp:cNvSpPr/>
      </dsp:nvSpPr>
      <dsp:spPr>
        <a:xfrm>
          <a:off x="0" y="399959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2101-C56A-1C43-88D5-08B69F1D5E96}">
      <dsp:nvSpPr>
        <dsp:cNvPr id="0" name=""/>
        <dsp:cNvSpPr/>
      </dsp:nvSpPr>
      <dsp:spPr>
        <a:xfrm>
          <a:off x="502920" y="75239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Descriptive</a:t>
          </a:r>
          <a:endParaRPr lang="en-US" sz="2200" kern="1200" dirty="0"/>
        </a:p>
      </dsp:txBody>
      <dsp:txXfrm>
        <a:off x="534623" y="106942"/>
        <a:ext cx="6977474" cy="586034"/>
      </dsp:txXfrm>
    </dsp:sp>
    <dsp:sp modelId="{43124A8F-A2C1-D647-8AC7-1F91C377341D}">
      <dsp:nvSpPr>
        <dsp:cNvPr id="0" name=""/>
        <dsp:cNvSpPr/>
      </dsp:nvSpPr>
      <dsp:spPr>
        <a:xfrm>
          <a:off x="0" y="1397879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11185"/>
              <a:satOff val="-1366"/>
              <a:lumOff val="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7D720-EBB3-9A48-BC69-3235A67C2B4C}">
      <dsp:nvSpPr>
        <dsp:cNvPr id="0" name=""/>
        <dsp:cNvSpPr/>
      </dsp:nvSpPr>
      <dsp:spPr>
        <a:xfrm>
          <a:off x="502920" y="1073159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-3011185"/>
                <a:satOff val="-1366"/>
                <a:lumOff val="2353"/>
                <a:alphaOff val="0"/>
                <a:shade val="85000"/>
                <a:satMod val="130000"/>
              </a:schemeClr>
            </a:gs>
            <a:gs pos="34000">
              <a:schemeClr val="accent2">
                <a:hueOff val="-3011185"/>
                <a:satOff val="-1366"/>
                <a:lumOff val="2353"/>
                <a:alphaOff val="0"/>
                <a:shade val="87000"/>
                <a:satMod val="125000"/>
              </a:schemeClr>
            </a:gs>
            <a:gs pos="70000">
              <a:schemeClr val="accent2">
                <a:hueOff val="-3011185"/>
                <a:satOff val="-1366"/>
                <a:lumOff val="2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3011185"/>
                <a:satOff val="-1366"/>
                <a:lumOff val="2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Correlational</a:t>
          </a:r>
          <a:endParaRPr lang="en-US" sz="2200" kern="1200" dirty="0"/>
        </a:p>
      </dsp:txBody>
      <dsp:txXfrm>
        <a:off x="534623" y="1104862"/>
        <a:ext cx="6977474" cy="586034"/>
      </dsp:txXfrm>
    </dsp:sp>
    <dsp:sp modelId="{E1442DAE-A2D0-BD41-91DE-33B03EF449C9}">
      <dsp:nvSpPr>
        <dsp:cNvPr id="0" name=""/>
        <dsp:cNvSpPr/>
      </dsp:nvSpPr>
      <dsp:spPr>
        <a:xfrm>
          <a:off x="0" y="2395800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022371"/>
              <a:satOff val="-2733"/>
              <a:lumOff val="47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7F1D4-E15A-034D-9868-99C4903DE062}">
      <dsp:nvSpPr>
        <dsp:cNvPr id="0" name=""/>
        <dsp:cNvSpPr/>
      </dsp:nvSpPr>
      <dsp:spPr>
        <a:xfrm>
          <a:off x="502920" y="2071079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-6022371"/>
                <a:satOff val="-2733"/>
                <a:lumOff val="4705"/>
                <a:alphaOff val="0"/>
                <a:shade val="85000"/>
                <a:satMod val="130000"/>
              </a:schemeClr>
            </a:gs>
            <a:gs pos="34000">
              <a:schemeClr val="accent2">
                <a:hueOff val="-6022371"/>
                <a:satOff val="-2733"/>
                <a:lumOff val="4705"/>
                <a:alphaOff val="0"/>
                <a:shade val="87000"/>
                <a:satMod val="125000"/>
              </a:schemeClr>
            </a:gs>
            <a:gs pos="70000">
              <a:schemeClr val="accent2">
                <a:hueOff val="-6022371"/>
                <a:satOff val="-2733"/>
                <a:lumOff val="470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6022371"/>
                <a:satOff val="-2733"/>
                <a:lumOff val="470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Quasi-experimental</a:t>
          </a:r>
          <a:endParaRPr lang="en-US" sz="2200" kern="1200" dirty="0"/>
        </a:p>
      </dsp:txBody>
      <dsp:txXfrm>
        <a:off x="534623" y="2102782"/>
        <a:ext cx="6977474" cy="586034"/>
      </dsp:txXfrm>
    </dsp:sp>
    <dsp:sp modelId="{2AD5C211-F9F9-CF4D-BAF4-83A25F1E54F0}">
      <dsp:nvSpPr>
        <dsp:cNvPr id="0" name=""/>
        <dsp:cNvSpPr/>
      </dsp:nvSpPr>
      <dsp:spPr>
        <a:xfrm>
          <a:off x="0" y="3393720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33556"/>
              <a:satOff val="-4099"/>
              <a:lumOff val="70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6FBF6-E12D-F848-B074-9FCC37D9B52B}">
      <dsp:nvSpPr>
        <dsp:cNvPr id="0" name=""/>
        <dsp:cNvSpPr/>
      </dsp:nvSpPr>
      <dsp:spPr>
        <a:xfrm>
          <a:off x="502920" y="3069000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-9033556"/>
                <a:satOff val="-4099"/>
                <a:lumOff val="7058"/>
                <a:alphaOff val="0"/>
                <a:shade val="85000"/>
                <a:satMod val="130000"/>
              </a:schemeClr>
            </a:gs>
            <a:gs pos="34000">
              <a:schemeClr val="accent2">
                <a:hueOff val="-9033556"/>
                <a:satOff val="-4099"/>
                <a:lumOff val="7058"/>
                <a:alphaOff val="0"/>
                <a:shade val="87000"/>
                <a:satMod val="125000"/>
              </a:schemeClr>
            </a:gs>
            <a:gs pos="70000">
              <a:schemeClr val="accent2">
                <a:hueOff val="-9033556"/>
                <a:satOff val="-4099"/>
                <a:lumOff val="705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9033556"/>
                <a:satOff val="-4099"/>
                <a:lumOff val="705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Experiemental</a:t>
          </a:r>
          <a:endParaRPr lang="en-US" sz="2200" kern="1200" dirty="0"/>
        </a:p>
      </dsp:txBody>
      <dsp:txXfrm>
        <a:off x="534623" y="3100703"/>
        <a:ext cx="697747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A1B0B-0A97-4045-B02C-309B3CD47454}">
      <dsp:nvSpPr>
        <dsp:cNvPr id="0" name=""/>
        <dsp:cNvSpPr/>
      </dsp:nvSpPr>
      <dsp:spPr>
        <a:xfrm>
          <a:off x="78581" y="491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Basic Research</a:t>
          </a:r>
          <a:endParaRPr lang="en-US" sz="4700" kern="1200" dirty="0"/>
        </a:p>
      </dsp:txBody>
      <dsp:txXfrm>
        <a:off x="78581" y="491"/>
        <a:ext cx="3094136" cy="1856482"/>
      </dsp:txXfrm>
    </dsp:sp>
    <dsp:sp modelId="{33DE1922-6B57-FA42-883C-DA5FC1D85439}">
      <dsp:nvSpPr>
        <dsp:cNvPr id="0" name=""/>
        <dsp:cNvSpPr/>
      </dsp:nvSpPr>
      <dsp:spPr>
        <a:xfrm>
          <a:off x="3482131" y="491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-1806711"/>
                <a:satOff val="-820"/>
                <a:lumOff val="1412"/>
                <a:alphaOff val="0"/>
                <a:shade val="85000"/>
                <a:satMod val="130000"/>
              </a:schemeClr>
            </a:gs>
            <a:gs pos="34000">
              <a:schemeClr val="accent2">
                <a:hueOff val="-1806711"/>
                <a:satOff val="-820"/>
                <a:lumOff val="1412"/>
                <a:alphaOff val="0"/>
                <a:shade val="87000"/>
                <a:satMod val="125000"/>
              </a:schemeClr>
            </a:gs>
            <a:gs pos="70000">
              <a:schemeClr val="accent2">
                <a:hueOff val="-1806711"/>
                <a:satOff val="-820"/>
                <a:lumOff val="141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806711"/>
                <a:satOff val="-820"/>
                <a:lumOff val="141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Applied Research</a:t>
          </a:r>
          <a:endParaRPr lang="en-US" sz="4700" kern="1200" dirty="0"/>
        </a:p>
      </dsp:txBody>
      <dsp:txXfrm>
        <a:off x="3482131" y="491"/>
        <a:ext cx="3094136" cy="1856482"/>
      </dsp:txXfrm>
    </dsp:sp>
    <dsp:sp modelId="{FECBCB2D-E5E5-774C-92D4-EE8C9E3DC092}">
      <dsp:nvSpPr>
        <dsp:cNvPr id="0" name=""/>
        <dsp:cNvSpPr/>
      </dsp:nvSpPr>
      <dsp:spPr>
        <a:xfrm>
          <a:off x="6885682" y="491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-3613422"/>
                <a:satOff val="-1640"/>
                <a:lumOff val="2823"/>
                <a:alphaOff val="0"/>
                <a:shade val="85000"/>
                <a:satMod val="130000"/>
              </a:schemeClr>
            </a:gs>
            <a:gs pos="34000">
              <a:schemeClr val="accent2">
                <a:hueOff val="-3613422"/>
                <a:satOff val="-1640"/>
                <a:lumOff val="2823"/>
                <a:alphaOff val="0"/>
                <a:shade val="87000"/>
                <a:satMod val="125000"/>
              </a:schemeClr>
            </a:gs>
            <a:gs pos="70000">
              <a:schemeClr val="accent2">
                <a:hueOff val="-3613422"/>
                <a:satOff val="-1640"/>
                <a:lumOff val="282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3613422"/>
                <a:satOff val="-1640"/>
                <a:lumOff val="282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Rigor</a:t>
          </a:r>
          <a:endParaRPr lang="en-US" sz="4700" kern="1200" dirty="0"/>
        </a:p>
      </dsp:txBody>
      <dsp:txXfrm>
        <a:off x="6885682" y="491"/>
        <a:ext cx="3094136" cy="1856482"/>
      </dsp:txXfrm>
    </dsp:sp>
    <dsp:sp modelId="{28114791-4959-CB47-A181-A4A1A25BC255}">
      <dsp:nvSpPr>
        <dsp:cNvPr id="0" name=""/>
        <dsp:cNvSpPr/>
      </dsp:nvSpPr>
      <dsp:spPr>
        <a:xfrm>
          <a:off x="78581" y="2166386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-5420134"/>
                <a:satOff val="-2459"/>
                <a:lumOff val="4235"/>
                <a:alphaOff val="0"/>
                <a:shade val="85000"/>
                <a:satMod val="130000"/>
              </a:schemeClr>
            </a:gs>
            <a:gs pos="34000">
              <a:schemeClr val="accent2">
                <a:hueOff val="-5420134"/>
                <a:satOff val="-2459"/>
                <a:lumOff val="4235"/>
                <a:alphaOff val="0"/>
                <a:shade val="87000"/>
                <a:satMod val="125000"/>
              </a:schemeClr>
            </a:gs>
            <a:gs pos="70000">
              <a:schemeClr val="accent2">
                <a:hueOff val="-5420134"/>
                <a:satOff val="-2459"/>
                <a:lumOff val="423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420134"/>
                <a:satOff val="-2459"/>
                <a:lumOff val="423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Control</a:t>
          </a:r>
          <a:endParaRPr lang="en-US" sz="4700" kern="1200" dirty="0"/>
        </a:p>
      </dsp:txBody>
      <dsp:txXfrm>
        <a:off x="78581" y="2166386"/>
        <a:ext cx="3094136" cy="1856482"/>
      </dsp:txXfrm>
    </dsp:sp>
    <dsp:sp modelId="{A671F3B6-10B7-D74D-B547-C26DDB3F1DDD}">
      <dsp:nvSpPr>
        <dsp:cNvPr id="0" name=""/>
        <dsp:cNvSpPr/>
      </dsp:nvSpPr>
      <dsp:spPr>
        <a:xfrm>
          <a:off x="3482131" y="2166386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-7226845"/>
                <a:satOff val="-3279"/>
                <a:lumOff val="5646"/>
                <a:alphaOff val="0"/>
                <a:shade val="85000"/>
                <a:satMod val="130000"/>
              </a:schemeClr>
            </a:gs>
            <a:gs pos="34000">
              <a:schemeClr val="accent2">
                <a:hueOff val="-7226845"/>
                <a:satOff val="-3279"/>
                <a:lumOff val="5646"/>
                <a:alphaOff val="0"/>
                <a:shade val="87000"/>
                <a:satMod val="125000"/>
              </a:schemeClr>
            </a:gs>
            <a:gs pos="70000">
              <a:schemeClr val="accent2">
                <a:hueOff val="-7226845"/>
                <a:satOff val="-3279"/>
                <a:lumOff val="564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7226845"/>
                <a:satOff val="-3279"/>
                <a:lumOff val="564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Extraneous Variables</a:t>
          </a:r>
          <a:endParaRPr lang="en-US" sz="4700" kern="1200" dirty="0"/>
        </a:p>
      </dsp:txBody>
      <dsp:txXfrm>
        <a:off x="3482131" y="2166386"/>
        <a:ext cx="3094136" cy="1856482"/>
      </dsp:txXfrm>
    </dsp:sp>
    <dsp:sp modelId="{17E793DD-8642-054C-BC5E-5DAC334EF6A8}">
      <dsp:nvSpPr>
        <dsp:cNvPr id="0" name=""/>
        <dsp:cNvSpPr/>
      </dsp:nvSpPr>
      <dsp:spPr>
        <a:xfrm>
          <a:off x="6885682" y="2166386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-9033556"/>
                <a:satOff val="-4099"/>
                <a:lumOff val="7058"/>
                <a:alphaOff val="0"/>
                <a:shade val="85000"/>
                <a:satMod val="130000"/>
              </a:schemeClr>
            </a:gs>
            <a:gs pos="34000">
              <a:schemeClr val="accent2">
                <a:hueOff val="-9033556"/>
                <a:satOff val="-4099"/>
                <a:lumOff val="7058"/>
                <a:alphaOff val="0"/>
                <a:shade val="87000"/>
                <a:satMod val="125000"/>
              </a:schemeClr>
            </a:gs>
            <a:gs pos="70000">
              <a:schemeClr val="accent2">
                <a:hueOff val="-9033556"/>
                <a:satOff val="-4099"/>
                <a:lumOff val="705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9033556"/>
                <a:satOff val="-4099"/>
                <a:lumOff val="705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Sampling</a:t>
          </a:r>
          <a:endParaRPr lang="en-US" sz="4700" kern="1200" dirty="0"/>
        </a:p>
      </dsp:txBody>
      <dsp:txXfrm>
        <a:off x="6885682" y="2166386"/>
        <a:ext cx="3094136" cy="1856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EED11-5330-8042-BC4C-BE298FDD69B3}">
      <dsp:nvSpPr>
        <dsp:cNvPr id="0" name=""/>
        <dsp:cNvSpPr/>
      </dsp:nvSpPr>
      <dsp:spPr>
        <a:xfrm>
          <a:off x="0" y="399959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8CD1F-7062-7644-A77B-3752C23FBF27}">
      <dsp:nvSpPr>
        <dsp:cNvPr id="0" name=""/>
        <dsp:cNvSpPr/>
      </dsp:nvSpPr>
      <dsp:spPr>
        <a:xfrm>
          <a:off x="502920" y="75239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Descriptive</a:t>
          </a:r>
          <a:endParaRPr lang="en-US" sz="2200" kern="1200" dirty="0"/>
        </a:p>
      </dsp:txBody>
      <dsp:txXfrm>
        <a:off x="534623" y="106942"/>
        <a:ext cx="6977474" cy="586034"/>
      </dsp:txXfrm>
    </dsp:sp>
    <dsp:sp modelId="{4BBBA7F9-8C3D-0047-AD5A-01AA2B514EEE}">
      <dsp:nvSpPr>
        <dsp:cNvPr id="0" name=""/>
        <dsp:cNvSpPr/>
      </dsp:nvSpPr>
      <dsp:spPr>
        <a:xfrm>
          <a:off x="0" y="1397879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11185"/>
              <a:satOff val="-1366"/>
              <a:lumOff val="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C9F27-3CDC-3E48-9220-D5BF3F5EFAFD}">
      <dsp:nvSpPr>
        <dsp:cNvPr id="0" name=""/>
        <dsp:cNvSpPr/>
      </dsp:nvSpPr>
      <dsp:spPr>
        <a:xfrm>
          <a:off x="502920" y="1073159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-3011185"/>
                <a:satOff val="-1366"/>
                <a:lumOff val="2353"/>
                <a:alphaOff val="0"/>
                <a:shade val="85000"/>
                <a:satMod val="130000"/>
              </a:schemeClr>
            </a:gs>
            <a:gs pos="34000">
              <a:schemeClr val="accent2">
                <a:hueOff val="-3011185"/>
                <a:satOff val="-1366"/>
                <a:lumOff val="2353"/>
                <a:alphaOff val="0"/>
                <a:shade val="87000"/>
                <a:satMod val="125000"/>
              </a:schemeClr>
            </a:gs>
            <a:gs pos="70000">
              <a:schemeClr val="accent2">
                <a:hueOff val="-3011185"/>
                <a:satOff val="-1366"/>
                <a:lumOff val="2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3011185"/>
                <a:satOff val="-1366"/>
                <a:lumOff val="2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Correlational</a:t>
          </a:r>
          <a:endParaRPr lang="en-US" sz="2200" kern="1200" dirty="0"/>
        </a:p>
      </dsp:txBody>
      <dsp:txXfrm>
        <a:off x="534623" y="1104862"/>
        <a:ext cx="6977474" cy="586034"/>
      </dsp:txXfrm>
    </dsp:sp>
    <dsp:sp modelId="{A4883BB6-5FA0-6142-98F7-34DC7CADD7D2}">
      <dsp:nvSpPr>
        <dsp:cNvPr id="0" name=""/>
        <dsp:cNvSpPr/>
      </dsp:nvSpPr>
      <dsp:spPr>
        <a:xfrm>
          <a:off x="0" y="2395800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022371"/>
              <a:satOff val="-2733"/>
              <a:lumOff val="47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13EED-DFA0-8A49-BF3F-F31EDA22B351}">
      <dsp:nvSpPr>
        <dsp:cNvPr id="0" name=""/>
        <dsp:cNvSpPr/>
      </dsp:nvSpPr>
      <dsp:spPr>
        <a:xfrm>
          <a:off x="502920" y="2071079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-6022371"/>
                <a:satOff val="-2733"/>
                <a:lumOff val="4705"/>
                <a:alphaOff val="0"/>
                <a:shade val="85000"/>
                <a:satMod val="130000"/>
              </a:schemeClr>
            </a:gs>
            <a:gs pos="34000">
              <a:schemeClr val="accent2">
                <a:hueOff val="-6022371"/>
                <a:satOff val="-2733"/>
                <a:lumOff val="4705"/>
                <a:alphaOff val="0"/>
                <a:shade val="87000"/>
                <a:satMod val="125000"/>
              </a:schemeClr>
            </a:gs>
            <a:gs pos="70000">
              <a:schemeClr val="accent2">
                <a:hueOff val="-6022371"/>
                <a:satOff val="-2733"/>
                <a:lumOff val="470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6022371"/>
                <a:satOff val="-2733"/>
                <a:lumOff val="470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Quasi-experimental</a:t>
          </a:r>
          <a:endParaRPr lang="en-US" sz="2200" kern="1200" dirty="0"/>
        </a:p>
      </dsp:txBody>
      <dsp:txXfrm>
        <a:off x="534623" y="2102782"/>
        <a:ext cx="6977474" cy="586034"/>
      </dsp:txXfrm>
    </dsp:sp>
    <dsp:sp modelId="{1F07B04B-C961-7749-9911-C6209D36877D}">
      <dsp:nvSpPr>
        <dsp:cNvPr id="0" name=""/>
        <dsp:cNvSpPr/>
      </dsp:nvSpPr>
      <dsp:spPr>
        <a:xfrm>
          <a:off x="0" y="3393720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33556"/>
              <a:satOff val="-4099"/>
              <a:lumOff val="70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4257-9A28-2F42-9B17-EF415B79E00E}">
      <dsp:nvSpPr>
        <dsp:cNvPr id="0" name=""/>
        <dsp:cNvSpPr/>
      </dsp:nvSpPr>
      <dsp:spPr>
        <a:xfrm>
          <a:off x="502920" y="3069000"/>
          <a:ext cx="7040880" cy="649440"/>
        </a:xfrm>
        <a:prstGeom prst="roundRect">
          <a:avLst/>
        </a:prstGeom>
        <a:gradFill rotWithShape="0">
          <a:gsLst>
            <a:gs pos="0">
              <a:schemeClr val="accent2">
                <a:hueOff val="-9033556"/>
                <a:satOff val="-4099"/>
                <a:lumOff val="7058"/>
                <a:alphaOff val="0"/>
                <a:shade val="85000"/>
                <a:satMod val="130000"/>
              </a:schemeClr>
            </a:gs>
            <a:gs pos="34000">
              <a:schemeClr val="accent2">
                <a:hueOff val="-9033556"/>
                <a:satOff val="-4099"/>
                <a:lumOff val="7058"/>
                <a:alphaOff val="0"/>
                <a:shade val="87000"/>
                <a:satMod val="125000"/>
              </a:schemeClr>
            </a:gs>
            <a:gs pos="70000">
              <a:schemeClr val="accent2">
                <a:hueOff val="-9033556"/>
                <a:satOff val="-4099"/>
                <a:lumOff val="705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9033556"/>
                <a:satOff val="-4099"/>
                <a:lumOff val="705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Experimental</a:t>
          </a:r>
          <a:endParaRPr lang="en-US" sz="2200" kern="1200" dirty="0"/>
        </a:p>
      </dsp:txBody>
      <dsp:txXfrm>
        <a:off x="534623" y="3100703"/>
        <a:ext cx="697747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CBC57-1918-BF42-AA3A-94DFC0F23588}">
      <dsp:nvSpPr>
        <dsp:cNvPr id="0" name=""/>
        <dsp:cNvSpPr/>
      </dsp:nvSpPr>
      <dsp:spPr>
        <a:xfrm>
          <a:off x="0" y="494279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CA2C-462A-BF4F-BD30-0F99B10501A1}">
      <dsp:nvSpPr>
        <dsp:cNvPr id="0" name=""/>
        <dsp:cNvSpPr/>
      </dsp:nvSpPr>
      <dsp:spPr>
        <a:xfrm>
          <a:off x="502920" y="51479"/>
          <a:ext cx="7040880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Typical descriptive design</a:t>
          </a:r>
          <a:endParaRPr lang="en-US" sz="3000" kern="1200" dirty="0"/>
        </a:p>
      </dsp:txBody>
      <dsp:txXfrm>
        <a:off x="546151" y="94710"/>
        <a:ext cx="6954418" cy="799138"/>
      </dsp:txXfrm>
    </dsp:sp>
    <dsp:sp modelId="{0D786DA4-DBCD-7240-ACA7-F9899F9230CB}">
      <dsp:nvSpPr>
        <dsp:cNvPr id="0" name=""/>
        <dsp:cNvSpPr/>
      </dsp:nvSpPr>
      <dsp:spPr>
        <a:xfrm>
          <a:off x="0" y="1855080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45D5C-F653-FD42-ABA6-017999C0028A}">
      <dsp:nvSpPr>
        <dsp:cNvPr id="0" name=""/>
        <dsp:cNvSpPr/>
      </dsp:nvSpPr>
      <dsp:spPr>
        <a:xfrm>
          <a:off x="502920" y="1412279"/>
          <a:ext cx="7040880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Comparative descriptive design</a:t>
          </a:r>
          <a:endParaRPr lang="en-US" sz="3000" kern="1200" dirty="0"/>
        </a:p>
      </dsp:txBody>
      <dsp:txXfrm>
        <a:off x="546151" y="1455510"/>
        <a:ext cx="6954418" cy="799138"/>
      </dsp:txXfrm>
    </dsp:sp>
    <dsp:sp modelId="{7244DF87-C0C2-2C40-B101-E7382630E585}">
      <dsp:nvSpPr>
        <dsp:cNvPr id="0" name=""/>
        <dsp:cNvSpPr/>
      </dsp:nvSpPr>
      <dsp:spPr>
        <a:xfrm>
          <a:off x="0" y="3215880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37413-7E32-754A-A218-7C2AEB7F1B1A}">
      <dsp:nvSpPr>
        <dsp:cNvPr id="0" name=""/>
        <dsp:cNvSpPr/>
      </dsp:nvSpPr>
      <dsp:spPr>
        <a:xfrm>
          <a:off x="502920" y="2773080"/>
          <a:ext cx="7040880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Case study design</a:t>
          </a:r>
          <a:endParaRPr lang="en-US" sz="3000" kern="1200" dirty="0"/>
        </a:p>
      </dsp:txBody>
      <dsp:txXfrm>
        <a:off x="546151" y="2816311"/>
        <a:ext cx="6954418" cy="79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0F699-1F28-2A4A-9EC7-FD03150EE9CD}">
      <dsp:nvSpPr>
        <dsp:cNvPr id="0" name=""/>
        <dsp:cNvSpPr/>
      </dsp:nvSpPr>
      <dsp:spPr>
        <a:xfrm>
          <a:off x="78581" y="491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Causality</a:t>
          </a:r>
          <a:endParaRPr lang="en-US" sz="4000" kern="1200" dirty="0"/>
        </a:p>
      </dsp:txBody>
      <dsp:txXfrm>
        <a:off x="78581" y="491"/>
        <a:ext cx="3094136" cy="1856482"/>
      </dsp:txXfrm>
    </dsp:sp>
    <dsp:sp modelId="{AA263531-601B-4F41-94C6-0CBCB4A74426}">
      <dsp:nvSpPr>
        <dsp:cNvPr id="0" name=""/>
        <dsp:cNvSpPr/>
      </dsp:nvSpPr>
      <dsp:spPr>
        <a:xfrm>
          <a:off x="3482131" y="491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-2258389"/>
                <a:satOff val="-1025"/>
                <a:lumOff val="1765"/>
                <a:alphaOff val="0"/>
                <a:shade val="85000"/>
                <a:satMod val="130000"/>
              </a:schemeClr>
            </a:gs>
            <a:gs pos="34000">
              <a:schemeClr val="accent2">
                <a:hueOff val="-2258389"/>
                <a:satOff val="-1025"/>
                <a:lumOff val="1765"/>
                <a:alphaOff val="0"/>
                <a:shade val="87000"/>
                <a:satMod val="125000"/>
              </a:schemeClr>
            </a:gs>
            <a:gs pos="70000">
              <a:schemeClr val="accent2">
                <a:hueOff val="-2258389"/>
                <a:satOff val="-1025"/>
                <a:lumOff val="176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258389"/>
                <a:satOff val="-1025"/>
                <a:lumOff val="176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Probability</a:t>
          </a:r>
          <a:endParaRPr lang="en-US" sz="4000" kern="1200" dirty="0"/>
        </a:p>
      </dsp:txBody>
      <dsp:txXfrm>
        <a:off x="3482131" y="491"/>
        <a:ext cx="3094136" cy="1856482"/>
      </dsp:txXfrm>
    </dsp:sp>
    <dsp:sp modelId="{EA9D0030-133A-0B40-9D4A-1C7BB859D9E7}">
      <dsp:nvSpPr>
        <dsp:cNvPr id="0" name=""/>
        <dsp:cNvSpPr/>
      </dsp:nvSpPr>
      <dsp:spPr>
        <a:xfrm>
          <a:off x="6885682" y="491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-4516778"/>
                <a:satOff val="-2049"/>
                <a:lumOff val="3529"/>
                <a:alphaOff val="0"/>
                <a:shade val="85000"/>
                <a:satMod val="130000"/>
              </a:schemeClr>
            </a:gs>
            <a:gs pos="34000">
              <a:schemeClr val="accent2">
                <a:hueOff val="-4516778"/>
                <a:satOff val="-2049"/>
                <a:lumOff val="3529"/>
                <a:alphaOff val="0"/>
                <a:shade val="87000"/>
                <a:satMod val="125000"/>
              </a:schemeClr>
            </a:gs>
            <a:gs pos="70000">
              <a:schemeClr val="accent2">
                <a:hueOff val="-4516778"/>
                <a:satOff val="-2049"/>
                <a:lumOff val="352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4516778"/>
                <a:satOff val="-2049"/>
                <a:lumOff val="352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Bias</a:t>
          </a:r>
          <a:endParaRPr lang="en-US" sz="4000" kern="1200" dirty="0"/>
        </a:p>
      </dsp:txBody>
      <dsp:txXfrm>
        <a:off x="6885682" y="491"/>
        <a:ext cx="3094136" cy="1856482"/>
      </dsp:txXfrm>
    </dsp:sp>
    <dsp:sp modelId="{D274F212-F124-CA43-A2C4-3C8B10579E44}">
      <dsp:nvSpPr>
        <dsp:cNvPr id="0" name=""/>
        <dsp:cNvSpPr/>
      </dsp:nvSpPr>
      <dsp:spPr>
        <a:xfrm>
          <a:off x="1780356" y="2166386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-6775167"/>
                <a:satOff val="-3074"/>
                <a:lumOff val="5294"/>
                <a:alphaOff val="0"/>
                <a:shade val="85000"/>
                <a:satMod val="130000"/>
              </a:schemeClr>
            </a:gs>
            <a:gs pos="34000">
              <a:schemeClr val="accent2">
                <a:hueOff val="-6775167"/>
                <a:satOff val="-3074"/>
                <a:lumOff val="5294"/>
                <a:alphaOff val="0"/>
                <a:shade val="87000"/>
                <a:satMod val="125000"/>
              </a:schemeClr>
            </a:gs>
            <a:gs pos="70000">
              <a:schemeClr val="accent2">
                <a:hueOff val="-6775167"/>
                <a:satOff val="-3074"/>
                <a:lumOff val="5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6775167"/>
                <a:satOff val="-3074"/>
                <a:lumOff val="5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Control</a:t>
          </a:r>
          <a:endParaRPr lang="en-US" sz="4000" kern="1200" dirty="0"/>
        </a:p>
      </dsp:txBody>
      <dsp:txXfrm>
        <a:off x="1780356" y="2166386"/>
        <a:ext cx="3094136" cy="1856482"/>
      </dsp:txXfrm>
    </dsp:sp>
    <dsp:sp modelId="{FBD24926-2A95-BB41-A8B6-7CEDE9E4C12A}">
      <dsp:nvSpPr>
        <dsp:cNvPr id="0" name=""/>
        <dsp:cNvSpPr/>
      </dsp:nvSpPr>
      <dsp:spPr>
        <a:xfrm>
          <a:off x="5183906" y="2166386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-9033556"/>
                <a:satOff val="-4099"/>
                <a:lumOff val="7058"/>
                <a:alphaOff val="0"/>
                <a:shade val="85000"/>
                <a:satMod val="130000"/>
              </a:schemeClr>
            </a:gs>
            <a:gs pos="34000">
              <a:schemeClr val="accent2">
                <a:hueOff val="-9033556"/>
                <a:satOff val="-4099"/>
                <a:lumOff val="7058"/>
                <a:alphaOff val="0"/>
                <a:shade val="87000"/>
                <a:satMod val="125000"/>
              </a:schemeClr>
            </a:gs>
            <a:gs pos="70000">
              <a:schemeClr val="accent2">
                <a:hueOff val="-9033556"/>
                <a:satOff val="-4099"/>
                <a:lumOff val="705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9033556"/>
                <a:satOff val="-4099"/>
                <a:lumOff val="705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Manipulation</a:t>
          </a:r>
          <a:endParaRPr lang="en-US" sz="4000" kern="1200" dirty="0"/>
        </a:p>
      </dsp:txBody>
      <dsp:txXfrm>
        <a:off x="5183906" y="2166386"/>
        <a:ext cx="3094136" cy="185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1AC8-7457-4C30-89A1-62E1C66DC0B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E9DB1-AE76-49D3-A154-6C2A1CB3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347AD3-998C-4E6B-8F71-3E2963CFBCA4}" type="slidenum">
              <a:rPr kumimoji="0" lang="en-AU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kumimoji="0" lang="en-AU" altLang="en-U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892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14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1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9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03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4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BD17DA-93B1-4DA0-8992-AA33D778357E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087ACD-1ACA-4776-92FD-49E37C3994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8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Quantitative Research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Applied Research?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Attempts to solve real problems in clinical practice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Studies the effects the intervention may have on patients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Applies findings in the real world on real patients</a:t>
            </a:r>
          </a:p>
        </p:txBody>
      </p:sp>
    </p:spTree>
    <p:extLst>
      <p:ext uri="{BB962C8B-B14F-4D97-AF65-F5344CB8AC3E}">
        <p14:creationId xmlns:p14="http://schemas.microsoft.com/office/powerpoint/2010/main" val="5674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Rigor Important?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Striving for excellence in research and adherence to detail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Precise measurement tools, a representative sample, and a tightly controlled study design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Logical reasoning is essential.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Precision, accuracy, detail, and order required</a:t>
            </a:r>
          </a:p>
        </p:txBody>
      </p:sp>
    </p:spTree>
    <p:extLst>
      <p:ext uri="{BB962C8B-B14F-4D97-AF65-F5344CB8AC3E}">
        <p14:creationId xmlns:p14="http://schemas.microsoft.com/office/powerpoint/2010/main" val="206886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Measures of Control are Utilized?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Rules that are followed to decrease the possibility of error in part determine the design of the study.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Different levels of control depending on study</a:t>
            </a:r>
          </a:p>
          <a:p>
            <a:pPr lvl="1">
              <a:defRPr/>
            </a:pPr>
            <a:r>
              <a:rPr lang="en-US" dirty="0"/>
              <a:t>Quasi-experimental studies partially controlled regarding selection of subjects</a:t>
            </a:r>
          </a:p>
          <a:p>
            <a:pPr lvl="1">
              <a:defRPr/>
            </a:pPr>
            <a:r>
              <a:rPr lang="en-US" dirty="0"/>
              <a:t>Experimental studies highly controlled because of precision of sample selection</a:t>
            </a:r>
          </a:p>
        </p:txBody>
      </p:sp>
    </p:spTree>
    <p:extLst>
      <p:ext uri="{BB962C8B-B14F-4D97-AF65-F5344CB8AC3E}">
        <p14:creationId xmlns:p14="http://schemas.microsoft.com/office/powerpoint/2010/main" val="334412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 Quantitative Research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25458"/>
              </p:ext>
            </p:extLst>
          </p:nvPr>
        </p:nvGraphicFramePr>
        <p:xfrm>
          <a:off x="1096963" y="1846262"/>
          <a:ext cx="10058400" cy="4237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8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 of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Quantitative Research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Researcher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Control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Setting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Descriptive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Uncontrolled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Natural or partially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controlled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Correlational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Uncontrolled or partially controlled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Natural or partially controlled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Quasi-experimental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Partially controlled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Partially controlled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Experimental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Highly controlled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Laboratory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5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Extraneous Variables?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These occur in all research </a:t>
            </a:r>
            <a:r>
              <a:rPr lang="en-US" dirty="0" smtClean="0">
                <a:cs typeface="ＭＳ Ｐゴシック" charset="0"/>
              </a:rPr>
              <a:t>studies (and in everyday life!).</a:t>
            </a:r>
            <a:endParaRPr lang="en-US" dirty="0"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cs typeface="ＭＳ Ｐゴシック" charset="0"/>
              </a:rPr>
              <a:t>They may interfere with the hypothesized relationships between variables.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The influence of extraneous variables can be decreased through sample selection and the use of defined research settings.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4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Sampling and Sampling Methods?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Process of selecting subjects who are representative of the population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Random sampling</a:t>
            </a:r>
          </a:p>
          <a:p>
            <a:pPr lvl="1">
              <a:defRPr/>
            </a:pPr>
            <a:r>
              <a:rPr lang="en-US" dirty="0"/>
              <a:t>Each member has an equal chance of being selected.</a:t>
            </a:r>
          </a:p>
          <a:p>
            <a:pPr lvl="1">
              <a:defRPr/>
            </a:pPr>
            <a:r>
              <a:rPr lang="en-US" dirty="0"/>
              <a:t>Has the most control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Convenience sampling</a:t>
            </a:r>
          </a:p>
          <a:p>
            <a:pPr lvl="1">
              <a:defRPr/>
            </a:pPr>
            <a:r>
              <a:rPr lang="en-US" dirty="0"/>
              <a:t>Whoever is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in Quantitative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Natural or field </a:t>
            </a:r>
            <a:r>
              <a:rPr lang="en-US" dirty="0" smtClean="0">
                <a:cs typeface="ＭＳ Ｐゴシック" charset="0"/>
              </a:rPr>
              <a:t>settings</a:t>
            </a:r>
          </a:p>
          <a:p>
            <a:pPr>
              <a:defRPr/>
            </a:pPr>
            <a:endParaRPr lang="en-US" dirty="0">
              <a:cs typeface="ＭＳ Ｐゴシック" charset="0"/>
            </a:endParaRPr>
          </a:p>
          <a:p>
            <a:pPr>
              <a:defRPr/>
            </a:pPr>
            <a:endParaRPr lang="en-US" dirty="0"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cs typeface="ＭＳ Ｐゴシック" charset="0"/>
              </a:rPr>
              <a:t>Partially controlled </a:t>
            </a:r>
            <a:r>
              <a:rPr lang="en-US" dirty="0" smtClean="0">
                <a:cs typeface="ＭＳ Ｐゴシック" charset="0"/>
              </a:rPr>
              <a:t>settings</a:t>
            </a:r>
          </a:p>
          <a:p>
            <a:pPr>
              <a:defRPr/>
            </a:pPr>
            <a:endParaRPr lang="en-US" dirty="0">
              <a:cs typeface="ＭＳ Ｐゴシック" charset="0"/>
            </a:endParaRPr>
          </a:p>
          <a:p>
            <a:pPr>
              <a:defRPr/>
            </a:pPr>
            <a:endParaRPr lang="en-US" dirty="0"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cs typeface="ＭＳ Ｐゴシック" charset="0"/>
              </a:rPr>
              <a:t>Highly controlled or laboratory settings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70" y="1948619"/>
            <a:ext cx="2396239" cy="1594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189" y="3830087"/>
            <a:ext cx="344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Quantitative Research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83" r="-43283"/>
          <a:stretch>
            <a:fillRect/>
          </a:stretch>
        </p:blipFill>
        <p:spPr bwMode="auto">
          <a:xfrm>
            <a:off x="4800600" y="289697"/>
            <a:ext cx="6492240" cy="63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43069" cy="1450757"/>
          </a:xfrm>
        </p:spPr>
        <p:txBody>
          <a:bodyPr/>
          <a:lstStyle/>
          <a:p>
            <a:r>
              <a:rPr lang="en-US" dirty="0" smtClean="0"/>
              <a:t>Review: Research Problems and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cs typeface="ＭＳ Ｐゴシック" charset="0"/>
              </a:rPr>
              <a:t>Research problem</a:t>
            </a:r>
            <a:r>
              <a:rPr lang="en-US" dirty="0">
                <a:cs typeface="ＭＳ Ｐゴシック" charset="0"/>
              </a:rPr>
              <a:t> is an area of concern needing research for nursing practice.</a:t>
            </a:r>
          </a:p>
          <a:p>
            <a:pPr lvl="1">
              <a:defRPr/>
            </a:pPr>
            <a:r>
              <a:rPr lang="en-US" dirty="0"/>
              <a:t>The problem identifies, describes, or predicts the research situation.</a:t>
            </a:r>
          </a:p>
          <a:p>
            <a:pPr>
              <a:defRPr/>
            </a:pPr>
            <a:r>
              <a:rPr lang="en-US" i="1" dirty="0">
                <a:cs typeface="ＭＳ Ｐゴシック" charset="0"/>
              </a:rPr>
              <a:t>Research purpose</a:t>
            </a:r>
            <a:r>
              <a:rPr lang="en-US" dirty="0">
                <a:cs typeface="ＭＳ Ｐゴシック" charset="0"/>
              </a:rPr>
              <a:t> comes from the problem and identifies the specific goal or aim of the study.</a:t>
            </a:r>
          </a:p>
          <a:p>
            <a:pPr lvl="1">
              <a:defRPr/>
            </a:pPr>
            <a:r>
              <a:rPr lang="en-US" dirty="0"/>
              <a:t>The purpose includes variables, population, and setting for the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4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Literature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Collecting pertinent literature to give in-depth knowledge about the problem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Understanding what knowledge exists to make changes in practice</a:t>
            </a:r>
          </a:p>
          <a:p>
            <a:pPr>
              <a:buNone/>
              <a:defRPr/>
            </a:pPr>
            <a:endParaRPr lang="en-US" dirty="0"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4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Quantitative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Study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charset="0"/>
                <a:ea typeface="MS PGothic" charset="0"/>
              </a:rPr>
              <a:t>Framework</a:t>
            </a:r>
            <a:r>
              <a:rPr lang="en-US" dirty="0">
                <a:latin typeface="Arial" charset="0"/>
                <a:ea typeface="MS PGothic" charset="0"/>
              </a:rPr>
              <a:t> is the abstract, theoretical basis for a study that enables the researcher to link the findings to nursing’s</a:t>
            </a:r>
            <a:r>
              <a:rPr lang="en-US" altLang="ja-JP" dirty="0">
                <a:latin typeface="Arial" charset="0"/>
                <a:ea typeface="MS PGothic" charset="0"/>
              </a:rPr>
              <a:t> body of knowledge.</a:t>
            </a:r>
          </a:p>
          <a:p>
            <a:r>
              <a:rPr lang="en-US" i="1" dirty="0">
                <a:latin typeface="Arial" charset="0"/>
                <a:ea typeface="MS PGothic" charset="0"/>
              </a:rPr>
              <a:t>Theory </a:t>
            </a:r>
            <a:r>
              <a:rPr lang="en-US" dirty="0">
                <a:latin typeface="Arial" charset="0"/>
                <a:ea typeface="MS PGothic" charset="0"/>
              </a:rPr>
              <a:t>is an integrated set of defined concepts and relational statements that present a view of a phenomenon and can be used to describe, explain, predict, or control phenomena.</a:t>
            </a:r>
          </a:p>
          <a:p>
            <a:pPr>
              <a:buNone/>
            </a:pP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3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Research Objectives, Questions, and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All identify relationships between variables and indicate population to be studied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Narrower in focus than the purpose and often specify only one or two research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6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Study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Variables are concepts that are measured, manipulated, or controlled in a study.</a:t>
            </a:r>
          </a:p>
          <a:p>
            <a:pPr lvl="1">
              <a:defRPr/>
            </a:pPr>
            <a:r>
              <a:rPr lang="en-US" dirty="0"/>
              <a:t>Concrete variables: temperature, weight</a:t>
            </a:r>
          </a:p>
          <a:p>
            <a:pPr lvl="1">
              <a:defRPr/>
            </a:pPr>
            <a:r>
              <a:rPr lang="en-US" dirty="0"/>
              <a:t>Abstract variables: creativity, empathy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Conceptual definition: gives meaning to a concept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Operational definition: variable can be measured using this description</a:t>
            </a:r>
          </a:p>
        </p:txBody>
      </p:sp>
    </p:spTree>
    <p:extLst>
      <p:ext uri="{BB962C8B-B14F-4D97-AF65-F5344CB8AC3E}">
        <p14:creationId xmlns:p14="http://schemas.microsoft.com/office/powerpoint/2010/main" val="1320598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Statements are taken for granted or are considered true.</a:t>
            </a:r>
          </a:p>
          <a:p>
            <a:r>
              <a:rPr lang="en-US" dirty="0">
                <a:latin typeface="Arial" charset="0"/>
                <a:ea typeface="MS PGothic" charset="0"/>
              </a:rPr>
              <a:t>Assumptions are often unrecognized in thinking and behavior.</a:t>
            </a:r>
          </a:p>
          <a:p>
            <a:r>
              <a:rPr lang="en-US" dirty="0">
                <a:latin typeface="Arial" charset="0"/>
                <a:ea typeface="MS PGothic" charset="0"/>
              </a:rPr>
              <a:t>Sources of assumptions are universally accepted truths.</a:t>
            </a:r>
          </a:p>
          <a:p>
            <a:r>
              <a:rPr lang="en-US" dirty="0">
                <a:latin typeface="Arial" charset="0"/>
                <a:ea typeface="MS PGothic" charset="0"/>
              </a:rPr>
              <a:t>They are often embedded in the philosophical base of the study’s</a:t>
            </a:r>
            <a:r>
              <a:rPr lang="en-US" altLang="ja-JP" dirty="0">
                <a:latin typeface="Arial" charset="0"/>
                <a:ea typeface="MS PGothic" charset="0"/>
              </a:rPr>
              <a:t>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6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Restrictions in a study that may decrease the credibility and generalizability of the </a:t>
            </a:r>
            <a:r>
              <a:rPr lang="en-US" dirty="0" smtClean="0">
                <a:cs typeface="ＭＳ Ｐゴシック" charset="0"/>
              </a:rPr>
              <a:t>findings</a:t>
            </a:r>
          </a:p>
          <a:p>
            <a:pPr>
              <a:defRPr/>
            </a:pPr>
            <a:r>
              <a:rPr lang="en-US" dirty="0" smtClean="0">
                <a:cs typeface="ＭＳ Ｐゴシック" charset="0"/>
              </a:rPr>
              <a:t>Important to note whether or not limitations are addressed in the research report you are reading! The author(s) should report their identified limitations. This is often done in a separate section or paragraph at the end of the report. As a reader, you may also note additional limitations not addressed by the author(s). This is an important are for critique. </a:t>
            </a:r>
            <a:endParaRPr lang="en-US" dirty="0"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70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ＭＳ Ｐゴシック" charset="0"/>
              </a:rPr>
              <a:t>Theoretical </a:t>
            </a:r>
            <a:r>
              <a:rPr lang="en-US" dirty="0">
                <a:cs typeface="ＭＳ Ｐゴシック" charset="0"/>
              </a:rPr>
              <a:t>limitations</a:t>
            </a:r>
          </a:p>
          <a:p>
            <a:pPr lvl="1">
              <a:defRPr/>
            </a:pPr>
            <a:r>
              <a:rPr lang="en-US" dirty="0"/>
              <a:t>Restrict the generalization of the findings</a:t>
            </a:r>
          </a:p>
          <a:p>
            <a:pPr lvl="1">
              <a:defRPr/>
            </a:pPr>
            <a:r>
              <a:rPr lang="en-US" dirty="0"/>
              <a:t>Reflected in the framework and definitions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Methodological limitations</a:t>
            </a:r>
          </a:p>
          <a:p>
            <a:pPr lvl="1">
              <a:defRPr/>
            </a:pPr>
            <a:r>
              <a:rPr lang="en-US" dirty="0"/>
              <a:t>Restrict the population to which the findings can be generalized</a:t>
            </a:r>
          </a:p>
          <a:p>
            <a:pPr lvl="1">
              <a:defRPr/>
            </a:pPr>
            <a:r>
              <a:rPr lang="en-US" dirty="0"/>
              <a:t>May result from an unrepresentative sample or weak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5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Blueprint for conducting the study</a:t>
            </a:r>
          </a:p>
          <a:p>
            <a:r>
              <a:rPr lang="en-US" dirty="0">
                <a:latin typeface="Arial" charset="0"/>
                <a:ea typeface="MS PGothic" charset="0"/>
              </a:rPr>
              <a:t>Maximizes control over factors that could interfere with the study’s</a:t>
            </a:r>
            <a:r>
              <a:rPr lang="en-US" altLang="ja-JP" dirty="0">
                <a:latin typeface="Arial" charset="0"/>
                <a:ea typeface="MS PGothic" charset="0"/>
              </a:rPr>
              <a:t> desired outcome</a:t>
            </a:r>
          </a:p>
          <a:p>
            <a:r>
              <a:rPr lang="en-US" dirty="0">
                <a:latin typeface="Arial" charset="0"/>
                <a:ea typeface="MS PGothic" charset="0"/>
              </a:rPr>
              <a:t>Directs the selection of the population, sampling, methods of measure, plans for data collection, and analysis</a:t>
            </a:r>
          </a:p>
        </p:txBody>
      </p:sp>
    </p:spTree>
    <p:extLst>
      <p:ext uri="{BB962C8B-B14F-4D97-AF65-F5344CB8AC3E}">
        <p14:creationId xmlns:p14="http://schemas.microsoft.com/office/powerpoint/2010/main" val="254631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Problem-Solving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Data collection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Problem definition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Plan</a:t>
            </a:r>
          </a:p>
          <a:p>
            <a:pPr lvl="1">
              <a:defRPr/>
            </a:pPr>
            <a:r>
              <a:rPr lang="en-US" dirty="0"/>
              <a:t>Setting goals</a:t>
            </a:r>
          </a:p>
          <a:p>
            <a:pPr lvl="1">
              <a:defRPr/>
            </a:pPr>
            <a:r>
              <a:rPr lang="en-US" dirty="0"/>
              <a:t>Identifying solutions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Implementation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Evaluation and revision</a:t>
            </a:r>
          </a:p>
          <a:p>
            <a:pPr>
              <a:buNone/>
              <a:defRPr/>
            </a:pPr>
            <a:endParaRPr lang="en-US" dirty="0"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5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Research Designs in More Detai</a:t>
            </a:r>
            <a:r>
              <a:rPr lang="en-US" dirty="0"/>
              <a:t>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Research Design look like?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Blueprint or detailed plan for conducting a study</a:t>
            </a:r>
          </a:p>
          <a:p>
            <a:r>
              <a:rPr lang="en-US" dirty="0">
                <a:latin typeface="Arial" charset="0"/>
                <a:ea typeface="MS PGothic" charset="0"/>
              </a:rPr>
              <a:t>Purpose, review of literature, and framework provide the basis for the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Quantitative Research?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Formal, objective, rigorous, systematic process for generating information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Describes new situations, events, or concepts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Examines relationships among variables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Determines the effectiveness of treatments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45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a Research Study?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To describe variables</a:t>
            </a:r>
          </a:p>
          <a:p>
            <a:r>
              <a:rPr lang="en-US" dirty="0">
                <a:latin typeface="Arial" charset="0"/>
                <a:ea typeface="MS PGothic" charset="0"/>
              </a:rPr>
              <a:t>To examine relationships</a:t>
            </a:r>
          </a:p>
          <a:p>
            <a:r>
              <a:rPr lang="en-US" dirty="0">
                <a:latin typeface="Arial" charset="0"/>
                <a:ea typeface="MS PGothic" charset="0"/>
              </a:rPr>
              <a:t>To determine differences</a:t>
            </a:r>
          </a:p>
          <a:p>
            <a:r>
              <a:rPr lang="en-US" dirty="0">
                <a:latin typeface="Arial" charset="0"/>
                <a:ea typeface="MS PGothic" charset="0"/>
              </a:rPr>
              <a:t>To test a treatment</a:t>
            </a:r>
          </a:p>
          <a:p>
            <a:r>
              <a:rPr lang="en-US" dirty="0">
                <a:latin typeface="Arial" charset="0"/>
                <a:ea typeface="MS PGothic" charset="0"/>
              </a:rPr>
              <a:t>To provide a base of evidence for </a:t>
            </a:r>
            <a:r>
              <a:rPr lang="en-US" dirty="0" smtClean="0">
                <a:latin typeface="Arial" charset="0"/>
                <a:ea typeface="MS PGothic" charset="0"/>
              </a:rPr>
              <a:t>practice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r>
              <a:rPr lang="en-US" dirty="0" smtClean="0">
                <a:latin typeface="Arial" charset="0"/>
                <a:ea typeface="MS PGothic" charset="0"/>
              </a:rPr>
              <a:t>OR a </a:t>
            </a:r>
            <a:r>
              <a:rPr lang="en-US" dirty="0">
                <a:latin typeface="Arial" charset="0"/>
                <a:ea typeface="MS PGothic" charset="0"/>
              </a:rPr>
              <a:t>combination of </a:t>
            </a:r>
            <a:r>
              <a:rPr lang="en-US" dirty="0" smtClean="0">
                <a:latin typeface="Arial" charset="0"/>
                <a:ea typeface="MS PGothic" charset="0"/>
              </a:rPr>
              <a:t>the above!</a:t>
            </a: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5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Research Designs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37028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366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the Purpose to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of the quantitative research study must match with the purpose</a:t>
            </a:r>
          </a:p>
          <a:p>
            <a:endParaRPr lang="en-US" dirty="0"/>
          </a:p>
          <a:p>
            <a:r>
              <a:rPr lang="en-US" dirty="0" smtClean="0"/>
              <a:t>As an example, it would not be appropriate to have a purpose of describing a set of variables with an experimental design, which is really meant to test a treatment or intervention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84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Designs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6432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01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Most commonly used design</a:t>
            </a:r>
          </a:p>
          <a:p>
            <a:r>
              <a:rPr lang="en-US" dirty="0">
                <a:latin typeface="Arial" charset="0"/>
                <a:ea typeface="MS PGothic" charset="0"/>
              </a:rPr>
              <a:t>Examines characteristics of a single sample</a:t>
            </a:r>
          </a:p>
          <a:p>
            <a:r>
              <a:rPr lang="en-US" dirty="0">
                <a:latin typeface="Arial" charset="0"/>
                <a:ea typeface="MS PGothic" charset="0"/>
              </a:rPr>
              <a:t>Identifies phenomenon, variables, and conceptual and operational definitions and describes definitions</a:t>
            </a:r>
            <a:br>
              <a:rPr lang="en-US" dirty="0">
                <a:latin typeface="Arial" charset="0"/>
                <a:ea typeface="MS PGothic" charset="0"/>
              </a:rPr>
            </a:br>
            <a:endParaRPr lang="en-US" dirty="0">
              <a:latin typeface="Arial" charset="0"/>
              <a:ea typeface="MS P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10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Descriptive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Examines differences in variables in two or more groups that occur naturally in a setting.</a:t>
            </a:r>
          </a:p>
          <a:p>
            <a:r>
              <a:rPr lang="en-US" dirty="0">
                <a:latin typeface="Arial" charset="0"/>
                <a:ea typeface="MS PGothic" charset="0"/>
              </a:rPr>
              <a:t>Results obtained from these analyses are frequently not generalizable to a population.</a:t>
            </a:r>
            <a:br>
              <a:rPr lang="en-US" dirty="0">
                <a:latin typeface="Arial" charset="0"/>
                <a:ea typeface="MS PGothic" charset="0"/>
              </a:rPr>
            </a:br>
            <a:endParaRPr lang="en-US" dirty="0">
              <a:latin typeface="Arial" charset="0"/>
              <a:ea typeface="MS P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80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ea typeface="MS PGothic" charset="0"/>
              </a:rPr>
              <a:t>Exploration of single unit of study (e.g., family, group, or community)</a:t>
            </a:r>
          </a:p>
          <a:p>
            <a:r>
              <a:rPr lang="en-US" dirty="0">
                <a:latin typeface="Arial" charset="0"/>
                <a:ea typeface="MS PGothic" charset="0"/>
              </a:rPr>
              <a:t>Even though sample is small, number of variables studied is large.</a:t>
            </a:r>
          </a:p>
          <a:p>
            <a:r>
              <a:rPr lang="en-US" dirty="0">
                <a:latin typeface="Arial" charset="0"/>
                <a:ea typeface="MS PGothic" charset="0"/>
              </a:rPr>
              <a:t>Design can be source of descriptive information to support or invalidate theories.</a:t>
            </a:r>
          </a:p>
          <a:p>
            <a:r>
              <a:rPr lang="en-US" dirty="0">
                <a:latin typeface="Arial" charset="0"/>
                <a:ea typeface="MS PGothic" charset="0"/>
              </a:rPr>
              <a:t>It has potential to reveal important findings that can generate new hypotheses for testing.</a:t>
            </a:r>
          </a:p>
          <a:p>
            <a:r>
              <a:rPr lang="en-US" dirty="0">
                <a:latin typeface="Arial" charset="0"/>
                <a:ea typeface="MS PGothic" charset="0"/>
              </a:rPr>
              <a:t>There is no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82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Descriptive correlational design</a:t>
            </a:r>
          </a:p>
          <a:p>
            <a:r>
              <a:rPr lang="en-US" dirty="0">
                <a:latin typeface="Arial" charset="0"/>
                <a:ea typeface="MS PGothic" charset="0"/>
              </a:rPr>
              <a:t>Predictive correlational design</a:t>
            </a:r>
          </a:p>
          <a:p>
            <a:r>
              <a:rPr lang="en-US" dirty="0">
                <a:latin typeface="Arial" charset="0"/>
                <a:ea typeface="MS PGothic" charset="0"/>
              </a:rPr>
              <a:t>Model testing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3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Type of Correlational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18647"/>
            <a:ext cx="10162966" cy="370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53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 of an Experimental Design?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More </a:t>
            </a:r>
            <a:r>
              <a:rPr lang="en-US" dirty="0" smtClean="0">
                <a:latin typeface="Arial" charset="0"/>
                <a:ea typeface="MS PGothic" charset="0"/>
              </a:rPr>
              <a:t>controlled design and conduct of study</a:t>
            </a:r>
            <a:endParaRPr lang="en-US" dirty="0">
              <a:latin typeface="Arial" charset="0"/>
              <a:ea typeface="MS PGothic" charset="0"/>
            </a:endParaRPr>
          </a:p>
          <a:p>
            <a:r>
              <a:rPr lang="en-US" dirty="0">
                <a:latin typeface="Arial" charset="0"/>
                <a:ea typeface="MS PGothic" charset="0"/>
              </a:rPr>
              <a:t>Increased internal validity: decreased threats to design validity</a:t>
            </a:r>
          </a:p>
          <a:p>
            <a:r>
              <a:rPr lang="en-US" dirty="0">
                <a:latin typeface="Arial" charset="0"/>
                <a:ea typeface="MS PGothic" charset="0"/>
              </a:rPr>
              <a:t>Fewer rival </a:t>
            </a:r>
            <a:r>
              <a:rPr lang="en-US" dirty="0" smtClean="0">
                <a:latin typeface="Arial" charset="0"/>
                <a:ea typeface="MS PGothic" charset="0"/>
              </a:rPr>
              <a:t>hypotheses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Quantitative Research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37155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684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Essential Elements of an Experimental Design?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80000"/>
              <a:buFontTx/>
              <a:buAutoNum type="arabicPeriod"/>
            </a:pPr>
            <a:r>
              <a:rPr lang="en-US" dirty="0">
                <a:latin typeface="Arial" charset="0"/>
                <a:ea typeface="MS PGothic" charset="0"/>
              </a:rPr>
              <a:t>Random assignment of subjects to groups</a:t>
            </a:r>
          </a:p>
          <a:p>
            <a:pPr marL="457200" indent="-457200">
              <a:buSzPct val="80000"/>
              <a:buFontTx/>
              <a:buAutoNum type="arabicPeriod"/>
            </a:pPr>
            <a:r>
              <a:rPr lang="en-US" dirty="0">
                <a:latin typeface="Arial" charset="0"/>
                <a:ea typeface="MS PGothic" charset="0"/>
              </a:rPr>
              <a:t>Researcher-controlled manipulation of independent variable</a:t>
            </a:r>
          </a:p>
          <a:p>
            <a:pPr marL="457200" indent="-457200">
              <a:buSzPct val="80000"/>
              <a:buFontTx/>
              <a:buAutoNum type="arabicPeriod"/>
            </a:pPr>
            <a:r>
              <a:rPr lang="en-US" dirty="0">
                <a:latin typeface="Arial" charset="0"/>
                <a:ea typeface="MS PGothic" charset="0"/>
              </a:rPr>
              <a:t>Researcher control of experimental situation and setting, including control/comparison group</a:t>
            </a:r>
          </a:p>
          <a:p>
            <a:pPr marL="457200" indent="-457200">
              <a:buSzPct val="80000"/>
              <a:buFontTx/>
              <a:buAutoNum type="arabicPeriod"/>
            </a:pPr>
            <a:r>
              <a:rPr lang="en-US" dirty="0">
                <a:latin typeface="Arial" charset="0"/>
                <a:ea typeface="MS PGothic" charset="0"/>
              </a:rPr>
              <a:t>Control of variance</a:t>
            </a:r>
          </a:p>
          <a:p>
            <a:pPr marL="914400" lvl="1" indent="-279400">
              <a:buFontTx/>
              <a:buChar char="•"/>
            </a:pPr>
            <a:r>
              <a:rPr lang="en-US" dirty="0">
                <a:latin typeface="Arial" charset="0"/>
                <a:ea typeface="MS PGothic" charset="0"/>
              </a:rPr>
              <a:t>Clearly spelled out sampling criteria</a:t>
            </a:r>
          </a:p>
          <a:p>
            <a:pPr marL="914400" lvl="1" indent="-279400">
              <a:buFontTx/>
              <a:buChar char="•"/>
            </a:pPr>
            <a:r>
              <a:rPr lang="en-US" dirty="0">
                <a:latin typeface="Arial" charset="0"/>
                <a:ea typeface="MS PGothic" charset="0"/>
              </a:rPr>
              <a:t>Precisely defined independent variable</a:t>
            </a:r>
          </a:p>
          <a:p>
            <a:pPr marL="914400" lvl="1" indent="-279400">
              <a:buFontTx/>
              <a:buChar char="•"/>
            </a:pPr>
            <a:r>
              <a:rPr lang="en-US" dirty="0">
                <a:latin typeface="Arial" charset="0"/>
                <a:ea typeface="MS PGothic" charset="0"/>
              </a:rPr>
              <a:t>Carefully measured dependent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01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Study Groups?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Groups in comparative descriptive studies</a:t>
            </a:r>
          </a:p>
          <a:p>
            <a:r>
              <a:rPr lang="en-US" dirty="0">
                <a:latin typeface="Arial" charset="0"/>
                <a:ea typeface="MS PGothic" charset="0"/>
              </a:rPr>
              <a:t>Control group</a:t>
            </a:r>
          </a:p>
          <a:p>
            <a:r>
              <a:rPr lang="en-US" dirty="0">
                <a:latin typeface="Arial" charset="0"/>
                <a:ea typeface="MS PGothic" charset="0"/>
              </a:rPr>
              <a:t>Comparison group</a:t>
            </a:r>
          </a:p>
          <a:p>
            <a:r>
              <a:rPr lang="en-US" dirty="0">
                <a:latin typeface="Arial" charset="0"/>
                <a:ea typeface="MS PGothic" charset="0"/>
              </a:rPr>
              <a:t>Equivalent vs. nonequivalent groups</a:t>
            </a:r>
            <a:br>
              <a:rPr lang="en-US" dirty="0">
                <a:latin typeface="Arial" charset="0"/>
                <a:ea typeface="MS PGothic" charset="0"/>
              </a:rPr>
            </a:b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31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Randomized Clinical Trial?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The design uses large number of subjects to test a treatment’</a:t>
            </a:r>
            <a:r>
              <a:rPr lang="en-US" altLang="ja-JP" dirty="0">
                <a:latin typeface="Arial" charset="0"/>
                <a:ea typeface="MS PGothic" charset="0"/>
              </a:rPr>
              <a:t>s effect and compare results with a control group who did not receive the treatment.</a:t>
            </a:r>
          </a:p>
          <a:p>
            <a:r>
              <a:rPr lang="en-US" dirty="0">
                <a:latin typeface="Arial" charset="0"/>
                <a:ea typeface="MS PGothic" charset="0"/>
              </a:rPr>
              <a:t>The subjects come from a reference population.</a:t>
            </a:r>
          </a:p>
          <a:p>
            <a:r>
              <a:rPr lang="en-US" dirty="0">
                <a:latin typeface="Arial" charset="0"/>
                <a:ea typeface="MS PGothic" charset="0"/>
              </a:rPr>
              <a:t>Randomization of subjects is essential.</a:t>
            </a:r>
          </a:p>
          <a:p>
            <a:r>
              <a:rPr lang="en-US" dirty="0">
                <a:latin typeface="Arial" charset="0"/>
                <a:ea typeface="MS PGothic" charset="0"/>
              </a:rPr>
              <a:t>Usually multiple geographic locations are used.</a:t>
            </a:r>
          </a:p>
        </p:txBody>
      </p:sp>
    </p:spTree>
    <p:extLst>
      <p:ext uri="{BB962C8B-B14F-4D97-AF65-F5344CB8AC3E}">
        <p14:creationId xmlns:p14="http://schemas.microsoft.com/office/powerpoint/2010/main" val="2482287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Interventions in Experimental Research?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Interventions should result in differences in posttest measures between the treatment and control or comparison groups.</a:t>
            </a:r>
          </a:p>
          <a:p>
            <a:r>
              <a:rPr lang="en-US" dirty="0">
                <a:latin typeface="Arial" charset="0"/>
                <a:ea typeface="MS PGothic" charset="0"/>
              </a:rPr>
              <a:t>Intervention could be physiological, psychosocial, educational, or a combination. </a:t>
            </a:r>
          </a:p>
          <a:p>
            <a:r>
              <a:rPr lang="en-US" dirty="0">
                <a:latin typeface="Arial" charset="0"/>
                <a:ea typeface="MS PGothic" charset="0"/>
              </a:rPr>
              <a:t>Nursing is developing a classification system for interventions.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48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Critically Appraising 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Was the experimental intervention described in detail?</a:t>
            </a:r>
          </a:p>
          <a:p>
            <a:r>
              <a:rPr lang="en-US" dirty="0">
                <a:latin typeface="Arial" charset="0"/>
                <a:ea typeface="MS PGothic" charset="0"/>
              </a:rPr>
              <a:t>Was justification from the literature provided for development of the intervention, and what is the current knowledge?</a:t>
            </a:r>
          </a:p>
          <a:p>
            <a:r>
              <a:rPr lang="en-US" dirty="0">
                <a:latin typeface="Arial" charset="0"/>
                <a:ea typeface="MS PGothic" charset="0"/>
              </a:rPr>
              <a:t>Was a protocol developed to ensure consistent implementation of the treatment?</a:t>
            </a:r>
          </a:p>
          <a:p>
            <a:r>
              <a:rPr lang="en-US" dirty="0">
                <a:latin typeface="Arial" charset="0"/>
                <a:ea typeface="MS PGothic" charset="0"/>
              </a:rPr>
              <a:t>Did the study report who implemented the treatment?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58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Critically Appraising 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Was any control group intervention described?</a:t>
            </a:r>
          </a:p>
          <a:p>
            <a:r>
              <a:rPr lang="en-US" dirty="0">
                <a:latin typeface="Arial" charset="0"/>
                <a:ea typeface="MS PGothic" charset="0"/>
              </a:rPr>
              <a:t>Was an intervention theory provided to explain conclusions?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6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Relevant to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1449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61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There is a cause-and-effect relationship between the variables.</a:t>
            </a:r>
          </a:p>
          <a:p>
            <a:r>
              <a:rPr lang="en-US" dirty="0">
                <a:latin typeface="Arial" charset="0"/>
                <a:ea typeface="MS PGothic" charset="0"/>
              </a:rPr>
              <a:t>The simplest view is one independent variable causing a change in one dependent variable.</a:t>
            </a:r>
          </a:p>
          <a:p>
            <a:r>
              <a:rPr lang="en-US" dirty="0">
                <a:latin typeface="Arial" charset="0"/>
                <a:ea typeface="MS PGothic" charset="0"/>
              </a:rPr>
              <a:t>Independent variable (X) causes Y (a change in the dependent variable).</a:t>
            </a:r>
          </a:p>
        </p:txBody>
      </p:sp>
    </p:spTree>
    <p:extLst>
      <p:ext uri="{BB962C8B-B14F-4D97-AF65-F5344CB8AC3E}">
        <p14:creationId xmlns:p14="http://schemas.microsoft.com/office/powerpoint/2010/main" val="442395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There is a cause-and-effect relationship between interrelating variables.</a:t>
            </a:r>
          </a:p>
          <a:p>
            <a:r>
              <a:rPr lang="en-US" dirty="0">
                <a:latin typeface="Arial" charset="0"/>
                <a:ea typeface="MS PGothic" charset="0"/>
              </a:rPr>
              <a:t>There are multiple independent variables causing a change in the dependent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79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399" y="1381628"/>
            <a:ext cx="10492277" cy="4790572"/>
          </a:xfrm>
          <a:prstGeom prst="rect">
            <a:avLst/>
          </a:prstGeom>
        </p:spPr>
        <p:txBody>
          <a:bodyPr vert="horz" lIns="90488" tIns="44450" rIns="90488" bIns="4445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 2" charset="0"/>
              <a:buNone/>
            </a:pPr>
            <a:r>
              <a:rPr lang="en-US" dirty="0" smtClean="0">
                <a:latin typeface="Arial" charset="0"/>
                <a:ea typeface="MS PGothic" charset="0"/>
              </a:rPr>
              <a:t>	</a:t>
            </a:r>
            <a:r>
              <a:rPr lang="en-US" sz="3600" dirty="0" smtClean="0">
                <a:latin typeface="+mj-lt"/>
                <a:ea typeface="MS PGothic" charset="0"/>
              </a:rPr>
              <a:t>Causality:			                          A	                 	B </a:t>
            </a:r>
          </a:p>
          <a:p>
            <a:pPr>
              <a:buFont typeface="Wingdings 2" charset="0"/>
              <a:buNone/>
            </a:pPr>
            <a:r>
              <a:rPr lang="en-US" sz="3600" b="1" dirty="0" smtClean="0">
                <a:latin typeface="+mj-lt"/>
                <a:ea typeface="MS PGothic" charset="0"/>
              </a:rPr>
              <a:t>				                                           </a:t>
            </a:r>
          </a:p>
          <a:p>
            <a:pPr>
              <a:buFont typeface="Wingdings 2" charset="0"/>
              <a:buNone/>
            </a:pPr>
            <a:r>
              <a:rPr lang="en-US" sz="3600" b="1" dirty="0">
                <a:latin typeface="+mj-lt"/>
                <a:ea typeface="MS PGothic" charset="0"/>
              </a:rPr>
              <a:t> </a:t>
            </a:r>
            <a:r>
              <a:rPr lang="en-US" sz="3600" b="1" dirty="0" smtClean="0">
                <a:latin typeface="+mj-lt"/>
                <a:ea typeface="MS PGothic" charset="0"/>
              </a:rPr>
              <a:t>                                           </a:t>
            </a:r>
            <a:r>
              <a:rPr lang="en-US" sz="3600" dirty="0" smtClean="0">
                <a:latin typeface="+mj-lt"/>
                <a:ea typeface="MS PGothic" charset="0"/>
              </a:rPr>
              <a:t>Pressure 		           Ulcer</a:t>
            </a:r>
            <a:endParaRPr lang="en-US" sz="3600" b="1" dirty="0" smtClean="0">
              <a:latin typeface="+mj-lt"/>
              <a:ea typeface="MS PGothic" charset="0"/>
            </a:endParaRPr>
          </a:p>
          <a:p>
            <a:pPr>
              <a:buClr>
                <a:schemeClr val="tx1"/>
              </a:buClr>
              <a:buFont typeface="Wingdings 2" charset="0"/>
              <a:buNone/>
            </a:pPr>
            <a:r>
              <a:rPr lang="en-US" sz="3600" dirty="0" smtClean="0">
                <a:latin typeface="+mj-lt"/>
                <a:ea typeface="MS PGothic" charset="0"/>
              </a:rPr>
              <a:t>	</a:t>
            </a:r>
          </a:p>
          <a:p>
            <a:pPr>
              <a:buClr>
                <a:schemeClr val="tx1"/>
              </a:buClr>
              <a:buFont typeface="Wingdings 2" charset="0"/>
              <a:buNone/>
            </a:pPr>
            <a:endParaRPr lang="en-US" sz="3600" dirty="0">
              <a:latin typeface="+mj-lt"/>
              <a:ea typeface="MS PGothic" charset="0"/>
            </a:endParaRPr>
          </a:p>
          <a:p>
            <a:pPr>
              <a:buClr>
                <a:schemeClr val="tx1"/>
              </a:buClr>
              <a:buFont typeface="Wingdings 2" charset="0"/>
              <a:buNone/>
            </a:pPr>
            <a:r>
              <a:rPr lang="en-US" sz="3600" dirty="0" err="1" smtClean="0">
                <a:latin typeface="+mj-lt"/>
                <a:ea typeface="MS PGothic" charset="0"/>
              </a:rPr>
              <a:t>Multicausality</a:t>
            </a:r>
            <a:r>
              <a:rPr lang="en-US" sz="3600" dirty="0" smtClean="0">
                <a:latin typeface="+mj-lt"/>
                <a:ea typeface="MS PGothic" charset="0"/>
              </a:rPr>
              <a:t>:</a:t>
            </a:r>
            <a:endParaRPr lang="en-US" sz="3600" b="1" dirty="0" smtClean="0">
              <a:latin typeface="+mj-lt"/>
              <a:ea typeface="MS PGothic" charset="0"/>
            </a:endParaRPr>
          </a:p>
          <a:p>
            <a:pPr>
              <a:buFont typeface="Wingdings 2" charset="0"/>
              <a:buNone/>
            </a:pPr>
            <a:r>
              <a:rPr lang="en-US" sz="3600" b="1" dirty="0" smtClean="0">
                <a:latin typeface="+mj-lt"/>
                <a:ea typeface="MS PGothic" charset="0"/>
              </a:rPr>
              <a:t>		</a:t>
            </a:r>
            <a:r>
              <a:rPr lang="en-US" sz="3600" dirty="0" smtClean="0">
                <a:latin typeface="+mj-lt"/>
                <a:ea typeface="MS PGothic" charset="0"/>
              </a:rPr>
              <a:t>Years smoking</a:t>
            </a:r>
          </a:p>
          <a:p>
            <a:pPr>
              <a:buFont typeface="Wingdings 2" charset="0"/>
              <a:buNone/>
            </a:pPr>
            <a:r>
              <a:rPr lang="en-US" sz="3600" dirty="0" smtClean="0">
                <a:latin typeface="+mj-lt"/>
                <a:ea typeface="MS PGothic" charset="0"/>
              </a:rPr>
              <a:t>		High-fat diet		  	                          Heart disease</a:t>
            </a:r>
          </a:p>
          <a:p>
            <a:pPr>
              <a:buFont typeface="Wingdings 2" charset="0"/>
              <a:buNone/>
            </a:pPr>
            <a:r>
              <a:rPr lang="en-US" sz="3600" dirty="0" smtClean="0">
                <a:latin typeface="+mj-lt"/>
                <a:ea typeface="MS PGothic" charset="0"/>
              </a:rPr>
              <a:t>		Limited exercise		</a:t>
            </a:r>
            <a:endParaRPr lang="en-US" sz="3600" b="1" dirty="0">
              <a:latin typeface="+mj-lt"/>
              <a:ea typeface="MS PGothic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47896" y="1292491"/>
            <a:ext cx="1470391" cy="5571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769164" y="2380833"/>
            <a:ext cx="1470391" cy="5571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75980" y="4701992"/>
            <a:ext cx="3319521" cy="42340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75472" y="5303669"/>
            <a:ext cx="3341800" cy="445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43324" y="5504227"/>
            <a:ext cx="3119013" cy="3788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Describe Correlational Research?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Looks at the relationship between two or more variables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Determines the strength and type of relationship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Explains what is seen</a:t>
            </a:r>
          </a:p>
          <a:p>
            <a:pPr>
              <a:defRPr/>
            </a:pPr>
            <a:r>
              <a:rPr lang="en-US" u="sng" dirty="0">
                <a:cs typeface="ＭＳ Ｐゴシック" charset="0"/>
              </a:rPr>
              <a:t>No cause and effect</a:t>
            </a:r>
          </a:p>
        </p:txBody>
      </p:sp>
    </p:spTree>
    <p:extLst>
      <p:ext uri="{BB962C8B-B14F-4D97-AF65-F5344CB8AC3E}">
        <p14:creationId xmlns:p14="http://schemas.microsoft.com/office/powerpoint/2010/main" val="2160699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The likelihood of accurately predicting an event</a:t>
            </a:r>
          </a:p>
          <a:p>
            <a:r>
              <a:rPr lang="en-US" dirty="0">
                <a:latin typeface="Arial" charset="0"/>
                <a:ea typeface="MS PGothic" charset="0"/>
              </a:rPr>
              <a:t>Variations in variables occur.</a:t>
            </a:r>
          </a:p>
          <a:p>
            <a:r>
              <a:rPr lang="en-US" dirty="0">
                <a:latin typeface="Arial" charset="0"/>
                <a:ea typeface="MS PGothic" charset="0"/>
              </a:rPr>
              <a:t>Is there relative causality?</a:t>
            </a:r>
          </a:p>
          <a:p>
            <a:r>
              <a:rPr lang="en-US" dirty="0">
                <a:latin typeface="Arial" charset="0"/>
                <a:ea typeface="MS PGothic" charset="0"/>
              </a:rPr>
              <a:t>Therefore, what is the likelihood that a specific cause will result in a specific effect?</a:t>
            </a:r>
          </a:p>
        </p:txBody>
      </p:sp>
    </p:spTree>
    <p:extLst>
      <p:ext uri="{BB962C8B-B14F-4D97-AF65-F5344CB8AC3E}">
        <p14:creationId xmlns:p14="http://schemas.microsoft.com/office/powerpoint/2010/main" val="3837816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MS PGothic" charset="0"/>
              </a:rPr>
              <a:t>The slanting of findings away from the truth</a:t>
            </a:r>
          </a:p>
          <a:p>
            <a:r>
              <a:rPr lang="en-US" dirty="0">
                <a:latin typeface="+mj-lt"/>
                <a:ea typeface="MS PGothic" charset="0"/>
              </a:rPr>
              <a:t>Bias distorts the findings.</a:t>
            </a:r>
          </a:p>
          <a:p>
            <a:r>
              <a:rPr lang="en-US" dirty="0">
                <a:latin typeface="+mj-lt"/>
                <a:ea typeface="MS PGothic" charset="0"/>
              </a:rPr>
              <a:t>Research designs should be developed </a:t>
            </a:r>
            <a:br>
              <a:rPr lang="en-US" dirty="0">
                <a:latin typeface="+mj-lt"/>
                <a:ea typeface="MS PGothic" charset="0"/>
              </a:rPr>
            </a:br>
            <a:r>
              <a:rPr lang="en-US" dirty="0">
                <a:latin typeface="+mj-lt"/>
                <a:ea typeface="MS PGothic" charset="0"/>
              </a:rPr>
              <a:t>to reduce the likelihood of bias or to control for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83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Potential Causes of Bias in Research Designs?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  <a:ea typeface="MS PGothic" charset="0"/>
              </a:rPr>
              <a:t>Researchers</a:t>
            </a:r>
          </a:p>
          <a:p>
            <a:r>
              <a:rPr lang="en-US" dirty="0">
                <a:latin typeface="+mj-lt"/>
                <a:ea typeface="MS PGothic" charset="0"/>
              </a:rPr>
              <a:t>Components of the environment and/or setting</a:t>
            </a:r>
          </a:p>
          <a:p>
            <a:r>
              <a:rPr lang="en-US" dirty="0">
                <a:latin typeface="+mj-lt"/>
                <a:ea typeface="MS PGothic" charset="0"/>
              </a:rPr>
              <a:t>Individual subjects and/or sample</a:t>
            </a:r>
          </a:p>
          <a:p>
            <a:r>
              <a:rPr lang="en-US" dirty="0">
                <a:latin typeface="+mj-lt"/>
                <a:ea typeface="MS PGothic" charset="0"/>
              </a:rPr>
              <a:t>How groups were formed</a:t>
            </a:r>
          </a:p>
          <a:p>
            <a:r>
              <a:rPr lang="en-US" dirty="0">
                <a:latin typeface="+mj-lt"/>
                <a:ea typeface="MS PGothic" charset="0"/>
              </a:rPr>
              <a:t>Measurement tools</a:t>
            </a:r>
          </a:p>
          <a:p>
            <a:r>
              <a:rPr lang="en-US" dirty="0">
                <a:latin typeface="+mj-lt"/>
                <a:ea typeface="MS PGothic" charset="0"/>
              </a:rPr>
              <a:t>Data collection process</a:t>
            </a:r>
          </a:p>
          <a:p>
            <a:r>
              <a:rPr lang="en-US" dirty="0">
                <a:latin typeface="+mj-lt"/>
                <a:ea typeface="MS PGothic" charset="0"/>
              </a:rPr>
              <a:t>Data and duration of study </a:t>
            </a:r>
            <a:endParaRPr lang="en-US" dirty="0" smtClean="0">
              <a:latin typeface="+mj-lt"/>
              <a:ea typeface="MS PGothic" charset="0"/>
            </a:endParaRPr>
          </a:p>
          <a:p>
            <a:r>
              <a:rPr lang="en-US" dirty="0" smtClean="0">
                <a:latin typeface="+mj-lt"/>
                <a:ea typeface="MS PGothic" charset="0"/>
              </a:rPr>
              <a:t>Statistical </a:t>
            </a:r>
            <a:r>
              <a:rPr lang="en-US" dirty="0">
                <a:latin typeface="+mj-lt"/>
                <a:ea typeface="MS PGothic" charset="0"/>
              </a:rPr>
              <a:t>tests and analysis interpretation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64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Influencing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/>
            <a:r>
              <a:rPr lang="en-US" dirty="0">
                <a:latin typeface="+mj-lt"/>
                <a:ea typeface="MS PGothic" charset="0"/>
              </a:rPr>
              <a:t>Implemented throughout the design</a:t>
            </a:r>
          </a:p>
          <a:p>
            <a:pPr marL="341313" indent="-341313"/>
            <a:r>
              <a:rPr lang="en-US" dirty="0">
                <a:latin typeface="+mj-lt"/>
                <a:ea typeface="MS PGothic" charset="0"/>
              </a:rPr>
              <a:t>Improved accuracy of findings</a:t>
            </a:r>
          </a:p>
          <a:p>
            <a:pPr marL="341313" indent="-341313"/>
            <a:r>
              <a:rPr lang="en-US" dirty="0">
                <a:latin typeface="+mj-lt"/>
                <a:ea typeface="MS PGothic" charset="0"/>
              </a:rPr>
              <a:t>Increased control in quasi-experimental research</a:t>
            </a:r>
          </a:p>
          <a:p>
            <a:pPr marL="341313" indent="-341313"/>
            <a:r>
              <a:rPr lang="en-US" dirty="0">
                <a:latin typeface="+mj-lt"/>
                <a:ea typeface="MS PGothic" charset="0"/>
              </a:rPr>
              <a:t>Greatest in experimental research</a:t>
            </a:r>
          </a:p>
          <a:p>
            <a:pPr marL="341313" indent="-341313">
              <a:buNone/>
            </a:pPr>
            <a:endParaRPr lang="en-US" dirty="0">
              <a:latin typeface="+mj-lt"/>
              <a:ea typeface="MS PGothic" charset="0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5475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MS PGothic" charset="0"/>
              </a:rPr>
              <a:t>Implementation of a treatment or intervention</a:t>
            </a:r>
          </a:p>
          <a:p>
            <a:r>
              <a:rPr lang="en-US" dirty="0">
                <a:latin typeface="+mj-lt"/>
                <a:ea typeface="MS PGothic" charset="0"/>
              </a:rPr>
              <a:t>The independent variable is controlled.</a:t>
            </a:r>
          </a:p>
          <a:p>
            <a:r>
              <a:rPr lang="en-US" dirty="0">
                <a:latin typeface="+mj-lt"/>
                <a:ea typeface="MS PGothic" charset="0"/>
              </a:rPr>
              <a:t>Must be careful to avoid introduction of bias into the study</a:t>
            </a:r>
          </a:p>
          <a:p>
            <a:r>
              <a:rPr lang="en-US" dirty="0">
                <a:latin typeface="+mj-lt"/>
                <a:ea typeface="MS PGothic" charset="0"/>
              </a:rPr>
              <a:t>Usually done only in quasi-experimental and experimental designs</a:t>
            </a:r>
          </a:p>
          <a:p>
            <a:pPr>
              <a:buNone/>
            </a:pPr>
            <a:endParaRPr lang="en-US" dirty="0">
              <a:latin typeface="Arial" charset="0"/>
              <a:ea typeface="MS P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65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Elements of a Strong Design?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MS PGothic" charset="0"/>
              </a:rPr>
              <a:t>Controlling environment: selection of study setting</a:t>
            </a:r>
          </a:p>
          <a:p>
            <a:r>
              <a:rPr lang="en-US" dirty="0">
                <a:latin typeface="+mj-lt"/>
                <a:ea typeface="MS PGothic" charset="0"/>
              </a:rPr>
              <a:t>Controlling equivalence of subjects and groups</a:t>
            </a:r>
          </a:p>
          <a:p>
            <a:r>
              <a:rPr lang="en-US" dirty="0">
                <a:latin typeface="+mj-lt"/>
                <a:ea typeface="MS PGothic" charset="0"/>
              </a:rPr>
              <a:t>Controlling treatment (</a:t>
            </a:r>
            <a:r>
              <a:rPr lang="en-US" dirty="0" err="1">
                <a:latin typeface="+mj-lt"/>
                <a:ea typeface="MS PGothic" charset="0"/>
              </a:rPr>
              <a:t>Tx</a:t>
            </a:r>
            <a:r>
              <a:rPr lang="en-US" dirty="0">
                <a:latin typeface="+mj-lt"/>
                <a:ea typeface="MS PGothic" charset="0"/>
              </a:rPr>
              <a:t>)</a:t>
            </a:r>
          </a:p>
          <a:p>
            <a:r>
              <a:rPr lang="en-US" dirty="0">
                <a:latin typeface="+mj-lt"/>
                <a:ea typeface="MS PGothic" charset="0"/>
              </a:rPr>
              <a:t>Controlling measurement</a:t>
            </a:r>
          </a:p>
          <a:p>
            <a:r>
              <a:rPr lang="en-US" dirty="0">
                <a:latin typeface="+mj-lt"/>
                <a:ea typeface="MS PGothic" charset="0"/>
              </a:rPr>
              <a:t>Controlling extraneous variables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70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29522"/>
            <a:ext cx="10058400" cy="1906858"/>
          </a:xfrm>
        </p:spPr>
        <p:txBody>
          <a:bodyPr/>
          <a:lstStyle/>
          <a:p>
            <a:r>
              <a:rPr lang="en-US" dirty="0" smtClean="0"/>
              <a:t>EXPERIMENTAL RESEARCH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60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1" y="819150"/>
            <a:ext cx="61198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altLang="en-US" smtClean="0"/>
              <a:t>Leading Questions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4" y="1752600"/>
            <a:ext cx="7343775" cy="4413250"/>
          </a:xfrm>
        </p:spPr>
        <p:txBody>
          <a:bodyPr/>
          <a:lstStyle/>
          <a:p>
            <a:r>
              <a:rPr lang="en-AU" altLang="en-US" smtClean="0"/>
              <a:t>Can you think of an example of an experimental research design for language learning research? What is it about?</a:t>
            </a:r>
            <a:endParaRPr lang="en-US" altLang="en-US" smtClean="0"/>
          </a:p>
          <a:p>
            <a:r>
              <a:rPr lang="en-AU" altLang="en-US" smtClean="0"/>
              <a:t>Can you think of an example of a weak experimental design? What makes it weak?</a:t>
            </a:r>
            <a:endParaRPr lang="en-US" altLang="en-US" smtClean="0"/>
          </a:p>
          <a:p>
            <a:r>
              <a:rPr lang="en-AU" altLang="en-US" smtClean="0"/>
              <a:t>Can you think of an example of a strong experimental design? What makes it strong?</a:t>
            </a:r>
          </a:p>
        </p:txBody>
      </p:sp>
    </p:spTree>
    <p:extLst>
      <p:ext uri="{BB962C8B-B14F-4D97-AF65-F5344CB8AC3E}">
        <p14:creationId xmlns:p14="http://schemas.microsoft.com/office/powerpoint/2010/main" val="10355806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research design?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424114" y="1752600"/>
            <a:ext cx="7343775" cy="4413250"/>
          </a:xfrm>
        </p:spPr>
        <p:txBody>
          <a:bodyPr>
            <a:normAutofit lnSpcReduction="10000"/>
          </a:bodyPr>
          <a:lstStyle/>
          <a:p>
            <a:r>
              <a:rPr lang="en-AU" altLang="en-US" smtClean="0"/>
              <a:t>a </a:t>
            </a:r>
            <a:r>
              <a:rPr lang="en-AU" altLang="en-US" b="1" smtClean="0"/>
              <a:t>systematic outline </a:t>
            </a:r>
            <a:r>
              <a:rPr lang="en-AU" altLang="en-US" smtClean="0"/>
              <a:t>of the plans, stages, and strategies involved in each of the experimental research processes.</a:t>
            </a:r>
          </a:p>
          <a:p>
            <a:r>
              <a:rPr lang="en-AU" altLang="en-US" smtClean="0"/>
              <a:t>There are at least four major experimental research designs: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altLang="en-US" b="1" smtClean="0"/>
              <a:t> pre-experimental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altLang="en-US" b="1" smtClean="0"/>
              <a:t>single-case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altLang="en-US" b="1" smtClean="0"/>
              <a:t>randomized experimental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altLang="en-US" b="1" smtClean="0"/>
              <a:t>quasi-experimental designs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104738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Pre-experimental Designs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24114" y="1752600"/>
            <a:ext cx="7343775" cy="4413250"/>
          </a:xfrm>
        </p:spPr>
        <p:txBody>
          <a:bodyPr/>
          <a:lstStyle/>
          <a:p>
            <a:r>
              <a:rPr lang="en-AU" altLang="en-US" smtClean="0"/>
              <a:t>No random assignment</a:t>
            </a:r>
          </a:p>
          <a:p>
            <a:r>
              <a:rPr lang="en-AU" altLang="en-US" smtClean="0"/>
              <a:t>May be carried out in an </a:t>
            </a:r>
            <a:r>
              <a:rPr lang="en-AU" altLang="en-US" b="1" smtClean="0"/>
              <a:t>intact</a:t>
            </a:r>
            <a:r>
              <a:rPr lang="en-AU" altLang="en-US" smtClean="0"/>
              <a:t> or existing class</a:t>
            </a:r>
          </a:p>
          <a:p>
            <a:r>
              <a:rPr lang="en-AU" altLang="en-US" smtClean="0"/>
              <a:t>Many other variables (apart from the independent variable of interest) could play a role in influencing any findings</a:t>
            </a:r>
          </a:p>
          <a:p>
            <a:r>
              <a:rPr lang="en-AU" altLang="en-US" smtClean="0"/>
              <a:t>Good as or recommended as a pilot study (pre-trial).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250857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Quasi-experimental Research?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Examines cause-and-effect relationships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Less control by researcher than true experimental designs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Samples are not randomly selected.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All variables in the study cannot be controlled by the researcher.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68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One-group Posttest-only Design</a:t>
            </a:r>
            <a:endParaRPr lang="en-US" altLang="en-US" smtClean="0"/>
          </a:p>
        </p:txBody>
      </p:sp>
      <p:pic>
        <p:nvPicPr>
          <p:cNvPr id="1126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1" y="1844675"/>
            <a:ext cx="6911975" cy="3816350"/>
          </a:xfrm>
          <a:noFill/>
        </p:spPr>
      </p:pic>
    </p:spTree>
    <p:extLst>
      <p:ext uri="{BB962C8B-B14F-4D97-AF65-F5344CB8AC3E}">
        <p14:creationId xmlns:p14="http://schemas.microsoft.com/office/powerpoint/2010/main" val="1785755450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One-group Pretest-posttest Design</a:t>
            </a:r>
            <a:endParaRPr lang="en-US" altLang="en-US" smtClean="0"/>
          </a:p>
        </p:txBody>
      </p:sp>
      <p:pic>
        <p:nvPicPr>
          <p:cNvPr id="1229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0014" y="1773238"/>
            <a:ext cx="6840537" cy="3751262"/>
          </a:xfrm>
          <a:noFill/>
        </p:spPr>
      </p:pic>
    </p:spTree>
    <p:extLst>
      <p:ext uri="{BB962C8B-B14F-4D97-AF65-F5344CB8AC3E}">
        <p14:creationId xmlns:p14="http://schemas.microsoft.com/office/powerpoint/2010/main" val="1996355245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Posttest-only with Non-equivalent Groups design</a:t>
            </a:r>
            <a:endParaRPr lang="en-US" altLang="en-US" smtClean="0"/>
          </a:p>
        </p:txBody>
      </p:sp>
      <p:pic>
        <p:nvPicPr>
          <p:cNvPr id="1331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1013" y="1700213"/>
            <a:ext cx="6388100" cy="3384550"/>
          </a:xfrm>
          <a:noFill/>
        </p:spPr>
      </p:pic>
    </p:spTree>
    <p:extLst>
      <p:ext uri="{BB962C8B-B14F-4D97-AF65-F5344CB8AC3E}">
        <p14:creationId xmlns:p14="http://schemas.microsoft.com/office/powerpoint/2010/main" val="3981684310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Single-case Designs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424114" y="1752600"/>
            <a:ext cx="7343775" cy="4413250"/>
          </a:xfrm>
        </p:spPr>
        <p:txBody>
          <a:bodyPr/>
          <a:lstStyle/>
          <a:p>
            <a:r>
              <a:rPr lang="en-AU" altLang="en-US" smtClean="0"/>
              <a:t>aims to examine whether an intervention is effective for a particular individual in terms of improvements in learning or behaviors.</a:t>
            </a:r>
          </a:p>
          <a:p>
            <a:r>
              <a:rPr lang="en-AU" altLang="en-US" smtClean="0"/>
              <a:t>has a sample size of </a:t>
            </a:r>
            <a:r>
              <a:rPr lang="en-AU" altLang="en-US" b="1" smtClean="0"/>
              <a:t>one</a:t>
            </a:r>
            <a:r>
              <a:rPr lang="en-AU" altLang="en-US" smtClean="0"/>
              <a:t> participant.</a:t>
            </a:r>
          </a:p>
          <a:p>
            <a:r>
              <a:rPr lang="en-AU" altLang="en-US" b="1" smtClean="0"/>
              <a:t>no comparison</a:t>
            </a:r>
            <a:r>
              <a:rPr lang="en-AU" altLang="en-US" smtClean="0"/>
              <a:t> group or </a:t>
            </a:r>
            <a:r>
              <a:rPr lang="en-AU" altLang="en-US" b="1" smtClean="0"/>
              <a:t>random assignment</a:t>
            </a:r>
          </a:p>
          <a:p>
            <a:r>
              <a:rPr lang="en-AU" altLang="en-US" smtClean="0"/>
              <a:t>should not be confused with a case study.</a:t>
            </a:r>
          </a:p>
          <a:p>
            <a:r>
              <a:rPr lang="en-AU" altLang="en-US" smtClean="0"/>
              <a:t>an extension of the quasi-experimental, one-group time-series design.</a:t>
            </a:r>
          </a:p>
        </p:txBody>
      </p:sp>
    </p:spTree>
    <p:extLst>
      <p:ext uri="{BB962C8B-B14F-4D97-AF65-F5344CB8AC3E}">
        <p14:creationId xmlns:p14="http://schemas.microsoft.com/office/powerpoint/2010/main" val="802625822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withdrawal single-case design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1" y="2133600"/>
            <a:ext cx="6399213" cy="2808288"/>
          </a:xfrm>
          <a:noFill/>
        </p:spPr>
      </p:pic>
    </p:spTree>
    <p:extLst>
      <p:ext uri="{BB962C8B-B14F-4D97-AF65-F5344CB8AC3E}">
        <p14:creationId xmlns:p14="http://schemas.microsoft.com/office/powerpoint/2010/main" val="2368417925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True Experimental Designs</a:t>
            </a:r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424114" y="1752600"/>
            <a:ext cx="7343775" cy="4413250"/>
          </a:xfrm>
        </p:spPr>
        <p:txBody>
          <a:bodyPr/>
          <a:lstStyle/>
          <a:p>
            <a:r>
              <a:rPr lang="en-AU" altLang="en-US" smtClean="0"/>
              <a:t>3 important aspects of true experimental designs: </a:t>
            </a:r>
            <a:r>
              <a:rPr lang="en-AU" altLang="en-US" b="1" smtClean="0"/>
              <a:t>Manipulation of independent variables</a:t>
            </a:r>
            <a:r>
              <a:rPr lang="en-AU" altLang="en-US" smtClean="0"/>
              <a:t>, </a:t>
            </a:r>
            <a:r>
              <a:rPr lang="en-AU" altLang="en-US" b="1" smtClean="0"/>
              <a:t>randomization</a:t>
            </a:r>
            <a:r>
              <a:rPr lang="en-AU" altLang="en-US" smtClean="0"/>
              <a:t>, and </a:t>
            </a:r>
            <a:r>
              <a:rPr lang="en-AU" altLang="en-US" b="1" smtClean="0"/>
              <a:t>comparison groups</a:t>
            </a:r>
          </a:p>
          <a:p>
            <a:r>
              <a:rPr lang="en-AU" altLang="en-US" smtClean="0"/>
              <a:t>Manipulation techniques include: the </a:t>
            </a:r>
            <a:r>
              <a:rPr lang="en-AU" altLang="en-US" b="1" smtClean="0"/>
              <a:t>presence or absence technique</a:t>
            </a:r>
            <a:r>
              <a:rPr lang="en-AU" altLang="en-US" smtClean="0"/>
              <a:t>, the </a:t>
            </a:r>
            <a:r>
              <a:rPr lang="en-AU" altLang="en-US" b="1" smtClean="0"/>
              <a:t>amount technique</a:t>
            </a:r>
            <a:r>
              <a:rPr lang="en-AU" altLang="en-US" smtClean="0"/>
              <a:t>, and the </a:t>
            </a:r>
            <a:r>
              <a:rPr lang="en-AU" altLang="en-US" b="1" smtClean="0"/>
              <a:t>type technique</a:t>
            </a:r>
          </a:p>
          <a:p>
            <a:r>
              <a:rPr lang="en-AU" altLang="en-US" b="1" smtClean="0"/>
              <a:t>Random assignment </a:t>
            </a:r>
            <a:r>
              <a:rPr lang="en-AU" altLang="en-US" smtClean="0"/>
              <a:t>is a randomization technique used to place research participants into groups (e.g., experimental or control groups.</a:t>
            </a:r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2978615936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True Experimental Designs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424114" y="1752600"/>
            <a:ext cx="7343775" cy="4413250"/>
          </a:xfrm>
        </p:spPr>
        <p:txBody>
          <a:bodyPr/>
          <a:lstStyle/>
          <a:p>
            <a:r>
              <a:rPr lang="en-AU" altLang="en-US" b="1" smtClean="0"/>
              <a:t>Comparison Groups</a:t>
            </a:r>
            <a:r>
              <a:rPr lang="en-AU" altLang="en-US" smtClean="0"/>
              <a:t>: two or more equivalent groups with different conditions for the purpose of comparison.</a:t>
            </a:r>
          </a:p>
          <a:p>
            <a:r>
              <a:rPr lang="en-AU" altLang="en-US" smtClean="0"/>
              <a:t>The group which receives the treatment (i.e., interaction activity) is called the </a:t>
            </a:r>
            <a:r>
              <a:rPr lang="en-AU" altLang="en-US" b="1" smtClean="0"/>
              <a:t>experimental group</a:t>
            </a:r>
            <a:r>
              <a:rPr lang="en-AU" altLang="en-US" smtClean="0"/>
              <a:t>.</a:t>
            </a:r>
          </a:p>
          <a:p>
            <a:r>
              <a:rPr lang="en-AU" altLang="en-US" smtClean="0"/>
              <a:t>The group that does not receive the treatment is called the </a:t>
            </a:r>
            <a:r>
              <a:rPr lang="en-AU" altLang="en-US" b="1" smtClean="0"/>
              <a:t>control group</a:t>
            </a:r>
            <a:r>
              <a:rPr lang="en-AU" altLang="en-US" smtClean="0"/>
              <a:t>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0530874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Posttest-Only Control-Group Designs</a:t>
            </a:r>
            <a:endParaRPr lang="en-US" altLang="en-US" smtClean="0"/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3" y="1916113"/>
            <a:ext cx="6057900" cy="3067050"/>
          </a:xfrm>
          <a:noFill/>
        </p:spPr>
      </p:pic>
    </p:spTree>
    <p:extLst>
      <p:ext uri="{BB962C8B-B14F-4D97-AF65-F5344CB8AC3E}">
        <p14:creationId xmlns:p14="http://schemas.microsoft.com/office/powerpoint/2010/main" val="1894907346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Pretest-Posttest Control-Group Designs</a:t>
            </a:r>
            <a:endParaRPr lang="en-US" altLang="en-US" smtClean="0"/>
          </a:p>
        </p:txBody>
      </p:sp>
      <p:pic>
        <p:nvPicPr>
          <p:cNvPr id="1945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0239" y="1752600"/>
            <a:ext cx="5380037" cy="3886200"/>
          </a:xfrm>
          <a:noFill/>
        </p:spPr>
      </p:pic>
    </p:spTree>
    <p:extLst>
      <p:ext uri="{BB962C8B-B14F-4D97-AF65-F5344CB8AC3E}">
        <p14:creationId xmlns:p14="http://schemas.microsoft.com/office/powerpoint/2010/main" val="4178201005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Repeated-measures Design</a:t>
            </a:r>
            <a:endParaRPr lang="en-US" altLang="en-US" smtClean="0"/>
          </a:p>
        </p:txBody>
      </p:sp>
      <p:pic>
        <p:nvPicPr>
          <p:cNvPr id="2048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4575" y="1752600"/>
            <a:ext cx="5632450" cy="3886200"/>
          </a:xfrm>
          <a:noFill/>
        </p:spPr>
      </p:pic>
    </p:spTree>
    <p:extLst>
      <p:ext uri="{BB962C8B-B14F-4D97-AF65-F5344CB8AC3E}">
        <p14:creationId xmlns:p14="http://schemas.microsoft.com/office/powerpoint/2010/main" val="17196263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Main Characteristics of Experimental Research?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Controlled manipulation of at least one independent variable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Uses experimental and control groups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Random assignment of the sample to the experimental and control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538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Factorial Designs</a:t>
            </a:r>
            <a:endParaRPr lang="en-US" altLang="en-US" smtClean="0"/>
          </a:p>
        </p:txBody>
      </p:sp>
      <p:pic>
        <p:nvPicPr>
          <p:cNvPr id="215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5914" y="1989139"/>
            <a:ext cx="6326187" cy="3311525"/>
          </a:xfrm>
          <a:noFill/>
        </p:spPr>
      </p:pic>
    </p:spTree>
    <p:extLst>
      <p:ext uri="{BB962C8B-B14F-4D97-AF65-F5344CB8AC3E}">
        <p14:creationId xmlns:p14="http://schemas.microsoft.com/office/powerpoint/2010/main" val="2243145701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Quasi-experimental Designs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424114" y="1752601"/>
            <a:ext cx="7343775" cy="4340225"/>
          </a:xfrm>
        </p:spPr>
        <p:txBody>
          <a:bodyPr/>
          <a:lstStyle/>
          <a:p>
            <a:r>
              <a:rPr lang="en-AU" altLang="en-US" smtClean="0"/>
              <a:t>The term ‘quasi’ is Latin for ‘almost’.</a:t>
            </a:r>
          </a:p>
          <a:p>
            <a:r>
              <a:rPr lang="en-AU" altLang="en-US" b="1" smtClean="0"/>
              <a:t>cannot</a:t>
            </a:r>
            <a:r>
              <a:rPr lang="en-AU" altLang="en-US" smtClean="0"/>
              <a:t> do random assignments in quasi-experimental research</a:t>
            </a:r>
          </a:p>
          <a:p>
            <a:r>
              <a:rPr lang="en-AU" altLang="en-US" smtClean="0"/>
              <a:t>In real life situations, there are intact classes that cannot be rearranged.</a:t>
            </a:r>
          </a:p>
          <a:p>
            <a:r>
              <a:rPr lang="en-AU" altLang="en-US" smtClean="0"/>
              <a:t>Hence, researchers cannot achieve complete control over potential confounding variables that can be </a:t>
            </a:r>
            <a:r>
              <a:rPr lang="en-AU" altLang="en-US" b="1" smtClean="0"/>
              <a:t>threats to the internal validity </a:t>
            </a:r>
            <a:r>
              <a:rPr lang="en-AU" altLang="en-US" smtClean="0"/>
              <a:t>of the study</a:t>
            </a: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76912591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Pretest-Postest Nonrandomized Control Group Designs</a:t>
            </a:r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1790700"/>
            <a:ext cx="6584950" cy="3475038"/>
          </a:xfrm>
          <a:noFill/>
        </p:spPr>
      </p:pic>
    </p:spTree>
    <p:extLst>
      <p:ext uri="{BB962C8B-B14F-4D97-AF65-F5344CB8AC3E}">
        <p14:creationId xmlns:p14="http://schemas.microsoft.com/office/powerpoint/2010/main" val="3762660904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One-group or Control-group Time-series Designs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4" y="1844675"/>
            <a:ext cx="6048375" cy="2808288"/>
          </a:xfrm>
          <a:noFill/>
        </p:spPr>
      </p:pic>
    </p:spTree>
    <p:extLst>
      <p:ext uri="{BB962C8B-B14F-4D97-AF65-F5344CB8AC3E}">
        <p14:creationId xmlns:p14="http://schemas.microsoft.com/office/powerpoint/2010/main" val="1304991901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Methods for Random Assignment in Experimental Research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424114" y="1752600"/>
            <a:ext cx="7343775" cy="4413250"/>
          </a:xfrm>
        </p:spPr>
        <p:txBody>
          <a:bodyPr/>
          <a:lstStyle/>
          <a:p>
            <a:r>
              <a:rPr lang="en-AU" altLang="en-US" smtClean="0"/>
              <a:t>The Coin-toss Technique</a:t>
            </a:r>
          </a:p>
          <a:p>
            <a:r>
              <a:rPr lang="en-AU" altLang="en-US" smtClean="0"/>
              <a:t>The Block-randomized Technique</a:t>
            </a:r>
          </a:p>
          <a:p>
            <a:r>
              <a:rPr lang="en-AU" altLang="en-US" smtClean="0"/>
              <a:t>The Matching Technique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altLang="en-US" smtClean="0"/>
              <a:t>  </a:t>
            </a:r>
            <a:r>
              <a:rPr lang="en-AU" altLang="en-US"/>
              <a:t>group matching technique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altLang="en-US"/>
              <a:t> 	pair matching technique</a:t>
            </a:r>
          </a:p>
        </p:txBody>
      </p:sp>
    </p:spTree>
    <p:extLst>
      <p:ext uri="{BB962C8B-B14F-4D97-AF65-F5344CB8AC3E}">
        <p14:creationId xmlns:p14="http://schemas.microsoft.com/office/powerpoint/2010/main" val="1838577389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Limitations of Experimental Research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424114" y="1752601"/>
            <a:ext cx="7343775" cy="4340225"/>
          </a:xfrm>
        </p:spPr>
        <p:txBody>
          <a:bodyPr/>
          <a:lstStyle/>
          <a:p>
            <a:r>
              <a:rPr lang="en-AU" altLang="en-US" b="1" smtClean="0"/>
              <a:t>Limitations due to language learners: </a:t>
            </a:r>
            <a:r>
              <a:rPr lang="en-AU" altLang="en-US" smtClean="0"/>
              <a:t>Language learning is highly complex and multidimensional; learners’ background characteristics, psychological traits, and social settings</a:t>
            </a:r>
            <a:endParaRPr lang="en-AU" altLang="en-US" b="1" smtClean="0"/>
          </a:p>
          <a:p>
            <a:r>
              <a:rPr lang="en-AU" altLang="en-US" b="1" smtClean="0"/>
              <a:t>Limitations due to researchers: </a:t>
            </a:r>
            <a:r>
              <a:rPr lang="en-AU" altLang="en-US" smtClean="0"/>
              <a:t>difficult to be fully objective in their observation</a:t>
            </a:r>
            <a:endParaRPr lang="en-AU" altLang="en-US" b="1" smtClean="0"/>
          </a:p>
        </p:txBody>
      </p:sp>
    </p:spTree>
    <p:extLst>
      <p:ext uri="{BB962C8B-B14F-4D97-AF65-F5344CB8AC3E}">
        <p14:creationId xmlns:p14="http://schemas.microsoft.com/office/powerpoint/2010/main" val="2680221859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Discussion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424114" y="1628776"/>
            <a:ext cx="7343775" cy="4537075"/>
          </a:xfrm>
        </p:spPr>
        <p:txBody>
          <a:bodyPr/>
          <a:lstStyle/>
          <a:p>
            <a:r>
              <a:rPr lang="en-AU" altLang="en-US" smtClean="0"/>
              <a:t>Experimental research requires control over a situation in which research validity must be safeguarded. Why is it important to control variables in experimental research?</a:t>
            </a:r>
          </a:p>
          <a:p>
            <a:r>
              <a:rPr lang="en-AU" altLang="en-US" smtClean="0"/>
              <a:t>We have discussed three typical experimental techniques to manipulate an independent variable of interest (i.e., the </a:t>
            </a:r>
            <a:r>
              <a:rPr lang="en-AU" altLang="en-US" u="sng" smtClean="0"/>
              <a:t>presence or absence technique</a:t>
            </a:r>
            <a:r>
              <a:rPr lang="en-AU" altLang="en-US" smtClean="0"/>
              <a:t>, the </a:t>
            </a:r>
            <a:r>
              <a:rPr lang="en-AU" altLang="en-US" u="sng" smtClean="0"/>
              <a:t>amount technique</a:t>
            </a:r>
            <a:r>
              <a:rPr lang="en-AU" altLang="en-US" smtClean="0"/>
              <a:t>, and the </a:t>
            </a:r>
            <a:r>
              <a:rPr lang="en-AU" altLang="en-US" u="sng" smtClean="0"/>
              <a:t>type technique</a:t>
            </a:r>
            <a:r>
              <a:rPr lang="en-AU" altLang="en-US" smtClean="0"/>
              <a:t>). Which experimental designs discussed so far apply any of these techniques?</a:t>
            </a:r>
          </a:p>
        </p:txBody>
      </p:sp>
    </p:spTree>
    <p:extLst>
      <p:ext uri="{BB962C8B-B14F-4D97-AF65-F5344CB8AC3E}">
        <p14:creationId xmlns:p14="http://schemas.microsoft.com/office/powerpoint/2010/main" val="1579625799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should you ask to Critically Appraise a Study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MS PGothic" charset="0"/>
              </a:rPr>
              <a:t>Was the type of design identified? </a:t>
            </a:r>
          </a:p>
          <a:p>
            <a:r>
              <a:rPr lang="en-US" dirty="0">
                <a:latin typeface="+mj-lt"/>
                <a:ea typeface="MS PGothic" charset="0"/>
              </a:rPr>
              <a:t>Was the study design linked to the purpose and/or objectives, questions, or hypotheses?</a:t>
            </a:r>
          </a:p>
          <a:p>
            <a:r>
              <a:rPr lang="en-US" dirty="0">
                <a:latin typeface="+mj-lt"/>
                <a:ea typeface="MS PGothic" charset="0"/>
              </a:rPr>
              <a:t>Were all variables manipulated or measured?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183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should you ask to Critically Appraise a Study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MS PGothic" charset="0"/>
              </a:rPr>
              <a:t>If the study included a treatment, was it clearly described and consistently implemented? </a:t>
            </a:r>
          </a:p>
          <a:p>
            <a:r>
              <a:rPr lang="en-US" dirty="0">
                <a:latin typeface="+mj-lt"/>
                <a:ea typeface="MS PGothic" charset="0"/>
              </a:rPr>
              <a:t>Were extraneous variables identified and controlled?</a:t>
            </a:r>
          </a:p>
          <a:p>
            <a:r>
              <a:rPr lang="en-US" dirty="0">
                <a:latin typeface="+mj-lt"/>
                <a:ea typeface="MS PGothic" charset="0"/>
              </a:rPr>
              <a:t>What were threats to design validity in the study?</a:t>
            </a:r>
          </a:p>
        </p:txBody>
      </p:sp>
    </p:spTree>
    <p:extLst>
      <p:ext uri="{BB962C8B-B14F-4D97-AF65-F5344CB8AC3E}">
        <p14:creationId xmlns:p14="http://schemas.microsoft.com/office/powerpoint/2010/main" val="32041005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should you ask to Critically Appraise a Study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Was a pilot study performed?</a:t>
            </a:r>
          </a:p>
          <a:p>
            <a:r>
              <a:rPr lang="en-US" dirty="0">
                <a:latin typeface="Arial" charset="0"/>
                <a:ea typeface="MS PGothic" charset="0"/>
              </a:rPr>
              <a:t>What was the reason for the pilot and the outcome?</a:t>
            </a:r>
          </a:p>
          <a:p>
            <a:pPr lvl="1"/>
            <a:r>
              <a:rPr lang="en-US" dirty="0">
                <a:latin typeface="Arial" charset="0"/>
                <a:ea typeface="MS PGothic" charset="0"/>
              </a:rPr>
              <a:t>Study feasibility	</a:t>
            </a:r>
          </a:p>
          <a:p>
            <a:pPr lvl="1"/>
            <a:r>
              <a:rPr lang="en-US" dirty="0">
                <a:latin typeface="Arial" charset="0"/>
                <a:ea typeface="MS PGothic" charset="0"/>
              </a:rPr>
              <a:t>Refine design or treatment			</a:t>
            </a:r>
          </a:p>
          <a:p>
            <a:pPr lvl="1"/>
            <a:r>
              <a:rPr lang="en-US" dirty="0">
                <a:latin typeface="Arial" charset="0"/>
                <a:ea typeface="MS PGothic" charset="0"/>
              </a:rPr>
              <a:t>Examine validity and reliability of measurement methods</a:t>
            </a:r>
          </a:p>
        </p:txBody>
      </p:sp>
    </p:spTree>
    <p:extLst>
      <p:ext uri="{BB962C8B-B14F-4D97-AF65-F5344CB8AC3E}">
        <p14:creationId xmlns:p14="http://schemas.microsoft.com/office/powerpoint/2010/main" val="309651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Aim of Experimental Research?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Looks at cause-and-effect relationships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Highly controlled, objective, systematic studies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Involves the measurement of independent and dependent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808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should you ask to Critically Appraise a Study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MS PGothic" charset="0"/>
              </a:rPr>
              <a:t>How adequate was the manipulation?</a:t>
            </a:r>
          </a:p>
          <a:p>
            <a:r>
              <a:rPr lang="en-US" dirty="0">
                <a:latin typeface="+mj-lt"/>
                <a:ea typeface="MS PGothic" charset="0"/>
              </a:rPr>
              <a:t>What elements should have been manipulated to improve the validity of </a:t>
            </a:r>
            <a:br>
              <a:rPr lang="en-US" dirty="0">
                <a:latin typeface="+mj-lt"/>
                <a:ea typeface="MS PGothic" charset="0"/>
              </a:rPr>
            </a:br>
            <a:r>
              <a:rPr lang="en-US" dirty="0">
                <a:latin typeface="+mj-lt"/>
                <a:ea typeface="MS PGothic" charset="0"/>
              </a:rPr>
              <a:t>the findings?</a:t>
            </a:r>
          </a:p>
          <a:p>
            <a:r>
              <a:rPr lang="en-US" dirty="0">
                <a:latin typeface="+mj-lt"/>
                <a:ea typeface="MS PGothic" charset="0"/>
              </a:rPr>
              <a:t>Based on your assessment of the adequacy of the design, how valid are the findings? </a:t>
            </a:r>
          </a:p>
          <a:p>
            <a:r>
              <a:rPr lang="en-US" dirty="0">
                <a:latin typeface="+mj-lt"/>
                <a:ea typeface="MS PGothic" charset="0"/>
              </a:rPr>
              <a:t>Is there another reasonable (valid) explanation (rival hypothesis) for the study findings other than that proposed by the researcher?</a:t>
            </a:r>
          </a:p>
        </p:txBody>
      </p:sp>
    </p:spTree>
    <p:extLst>
      <p:ext uri="{BB962C8B-B14F-4D97-AF65-F5344CB8AC3E}">
        <p14:creationId xmlns:p14="http://schemas.microsoft.com/office/powerpoint/2010/main" val="3116944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should you ask to Critically Appraise a Study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MS PGothic" charset="0"/>
              </a:rPr>
              <a:t>Identify elements controlled in the study.</a:t>
            </a:r>
          </a:p>
          <a:p>
            <a:r>
              <a:rPr lang="en-US" dirty="0">
                <a:latin typeface="+mj-lt"/>
                <a:ea typeface="MS PGothic" charset="0"/>
              </a:rPr>
              <a:t>Identify possible sources of bias.</a:t>
            </a:r>
          </a:p>
          <a:p>
            <a:r>
              <a:rPr lang="en-US" dirty="0">
                <a:latin typeface="+mj-lt"/>
                <a:ea typeface="MS PGothic" charset="0"/>
              </a:rPr>
              <a:t>Are there elements that could have been controlled to improve the study design?</a:t>
            </a:r>
          </a:p>
          <a:p>
            <a:r>
              <a:rPr lang="en-US" dirty="0">
                <a:latin typeface="+mj-lt"/>
                <a:ea typeface="MS PGothic" charset="0"/>
              </a:rPr>
              <a:t>What elements of the design were manipulated, and how were they manipulated?</a:t>
            </a:r>
          </a:p>
        </p:txBody>
      </p:sp>
    </p:spTree>
    <p:extLst>
      <p:ext uri="{BB962C8B-B14F-4D97-AF65-F5344CB8AC3E}">
        <p14:creationId xmlns:p14="http://schemas.microsoft.com/office/powerpoint/2010/main" val="6898239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end!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 in the Quantitative Research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33238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99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2445</Words>
  <Application>Microsoft Office PowerPoint</Application>
  <PresentationFormat>Widescreen</PresentationFormat>
  <Paragraphs>356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ＭＳ Ｐゴシック</vt:lpstr>
      <vt:lpstr>ＭＳ Ｐゴシック</vt:lpstr>
      <vt:lpstr>Arial</vt:lpstr>
      <vt:lpstr>Calibri</vt:lpstr>
      <vt:lpstr>Calibri Light</vt:lpstr>
      <vt:lpstr>Wingdings</vt:lpstr>
      <vt:lpstr>Wingdings 2</vt:lpstr>
      <vt:lpstr>Retrospect</vt:lpstr>
      <vt:lpstr>Quantitative Research</vt:lpstr>
      <vt:lpstr>An Introduction to Quantitative Research</vt:lpstr>
      <vt:lpstr>What is Quantitative Research? </vt:lpstr>
      <vt:lpstr>Types of Quantitative Research</vt:lpstr>
      <vt:lpstr>How Would You Describe Correlational Research? </vt:lpstr>
      <vt:lpstr>How about Quasi-experimental Research? </vt:lpstr>
      <vt:lpstr>What are the Main Characteristics of Experimental Research? </vt:lpstr>
      <vt:lpstr>What is the Aim of Experimental Research? </vt:lpstr>
      <vt:lpstr>Important Concepts in the Quantitative Research Process</vt:lpstr>
      <vt:lpstr>What is Applied Research? </vt:lpstr>
      <vt:lpstr>Why is Rigor Important? </vt:lpstr>
      <vt:lpstr>What Measures of Control are Utilized? </vt:lpstr>
      <vt:lpstr>Control in Quantitative Research</vt:lpstr>
      <vt:lpstr>What are Extraneous Variables? </vt:lpstr>
      <vt:lpstr>What are Sampling and Sampling Methods? </vt:lpstr>
      <vt:lpstr>Settings in Quantitative Research</vt:lpstr>
      <vt:lpstr>Steps in Quantitative Research</vt:lpstr>
      <vt:lpstr>Review: Research Problems and Purposes</vt:lpstr>
      <vt:lpstr>Review: Literature Review </vt:lpstr>
      <vt:lpstr>Review: Study Framework</vt:lpstr>
      <vt:lpstr>Review: Research Objectives, Questions, and Hypotheses</vt:lpstr>
      <vt:lpstr>Review: Study Variables</vt:lpstr>
      <vt:lpstr>Assumptions</vt:lpstr>
      <vt:lpstr>Limitations</vt:lpstr>
      <vt:lpstr>Limitations</vt:lpstr>
      <vt:lpstr>Research Design</vt:lpstr>
      <vt:lpstr>Problem-Solving Process</vt:lpstr>
      <vt:lpstr>Quantitative Research Designs in More Detail</vt:lpstr>
      <vt:lpstr>What does a Research Design look like? </vt:lpstr>
      <vt:lpstr>What is the Purpose of a Research Study? </vt:lpstr>
      <vt:lpstr>Quantitative Research Designs</vt:lpstr>
      <vt:lpstr>Linking the Purpose to the Design</vt:lpstr>
      <vt:lpstr>Descriptive Designs</vt:lpstr>
      <vt:lpstr>Descriptive Designs</vt:lpstr>
      <vt:lpstr>Comparative Descriptive Designs</vt:lpstr>
      <vt:lpstr>Case Study Designs</vt:lpstr>
      <vt:lpstr>Correlational Designs</vt:lpstr>
      <vt:lpstr>Determining the Type of Correlational Design</vt:lpstr>
      <vt:lpstr>What are the Benefits of an Experimental Design? </vt:lpstr>
      <vt:lpstr>What are the Essential Elements of an Experimental Design? </vt:lpstr>
      <vt:lpstr>What are Study Groups? </vt:lpstr>
      <vt:lpstr>What is a Randomized Clinical Trial? </vt:lpstr>
      <vt:lpstr>What are Interventions in Experimental Research? </vt:lpstr>
      <vt:lpstr>Guidelines for Critically Appraising Interventions</vt:lpstr>
      <vt:lpstr>Guidelines for Critically Appraising Interventions</vt:lpstr>
      <vt:lpstr>Concepts Relevant to Design</vt:lpstr>
      <vt:lpstr>Causality </vt:lpstr>
      <vt:lpstr>Multicausality</vt:lpstr>
      <vt:lpstr>PowerPoint Presentation</vt:lpstr>
      <vt:lpstr>Probability</vt:lpstr>
      <vt:lpstr>Bias</vt:lpstr>
      <vt:lpstr>What are Potential Causes of Bias in Research Designs? </vt:lpstr>
      <vt:lpstr>Factors Influencing Control</vt:lpstr>
      <vt:lpstr>Manipulation</vt:lpstr>
      <vt:lpstr>What are the Elements of a Strong Design? </vt:lpstr>
      <vt:lpstr>EXPERIMENTAL RESEARCH DESIGN</vt:lpstr>
      <vt:lpstr>Leading Questions</vt:lpstr>
      <vt:lpstr>What is a research design?</vt:lpstr>
      <vt:lpstr>Pre-experimental Designs</vt:lpstr>
      <vt:lpstr>One-group Posttest-only Design</vt:lpstr>
      <vt:lpstr>One-group Pretest-posttest Design</vt:lpstr>
      <vt:lpstr>Posttest-only with Non-equivalent Groups design</vt:lpstr>
      <vt:lpstr>Single-case Designs</vt:lpstr>
      <vt:lpstr>A withdrawal single-case design</vt:lpstr>
      <vt:lpstr>True Experimental Designs</vt:lpstr>
      <vt:lpstr>True Experimental Designs</vt:lpstr>
      <vt:lpstr>Posttest-Only Control-Group Designs</vt:lpstr>
      <vt:lpstr>Pretest-Posttest Control-Group Designs</vt:lpstr>
      <vt:lpstr>Repeated-measures Design</vt:lpstr>
      <vt:lpstr>Factorial Designs</vt:lpstr>
      <vt:lpstr>Quasi-experimental Designs</vt:lpstr>
      <vt:lpstr>Pretest-Postest Nonrandomized Control Group Designs</vt:lpstr>
      <vt:lpstr>One-group or Control-group Time-series Designs</vt:lpstr>
      <vt:lpstr>Methods for Random Assignment in Experimental Research</vt:lpstr>
      <vt:lpstr>Limitations of Experimental Research</vt:lpstr>
      <vt:lpstr>Discussion</vt:lpstr>
      <vt:lpstr>What Questions should you ask to Critically Appraise a Study Design?</vt:lpstr>
      <vt:lpstr>What Questions should you ask to Critically Appraise a Study Design?</vt:lpstr>
      <vt:lpstr>What Questions should you ask to Critically Appraise a Study Design?</vt:lpstr>
      <vt:lpstr>What Questions should you ask to Critically Appraise a Study Design?</vt:lpstr>
      <vt:lpstr>What Questions should you ask to Critically Appraise a Study Design?</vt:lpstr>
      <vt:lpstr>Questions? Comments?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Yevchak</dc:creator>
  <cp:lastModifiedBy>Kilungu Matata</cp:lastModifiedBy>
  <cp:revision>15</cp:revision>
  <dcterms:created xsi:type="dcterms:W3CDTF">2016-06-15T17:42:22Z</dcterms:created>
  <dcterms:modified xsi:type="dcterms:W3CDTF">2023-03-04T04:30:23Z</dcterms:modified>
</cp:coreProperties>
</file>