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30"/>
  </p:notesMasterIdLst>
  <p:sldIdLst>
    <p:sldId id="320" r:id="rId2"/>
    <p:sldId id="573" r:id="rId3"/>
    <p:sldId id="589" r:id="rId4"/>
    <p:sldId id="546" r:id="rId5"/>
    <p:sldId id="580" r:id="rId6"/>
    <p:sldId id="576" r:id="rId7"/>
    <p:sldId id="578" r:id="rId8"/>
    <p:sldId id="581" r:id="rId9"/>
    <p:sldId id="582" r:id="rId10"/>
    <p:sldId id="556" r:id="rId11"/>
    <p:sldId id="557" r:id="rId12"/>
    <p:sldId id="559" r:id="rId13"/>
    <p:sldId id="560" r:id="rId14"/>
    <p:sldId id="561" r:id="rId15"/>
    <p:sldId id="563" r:id="rId16"/>
    <p:sldId id="565" r:id="rId17"/>
    <p:sldId id="566" r:id="rId18"/>
    <p:sldId id="567" r:id="rId19"/>
    <p:sldId id="569" r:id="rId20"/>
    <p:sldId id="570" r:id="rId21"/>
    <p:sldId id="571" r:id="rId22"/>
    <p:sldId id="572" r:id="rId23"/>
    <p:sldId id="583" r:id="rId24"/>
    <p:sldId id="584" r:id="rId25"/>
    <p:sldId id="585" r:id="rId26"/>
    <p:sldId id="586" r:id="rId27"/>
    <p:sldId id="587" r:id="rId28"/>
    <p:sldId id="588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88530" autoAdjust="0"/>
  </p:normalViewPr>
  <p:slideViewPr>
    <p:cSldViewPr>
      <p:cViewPr varScale="1">
        <p:scale>
          <a:sx n="65" d="100"/>
          <a:sy n="65" d="100"/>
        </p:scale>
        <p:origin x="125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5E4E7-3C5D-4979-BDAA-BA19FB033EC5}" type="datetimeFigureOut">
              <a:rPr lang="en-US" smtClean="0"/>
              <a:pPr/>
              <a:t>9/12/2022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A0F97-CD07-43AB-90A3-8266D2250A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9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0F97-CD07-43AB-90A3-8266D2250A5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5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FC0B08-8F53-4ACC-927F-7EFFCBB5822C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E1A3B7-B948-45C9-8699-11320A9E57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F594BE-7EF0-41C8-B194-3A2608F876DA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349455-3F9A-426A-B33D-D8700210D5C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7A73CA-1033-45C5-B97A-4ED28890D78F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14D60F-FD11-4EDB-AC20-A9FC4E2876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3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7FAAB1-3541-4FD7-8ECB-A38D23E14E4A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9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0317D8-E52C-48E8-A816-E1A5FC01198B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32276E-4244-403B-87D1-8FB3F63408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6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5C0F36-F598-4A93-BA0D-8FF69A875551}" type="datetime1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1EDF12-82B4-4B62-9024-86A31AD1BE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0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C4D213-3574-403A-9AF9-D37FA23E3F6D}" type="datetime1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95028E-1E23-4055-96B0-9F2F1446DB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1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BB8AAF-D2FD-476F-930F-65A1222F6ABE}" type="datetime1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D2CF1-DFBD-4EC7-863E-8D9913A2BB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8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660CC0-E8AA-474F-AA30-83D960D6214D}" type="datetime1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4BD1A-6034-445E-91A1-CD65F41DBC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7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B4E0E2-10C8-4C8D-B72E-1B9D0E8D7A71}" type="datetime1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7F02A-D40E-4668-8C5E-1AE704F72B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670267-5208-45A3-8B8F-BA293B37113F}" type="datetime1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99C8C1-4D4D-4256-B4E0-3C2553F981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7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E68B8A-672B-4E0B-86AE-1C12EB3D623D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D663039-4CDA-45BC-AB21-C3918EF103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2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531" y="882649"/>
            <a:ext cx="8153400" cy="12192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effectLst/>
                <a:latin typeface="Garamond" panose="02020404030301010803" pitchFamily="18" charset="0"/>
                <a:cs typeface="Times New Roman" pitchFamily="18" charset="0"/>
              </a:rPr>
              <a:t>Lesson 2</a:t>
            </a:r>
            <a:endParaRPr lang="en-US" sz="4000" b="1" dirty="0">
              <a:effectLst/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886" y="1981200"/>
            <a:ext cx="8001000" cy="3886200"/>
          </a:xfrm>
        </p:spPr>
        <p:txBody>
          <a:bodyPr>
            <a:noAutofit/>
          </a:bodyPr>
          <a:lstStyle/>
          <a:p>
            <a:r>
              <a:rPr lang="en-GB" sz="8000" i="1" dirty="0" err="1" smtClean="0"/>
              <a:t>Laravel</a:t>
            </a:r>
            <a:r>
              <a:rPr lang="en-GB" sz="8000" b="1" dirty="0" smtClean="0">
                <a:solidFill>
                  <a:srgbClr val="0070C0"/>
                </a:solidFill>
              </a:rPr>
              <a:t>  </a:t>
            </a:r>
            <a:r>
              <a:rPr lang="en-GB" sz="8000" b="1" dirty="0" smtClean="0">
                <a:solidFill>
                  <a:srgbClr val="0070C0"/>
                </a:solidFill>
              </a:rPr>
              <a:t>Routes, Views and </a:t>
            </a:r>
            <a:endParaRPr lang="en-GB" sz="8000" b="1" dirty="0" smtClean="0">
              <a:solidFill>
                <a:srgbClr val="0070C0"/>
              </a:solidFill>
            </a:endParaRPr>
          </a:p>
          <a:p>
            <a:r>
              <a:rPr lang="en-GB" sz="8000" b="1" dirty="0" smtClean="0">
                <a:solidFill>
                  <a:srgbClr val="0070C0"/>
                </a:solidFill>
              </a:rPr>
              <a:t> Controllers</a:t>
            </a:r>
            <a:endParaRPr lang="en-US" sz="80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E1A3B7-B948-45C9-8699-11320A9E576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Named routes allow the convenient generation of URLs or redirects for specific routes. </a:t>
            </a:r>
            <a:endParaRPr lang="en-US" sz="2400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You </a:t>
            </a:r>
            <a:r>
              <a:rPr lang="en-US" sz="2400" dirty="0">
                <a:latin typeface="+mj-lt"/>
                <a:cs typeface="Times New Roman" pitchFamily="18" charset="0"/>
              </a:rPr>
              <a:t>may specify a name for a route by chaining the name method onto the route definition:</a:t>
            </a:r>
          </a:p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Route::get('/user/profile', function () {</a:t>
            </a: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    //</a:t>
            </a:r>
          </a:p>
          <a:p>
            <a:pPr algn="just"/>
            <a:r>
              <a:rPr lang="en-US" sz="2400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})-&gt;name('profile');</a:t>
            </a:r>
            <a:endParaRPr lang="en-US" sz="2000" b="1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+mn-lt"/>
              </a:rPr>
              <a:t>Named Routes</a:t>
            </a:r>
          </a:p>
        </p:txBody>
      </p:sp>
    </p:spTree>
    <p:extLst>
      <p:ext uri="{BB962C8B-B14F-4D97-AF65-F5344CB8AC3E}">
        <p14:creationId xmlns:p14="http://schemas.microsoft.com/office/powerpoint/2010/main" val="11488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8117144" cy="5029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You may also specify route names for controller actions:</a:t>
            </a:r>
          </a:p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Route::get(</a:t>
            </a: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    '/user/profile',</a:t>
            </a:r>
          </a:p>
          <a:p>
            <a:pPr algn="just"/>
            <a:r>
              <a:rPr lang="en-US" sz="2000" dirty="0">
                <a:latin typeface="+mj-lt"/>
                <a:cs typeface="Times New Roman" pitchFamily="18" charset="0"/>
              </a:rPr>
              <a:t>    [UserProfileController::class, 'show</a:t>
            </a:r>
            <a:r>
              <a:rPr lang="en-US" sz="2000" dirty="0" smtClean="0">
                <a:latin typeface="+mj-lt"/>
                <a:cs typeface="Times New Roman" pitchFamily="18" charset="0"/>
              </a:rPr>
              <a:t>'])-&gt;</a:t>
            </a:r>
            <a:r>
              <a:rPr lang="en-US" sz="2000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name('profile');</a:t>
            </a:r>
            <a:endParaRPr lang="en-US" sz="2000" b="1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+mn-lt"/>
              </a:rPr>
              <a:t>Named </a:t>
            </a: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Routes(cont.)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431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531" y="882649"/>
            <a:ext cx="8153400" cy="1219200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effectLst/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886" y="1981200"/>
            <a:ext cx="8001000" cy="3886200"/>
          </a:xfrm>
        </p:spPr>
        <p:txBody>
          <a:bodyPr>
            <a:noAutofit/>
          </a:bodyPr>
          <a:lstStyle/>
          <a:p>
            <a:r>
              <a:rPr lang="en-GB" sz="8800" b="1" i="1" dirty="0" smtClean="0">
                <a:solidFill>
                  <a:srgbClr val="0070C0"/>
                </a:solidFill>
              </a:rPr>
              <a:t>Laravel  Controllers</a:t>
            </a:r>
            <a:endParaRPr lang="en-US" sz="8800" b="1" i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E1A3B7-B948-45C9-8699-11320A9E576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Instead of defining all of your request handling logic as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closures</a:t>
            </a:r>
            <a:r>
              <a:rPr lang="en-US" sz="2400" dirty="0">
                <a:latin typeface="+mj-lt"/>
                <a:cs typeface="Times New Roman" pitchFamily="18" charset="0"/>
              </a:rPr>
              <a:t> in your route files, you may wish to organize this behavior using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"controller" classes</a:t>
            </a:r>
            <a:r>
              <a:rPr lang="en-US" sz="2400" dirty="0" smtClean="0">
                <a:latin typeface="+mj-lt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>
                <a:latin typeface="+mj-lt"/>
                <a:cs typeface="Times New Roman" pitchFamily="18" charset="0"/>
              </a:rPr>
              <a:t>Controllers can group related request handling logic into a single class</a:t>
            </a:r>
            <a:r>
              <a:rPr lang="en-US" sz="2400" dirty="0" smtClean="0">
                <a:latin typeface="+mj-lt"/>
                <a:cs typeface="Times New Roman" pitchFamily="18" charset="0"/>
              </a:rPr>
              <a:t>.</a:t>
            </a:r>
          </a:p>
          <a:p>
            <a:pPr algn="just"/>
            <a:endParaRPr lang="en-US" sz="2400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 or </a:t>
            </a:r>
            <a:r>
              <a:rPr lang="en-US" sz="2400" dirty="0">
                <a:latin typeface="+mj-lt"/>
                <a:cs typeface="Times New Roman" pitchFamily="18" charset="0"/>
              </a:rPr>
              <a:t>example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a UserController </a:t>
            </a:r>
            <a:r>
              <a:rPr lang="en-US" sz="2400" dirty="0">
                <a:latin typeface="+mj-lt"/>
                <a:cs typeface="Times New Roman" pitchFamily="18" charset="0"/>
              </a:rPr>
              <a:t>class might handle all incoming requests related to users, including </a:t>
            </a:r>
            <a:r>
              <a:rPr lang="en-US" sz="2400" b="1" i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showing, creating, updating, and deleting users. </a:t>
            </a:r>
            <a:endParaRPr lang="en-US" sz="2400" b="1" i="1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algn="just"/>
            <a:endParaRPr lang="en-US" sz="2400" b="1" i="1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By </a:t>
            </a:r>
            <a:r>
              <a:rPr lang="en-US" sz="2400" dirty="0">
                <a:latin typeface="+mj-lt"/>
                <a:cs typeface="Times New Roman" pitchFamily="18" charset="0"/>
              </a:rPr>
              <a:t>default, controllers are stored in the app/Http/Controllers directory.</a:t>
            </a:r>
            <a:endParaRPr lang="en-US" sz="2400" b="1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Introduction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049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Let's take a look at an example of a basic controller</a:t>
            </a:r>
            <a:r>
              <a:rPr lang="en-US" sz="2400" dirty="0" smtClean="0">
                <a:latin typeface="+mj-lt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>
                <a:latin typeface="+mj-lt"/>
                <a:cs typeface="Times New Roman" pitchFamily="18" charset="0"/>
              </a:rPr>
              <a:t>Note that the controller extends the base controller class included with Laravel: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App\Http\Controllers\Controller:</a:t>
            </a:r>
          </a:p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+mn-lt"/>
              </a:rPr>
              <a:t>Basic Controllers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2104103" y="3121661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lvl="0" indent="-171450" algn="just" defTabSz="685800" fontAlgn="auto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  <a:cs typeface="Times New Roman" pitchFamily="18" charset="0"/>
              </a:rPr>
              <a:t>&lt;?</a:t>
            </a:r>
            <a:r>
              <a:rPr lang="en-US" sz="2400" dirty="0" err="1">
                <a:solidFill>
                  <a:prstClr val="black"/>
                </a:solidFill>
                <a:latin typeface="Calibri Light" panose="020F0302020204030204"/>
                <a:cs typeface="Times New Roman" pitchFamily="18" charset="0"/>
              </a:rPr>
              <a:t>php</a:t>
            </a:r>
            <a:endParaRPr lang="en-US" sz="2400" dirty="0">
              <a:solidFill>
                <a:prstClr val="black"/>
              </a:solidFill>
              <a:latin typeface="Calibri Light" panose="020F0302020204030204"/>
              <a:cs typeface="Times New Roman" pitchFamily="18" charset="0"/>
            </a:endParaRPr>
          </a:p>
          <a:p>
            <a:pPr marL="171450" lvl="0" indent="-171450" algn="just" defTabSz="685800" fontAlgn="auto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  <a:cs typeface="Times New Roman" pitchFamily="18" charset="0"/>
              </a:rPr>
              <a:t>namespace App\Http\Controllers;</a:t>
            </a:r>
          </a:p>
          <a:p>
            <a:pPr marL="171450" lvl="0" indent="-171450" algn="just" defTabSz="685800" fontAlgn="auto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  <a:cs typeface="Times New Roman" pitchFamily="18" charset="0"/>
              </a:rPr>
              <a:t>use App\Http\Controllers\Controller;</a:t>
            </a:r>
          </a:p>
          <a:p>
            <a:pPr marL="171450" lvl="0" indent="-171450" algn="just" defTabSz="685800" fontAlgn="auto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  <a:cs typeface="Times New Roman" pitchFamily="18" charset="0"/>
              </a:rPr>
              <a:t>use App\Models\User;</a:t>
            </a:r>
          </a:p>
        </p:txBody>
      </p:sp>
    </p:spTree>
    <p:extLst>
      <p:ext uri="{BB962C8B-B14F-4D97-AF65-F5344CB8AC3E}">
        <p14:creationId xmlns:p14="http://schemas.microsoft.com/office/powerpoint/2010/main" val="23421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656303" y="2261691"/>
            <a:ext cx="7983794" cy="3795713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i="1" dirty="0" smtClean="0">
                <a:latin typeface="+mj-lt"/>
                <a:cs typeface="Times New Roman" pitchFamily="18" charset="0"/>
              </a:rPr>
              <a:t>Registration IN Route File:</a:t>
            </a:r>
            <a:endParaRPr lang="en-US" sz="2400" i="1" dirty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use App\Http\Controllers\</a:t>
            </a:r>
            <a:r>
              <a:rPr lang="en-US" sz="2400" b="1" dirty="0" err="1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UsersController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;</a:t>
            </a:r>
          </a:p>
          <a:p>
            <a:pPr algn="just"/>
            <a:endParaRPr lang="en-US" sz="2400" b="1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algn="just"/>
            <a:r>
              <a:rPr lang="en-US" sz="2400" i="1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Definition  in Route File</a:t>
            </a:r>
            <a:endParaRPr lang="en-US" sz="2400" i="1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algn="just"/>
            <a:r>
              <a:rPr lang="en-US" sz="2400" b="1" dirty="0">
                <a:solidFill>
                  <a:srgbClr val="00B050"/>
                </a:solidFill>
                <a:latin typeface="+mj-lt"/>
                <a:cs typeface="Times New Roman" pitchFamily="18" charset="0"/>
              </a:rPr>
              <a:t>Route::get('/</a:t>
            </a:r>
            <a:r>
              <a:rPr lang="en-US" sz="2400" b="1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user', </a:t>
            </a:r>
            <a:r>
              <a:rPr lang="en-US" sz="2400" b="1" dirty="0">
                <a:solidFill>
                  <a:srgbClr val="00B050"/>
                </a:solidFill>
                <a:latin typeface="+mj-lt"/>
                <a:cs typeface="Times New Roman" pitchFamily="18" charset="0"/>
              </a:rPr>
              <a:t>[</a:t>
            </a:r>
            <a:r>
              <a:rPr lang="en-US" sz="2400" b="1" dirty="0" err="1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UsersController</a:t>
            </a:r>
            <a:r>
              <a:rPr lang="en-US" sz="2400" b="1" dirty="0">
                <a:solidFill>
                  <a:srgbClr val="00B050"/>
                </a:solidFill>
                <a:latin typeface="+mj-lt"/>
                <a:cs typeface="Times New Roman" pitchFamily="18" charset="0"/>
              </a:rPr>
              <a:t>::class, </a:t>
            </a:r>
            <a:r>
              <a:rPr lang="en-US" sz="2400" b="1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‘index']);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Controller Definition &amp; Registration in Route File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149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i="1" dirty="0">
                <a:latin typeface="+mj-lt"/>
                <a:cs typeface="Times New Roman" pitchFamily="18" charset="0"/>
              </a:rPr>
              <a:t>Open the 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PHP artisan command terminal and </a:t>
            </a:r>
            <a:r>
              <a:rPr lang="en-US" sz="2400" i="1" dirty="0">
                <a:latin typeface="+mj-lt"/>
                <a:cs typeface="Times New Roman" pitchFamily="18" charset="0"/>
              </a:rPr>
              <a:t>type the following 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:</a:t>
            </a:r>
            <a:endParaRPr lang="en-US" sz="2400" b="1" i="1" dirty="0" smtClean="0">
              <a:solidFill>
                <a:srgbClr val="00B05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46471" y="942429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Creating a Basic Controller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08471" y="3734155"/>
            <a:ext cx="731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</a:rPr>
              <a:t>php</a:t>
            </a:r>
            <a:r>
              <a:rPr lang="en-US" sz="2400" b="1" dirty="0">
                <a:solidFill>
                  <a:srgbClr val="0070C0"/>
                </a:solidFill>
              </a:rPr>
              <a:t> artisan make:controller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ControllerName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60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If you think of each Eloquent model in your application as a "resource", it is typical to perform the same sets of actions against each resource in your application</a:t>
            </a:r>
            <a:r>
              <a:rPr lang="en-US" sz="2400" dirty="0" smtClean="0">
                <a:latin typeface="+mj-lt"/>
                <a:cs typeface="Times New Roman" pitchFamily="18" charset="0"/>
              </a:rPr>
              <a:t>.</a:t>
            </a:r>
          </a:p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>
                <a:latin typeface="+mj-lt"/>
                <a:cs typeface="Times New Roman" pitchFamily="18" charset="0"/>
              </a:rPr>
              <a:t>For example, imagine your application contains a Photo model and a Movie model. It is likely that users can create, read, update, or delete these resources.</a:t>
            </a:r>
          </a:p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+mn-lt"/>
              </a:rPr>
              <a:t>Resource Controllers</a:t>
            </a:r>
          </a:p>
        </p:txBody>
      </p:sp>
    </p:spTree>
    <p:extLst>
      <p:ext uri="{BB962C8B-B14F-4D97-AF65-F5344CB8AC3E}">
        <p14:creationId xmlns:p14="http://schemas.microsoft.com/office/powerpoint/2010/main" val="291681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Because of this common use case, Laravel resource routing assigns the typical create, read, update, and delete ("CRUD") routes to a controller with </a:t>
            </a:r>
            <a:r>
              <a:rPr lang="en-US" sz="2400" b="1" dirty="0">
                <a:solidFill>
                  <a:srgbClr val="00B050"/>
                </a:solidFill>
                <a:latin typeface="+mj-lt"/>
                <a:cs typeface="Times New Roman" pitchFamily="18" charset="0"/>
              </a:rPr>
              <a:t>a single line of code</a:t>
            </a:r>
            <a:r>
              <a:rPr lang="en-US" sz="2400" b="1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A Resource controller may be created using the Artisan </a:t>
            </a:r>
            <a:r>
              <a:rPr lang="en-US" sz="2400" i="1" dirty="0">
                <a:latin typeface="+mj-lt"/>
                <a:cs typeface="Times New Roman" pitchFamily="18" charset="0"/>
              </a:rPr>
              <a:t>command's </a:t>
            </a:r>
            <a:r>
              <a:rPr lang="en-US" sz="2400" b="1" i="1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- -</a:t>
            </a:r>
            <a:r>
              <a:rPr lang="en-US" sz="2400" b="1" i="1" dirty="0">
                <a:solidFill>
                  <a:srgbClr val="00B050"/>
                </a:solidFill>
                <a:latin typeface="+mj-lt"/>
                <a:cs typeface="Times New Roman" pitchFamily="18" charset="0"/>
              </a:rPr>
              <a:t>resource </a:t>
            </a:r>
            <a:r>
              <a:rPr lang="en-US" sz="2400" i="1" dirty="0">
                <a:latin typeface="+mj-lt"/>
                <a:cs typeface="Times New Roman" pitchFamily="18" charset="0"/>
              </a:rPr>
              <a:t>option to quickly create a controller to handle these actions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:</a:t>
            </a:r>
          </a:p>
          <a:p>
            <a:pPr algn="just"/>
            <a:endParaRPr lang="en-US" sz="2400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b="1" dirty="0">
                <a:solidFill>
                  <a:srgbClr val="00B050"/>
                </a:solidFill>
                <a:latin typeface="+mj-lt"/>
                <a:cs typeface="Times New Roman" pitchFamily="18" charset="0"/>
              </a:rPr>
              <a:t>php artisan make:controller </a:t>
            </a:r>
            <a:r>
              <a:rPr lang="en-US" sz="2400" b="1" dirty="0" err="1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PhotosController</a:t>
            </a:r>
            <a:r>
              <a:rPr lang="en-US" sz="2400" b="1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+mj-lt"/>
                <a:cs typeface="Times New Roman" pitchFamily="18" charset="0"/>
              </a:rPr>
              <a:t>--resource</a:t>
            </a:r>
            <a:endParaRPr lang="en-US" sz="2400" b="1" dirty="0" smtClean="0">
              <a:solidFill>
                <a:srgbClr val="00B05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+mn-lt"/>
              </a:rPr>
              <a:t>Resource </a:t>
            </a: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Controllers(cont.)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590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This command will generate a controller at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app/Http/Controllers/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PhotosController.php</a:t>
            </a:r>
            <a:r>
              <a:rPr lang="en-US" sz="2400" dirty="0">
                <a:latin typeface="+mj-lt"/>
                <a:cs typeface="Times New Roman" pitchFamily="18" charset="0"/>
              </a:rPr>
              <a:t>. </a:t>
            </a:r>
            <a:endParaRPr lang="en-US" sz="2400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The </a:t>
            </a:r>
            <a:r>
              <a:rPr lang="en-US" sz="2400" dirty="0">
                <a:latin typeface="+mj-lt"/>
                <a:cs typeface="Times New Roman" pitchFamily="18" charset="0"/>
              </a:rPr>
              <a:t>controller will contain a method for each of the available resource operations</a:t>
            </a:r>
            <a:r>
              <a:rPr lang="en-US" sz="2400" dirty="0" smtClean="0">
                <a:latin typeface="+mj-lt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>
                <a:latin typeface="+mj-lt"/>
                <a:cs typeface="Times New Roman" pitchFamily="18" charset="0"/>
              </a:rPr>
              <a:t>Next, you may register a resource route that points to the controller</a:t>
            </a:r>
            <a:r>
              <a:rPr lang="en-US" sz="2400" dirty="0" smtClean="0">
                <a:latin typeface="+mj-lt"/>
                <a:cs typeface="Times New Roman" pitchFamily="18" charset="0"/>
              </a:rPr>
              <a:t>:</a:t>
            </a:r>
          </a:p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lvl="1" algn="just"/>
            <a:r>
              <a:rPr lang="en-US" sz="2100" b="1" i="1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use App\Http\Controllers\</a:t>
            </a:r>
            <a:r>
              <a:rPr lang="en-US" sz="2100" b="1" i="1" dirty="0" err="1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PhotosController</a:t>
            </a:r>
            <a:r>
              <a:rPr lang="en-US" sz="2100" b="1" i="1" dirty="0">
                <a:solidFill>
                  <a:srgbClr val="00B050"/>
                </a:solidFill>
                <a:latin typeface="+mj-lt"/>
                <a:cs typeface="Times New Roman" pitchFamily="18" charset="0"/>
              </a:rPr>
              <a:t>;</a:t>
            </a:r>
          </a:p>
          <a:p>
            <a:pPr lvl="1" algn="just"/>
            <a:r>
              <a:rPr lang="en-US" sz="2100" b="1" i="1" dirty="0" smtClean="0">
                <a:solidFill>
                  <a:srgbClr val="00B0F0"/>
                </a:solidFill>
                <a:latin typeface="+mj-lt"/>
                <a:cs typeface="Times New Roman" pitchFamily="18" charset="0"/>
              </a:rPr>
              <a:t>Route</a:t>
            </a:r>
            <a:r>
              <a:rPr lang="en-US" sz="2100" b="1" i="1" dirty="0">
                <a:solidFill>
                  <a:srgbClr val="00B0F0"/>
                </a:solidFill>
                <a:latin typeface="+mj-lt"/>
                <a:cs typeface="Times New Roman" pitchFamily="18" charset="0"/>
              </a:rPr>
              <a:t>::resource('photos', </a:t>
            </a:r>
            <a:r>
              <a:rPr lang="en-US" sz="2100" b="1" i="1" dirty="0" err="1" smtClean="0">
                <a:solidFill>
                  <a:srgbClr val="00B0F0"/>
                </a:solidFill>
                <a:latin typeface="+mj-lt"/>
                <a:cs typeface="Times New Roman" pitchFamily="18" charset="0"/>
              </a:rPr>
              <a:t>PhotosController</a:t>
            </a:r>
            <a:r>
              <a:rPr lang="en-US" sz="2100" b="1" i="1" dirty="0">
                <a:solidFill>
                  <a:srgbClr val="00B0F0"/>
                </a:solidFill>
                <a:latin typeface="+mj-lt"/>
                <a:cs typeface="Times New Roman" pitchFamily="18" charset="0"/>
              </a:rPr>
              <a:t>::class);</a:t>
            </a:r>
            <a:endParaRPr lang="en-US" sz="2100" b="1" i="1" dirty="0" smtClean="0">
              <a:solidFill>
                <a:srgbClr val="00B0F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+mn-lt"/>
              </a:rPr>
              <a:t>Resource </a:t>
            </a: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Controllers(cont.)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749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/>
          </a:bodyPr>
          <a:lstStyle/>
          <a:p>
            <a:pPr algn="just"/>
            <a:endParaRPr lang="en-US" sz="2400" b="1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+mj-lt"/>
                <a:cs typeface="Times New Roman" pitchFamily="18" charset="0"/>
              </a:rPr>
              <a:t>A </a:t>
            </a:r>
            <a:r>
              <a:rPr lang="en-US" sz="2400" b="1" dirty="0">
                <a:latin typeface="+mj-lt"/>
                <a:cs typeface="Times New Roman" pitchFamily="18" charset="0"/>
              </a:rPr>
              <a:t>Route in Laravel </a:t>
            </a:r>
            <a:r>
              <a:rPr lang="en-US" sz="2400" dirty="0">
                <a:latin typeface="+mj-lt"/>
                <a:cs typeface="Times New Roman" pitchFamily="18" charset="0"/>
              </a:rPr>
              <a:t>is the first point of interaction with your application from the web (or API) end. </a:t>
            </a:r>
            <a:endParaRPr lang="en-US" sz="2400" dirty="0" smtClean="0">
              <a:latin typeface="+mj-lt"/>
              <a:cs typeface="Times New Roman" pitchFamily="18" charset="0"/>
            </a:endParaRPr>
          </a:p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At </a:t>
            </a:r>
            <a:r>
              <a:rPr lang="en-US" sz="2400" dirty="0">
                <a:latin typeface="+mj-lt"/>
                <a:cs typeface="Times New Roman" pitchFamily="18" charset="0"/>
              </a:rPr>
              <a:t>the most basic level, the Route connects requests sent to your application to the relevant section of your application as determined by your rules as the application developer</a:t>
            </a:r>
            <a:endParaRPr lang="en-US" sz="2400" b="1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+mn-lt"/>
              </a:rPr>
              <a:t>Basic Routing</a:t>
            </a:r>
          </a:p>
        </p:txBody>
      </p:sp>
    </p:spTree>
    <p:extLst>
      <p:ext uri="{BB962C8B-B14F-4D97-AF65-F5344CB8AC3E}">
        <p14:creationId xmlns:p14="http://schemas.microsoft.com/office/powerpoint/2010/main" val="364416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This single route declaration </a:t>
            </a:r>
            <a:r>
              <a:rPr lang="en-US" sz="2400" i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creates multiple routes </a:t>
            </a:r>
            <a:r>
              <a:rPr lang="en-US" sz="2400" dirty="0">
                <a:latin typeface="+mj-lt"/>
                <a:cs typeface="Times New Roman" pitchFamily="18" charset="0"/>
              </a:rPr>
              <a:t>to handle a variety of actions on the resource</a:t>
            </a:r>
            <a:r>
              <a:rPr lang="en-US" sz="2400" dirty="0" smtClean="0">
                <a:latin typeface="+mj-lt"/>
                <a:cs typeface="Times New Roman" pitchFamily="18" charset="0"/>
              </a:rPr>
              <a:t>.</a:t>
            </a:r>
          </a:p>
          <a:p>
            <a:pPr algn="just"/>
            <a:endParaRPr lang="en-US" sz="2400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>
                <a:latin typeface="+mj-lt"/>
                <a:cs typeface="Times New Roman" pitchFamily="18" charset="0"/>
              </a:rPr>
              <a:t>The generated controller will already have </a:t>
            </a:r>
            <a:r>
              <a:rPr lang="en-US" sz="2400" i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methods</a:t>
            </a:r>
            <a:r>
              <a:rPr lang="en-US" sz="2400" dirty="0">
                <a:latin typeface="+mj-lt"/>
                <a:cs typeface="Times New Roman" pitchFamily="18" charset="0"/>
              </a:rPr>
              <a:t>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created for </a:t>
            </a:r>
            <a:r>
              <a:rPr lang="en-US" sz="2400" dirty="0">
                <a:latin typeface="+mj-lt"/>
                <a:cs typeface="Times New Roman" pitchFamily="18" charset="0"/>
              </a:rPr>
              <a:t>each of these </a:t>
            </a:r>
            <a:r>
              <a:rPr lang="en-US" sz="2400" i="1" dirty="0">
                <a:latin typeface="+mj-lt"/>
                <a:cs typeface="Times New Roman" pitchFamily="18" charset="0"/>
              </a:rPr>
              <a:t>actions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 To get a </a:t>
            </a:r>
            <a:r>
              <a:rPr lang="en-US" sz="2400" dirty="0">
                <a:latin typeface="+mj-lt"/>
                <a:cs typeface="Times New Roman" pitchFamily="18" charset="0"/>
              </a:rPr>
              <a:t>quick overview of your application's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routes, run the :</a:t>
            </a:r>
          </a:p>
          <a:p>
            <a:pPr algn="just"/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cs typeface="Times New Roman" pitchFamily="18" charset="0"/>
              </a:rPr>
              <a:t>&gt; </a:t>
            </a:r>
            <a:r>
              <a:rPr lang="en-US" sz="2400" i="1" dirty="0" err="1">
                <a:solidFill>
                  <a:srgbClr val="0070C0"/>
                </a:solidFill>
                <a:cs typeface="Times New Roman" pitchFamily="18" charset="0"/>
              </a:rPr>
              <a:t>php</a:t>
            </a:r>
            <a:r>
              <a:rPr lang="en-US" sz="2400" i="1" dirty="0">
                <a:solidFill>
                  <a:srgbClr val="0070C0"/>
                </a:solidFill>
                <a:cs typeface="Times New Roman" pitchFamily="18" charset="0"/>
              </a:rPr>
              <a:t> artisan </a:t>
            </a:r>
            <a:r>
              <a:rPr lang="en-US" sz="2400" i="1" dirty="0" err="1">
                <a:solidFill>
                  <a:srgbClr val="0070C0"/>
                </a:solidFill>
                <a:cs typeface="Times New Roman" pitchFamily="18" charset="0"/>
              </a:rPr>
              <a:t>route:list</a:t>
            </a:r>
            <a:endParaRPr lang="en-US" sz="2400" i="1" dirty="0">
              <a:solidFill>
                <a:srgbClr val="0070C0"/>
              </a:solidFill>
              <a:cs typeface="Times New Roman" pitchFamily="18" charset="0"/>
            </a:endParaRPr>
          </a:p>
          <a:p>
            <a:pPr algn="just"/>
            <a:r>
              <a:rPr lang="en-US" sz="2400" i="1" dirty="0" smtClean="0">
                <a:solidFill>
                  <a:srgbClr val="0070C0"/>
                </a:solidFill>
                <a:cs typeface="Times New Roman" pitchFamily="18" charset="0"/>
              </a:rPr>
              <a:t>&gt; </a:t>
            </a:r>
            <a:r>
              <a:rPr lang="en-US" sz="2400" i="1" dirty="0" err="1">
                <a:solidFill>
                  <a:srgbClr val="0070C0"/>
                </a:solidFill>
                <a:cs typeface="Times New Roman" pitchFamily="18" charset="0"/>
              </a:rPr>
              <a:t>php</a:t>
            </a:r>
            <a:r>
              <a:rPr lang="en-US" sz="2400" i="1" dirty="0">
                <a:solidFill>
                  <a:srgbClr val="0070C0"/>
                </a:solidFill>
                <a:cs typeface="Times New Roman" pitchFamily="18" charset="0"/>
              </a:rPr>
              <a:t> artisan </a:t>
            </a:r>
            <a:r>
              <a:rPr lang="en-US" sz="2400" i="1" dirty="0" err="1" smtClean="0">
                <a:solidFill>
                  <a:srgbClr val="0070C0"/>
                </a:solidFill>
                <a:cs typeface="Times New Roman" pitchFamily="18" charset="0"/>
              </a:rPr>
              <a:t>cache:clear</a:t>
            </a:r>
            <a:endParaRPr lang="en-US" sz="2400" i="1" dirty="0" smtClean="0">
              <a:solidFill>
                <a:srgbClr val="0070C0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+mn-lt"/>
              </a:rPr>
              <a:t>Resource </a:t>
            </a: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Controllers(cont.)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492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+mn-lt"/>
              </a:rPr>
              <a:t>Actions Handled By Resource Controller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139308"/>
              </p:ext>
            </p:extLst>
          </p:nvPr>
        </p:nvGraphicFramePr>
        <p:xfrm>
          <a:off x="990598" y="2313464"/>
          <a:ext cx="7086604" cy="37185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66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</a:rPr>
                        <a:t>Verb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</a:rPr>
                        <a:t>URI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</a:rPr>
                        <a:t>Action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</a:rPr>
                        <a:t>Route Name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70C0"/>
                          </a:solidFill>
                          <a:effectLst/>
                        </a:rPr>
                        <a:t>GET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/photos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index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photos.index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70C0"/>
                          </a:solidFill>
                          <a:effectLst/>
                        </a:rPr>
                        <a:t>GET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/photos/create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create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photos.create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70C0"/>
                          </a:solidFill>
                          <a:effectLst/>
                        </a:rPr>
                        <a:t>POST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/photos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store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photos.store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70C0"/>
                          </a:solidFill>
                          <a:effectLst/>
                        </a:rPr>
                        <a:t>GET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/photos/{photo}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show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photos.show</a:t>
                      </a:r>
                      <a:endParaRPr lang="en-US" sz="16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70C0"/>
                          </a:solidFill>
                          <a:effectLst/>
                        </a:rPr>
                        <a:t>GET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/photos/{photo}/edit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edit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photos.edit</a:t>
                      </a:r>
                      <a:endParaRPr lang="en-US" sz="16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70C0"/>
                          </a:solidFill>
                          <a:effectLst/>
                        </a:rPr>
                        <a:t>PUT/PATCH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/photos/{photo}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update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photos.update</a:t>
                      </a:r>
                      <a:endParaRPr lang="en-US" sz="16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70C0"/>
                          </a:solidFill>
                          <a:effectLst/>
                        </a:rPr>
                        <a:t>DELETE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/photos/{photo}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destroy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photos.destroy</a:t>
                      </a:r>
                      <a:endParaRPr lang="en-US" sz="16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47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6962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 smtClean="0">
                <a:solidFill>
                  <a:srgbClr val="002060"/>
                </a:solidFill>
                <a:effectLst/>
              </a:rPr>
              <a:t>The end</a:t>
            </a:r>
            <a:br>
              <a:rPr lang="en-US" sz="8800" b="1" dirty="0" smtClean="0">
                <a:solidFill>
                  <a:srgbClr val="002060"/>
                </a:solidFill>
                <a:effectLst/>
              </a:rPr>
            </a:br>
            <a:r>
              <a:rPr lang="en-US" sz="8800" b="1" dirty="0" smtClean="0">
                <a:solidFill>
                  <a:srgbClr val="002060"/>
                </a:solidFill>
                <a:effectLst/>
              </a:rPr>
              <a:t>Thank you</a:t>
            </a:r>
            <a:endParaRPr lang="en-US" sz="8800" b="1" dirty="0">
              <a:solidFill>
                <a:srgbClr val="00206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Controllers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are classes used to define all the applications request  </a:t>
            </a:r>
            <a:r>
              <a:rPr lang="en-US" sz="2400" dirty="0">
                <a:latin typeface="+mj-lt"/>
                <a:cs typeface="Times New Roman" pitchFamily="18" charset="0"/>
              </a:rPr>
              <a:t>handling logic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instead of  </a:t>
            </a:r>
            <a:r>
              <a:rPr lang="en-US" sz="2400" dirty="0">
                <a:latin typeface="+mj-lt"/>
                <a:cs typeface="Times New Roman" pitchFamily="18" charset="0"/>
              </a:rPr>
              <a:t>closures in 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the  </a:t>
            </a:r>
            <a:r>
              <a:rPr lang="en-US" sz="2400" dirty="0">
                <a:latin typeface="+mj-lt"/>
                <a:cs typeface="Times New Roman" pitchFamily="18" charset="0"/>
              </a:rPr>
              <a:t>route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files.</a:t>
            </a:r>
          </a:p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+mj-lt"/>
                <a:cs typeface="Times New Roman" pitchFamily="18" charset="0"/>
              </a:rPr>
              <a:t>Controllers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>
                <a:latin typeface="+mj-lt"/>
                <a:cs typeface="Times New Roman" pitchFamily="18" charset="0"/>
              </a:rPr>
              <a:t>can group related request handling logic into a single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class, for  </a:t>
            </a:r>
            <a:r>
              <a:rPr lang="en-US" sz="2400" dirty="0">
                <a:latin typeface="+mj-lt"/>
                <a:cs typeface="Times New Roman" pitchFamily="18" charset="0"/>
              </a:rPr>
              <a:t>example, </a:t>
            </a:r>
            <a:r>
              <a:rPr lang="en-US" sz="2400" i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a UserController </a:t>
            </a:r>
            <a:r>
              <a:rPr lang="en-US" sz="2400" dirty="0">
                <a:latin typeface="+mj-lt"/>
                <a:cs typeface="Times New Roman" pitchFamily="18" charset="0"/>
              </a:rPr>
              <a:t>class might handle all incoming requests related to users, including showing, creating, updating, and deleting users</a:t>
            </a:r>
            <a:r>
              <a:rPr lang="en-US" sz="2400" dirty="0" smtClean="0">
                <a:latin typeface="+mj-lt"/>
                <a:cs typeface="Times New Roman" pitchFamily="18" charset="0"/>
              </a:rPr>
              <a:t>.</a:t>
            </a:r>
          </a:p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>
                <a:latin typeface="+mj-lt"/>
                <a:cs typeface="Times New Roman" pitchFamily="18" charset="0"/>
              </a:rPr>
              <a:t>By default, controllers are stored in the </a:t>
            </a:r>
            <a:r>
              <a:rPr lang="en-US" sz="2400" i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app/Http/Controllers directory.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86738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n-lt"/>
              </a:rPr>
              <a:t>Laravel Controllers</a:t>
            </a:r>
            <a:endParaRPr lang="en-US" sz="4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574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81000" y="1447929"/>
            <a:ext cx="7983794" cy="5029200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solidFill>
                <a:srgbClr val="00B05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740272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n-lt"/>
              </a:rPr>
              <a:t>Routing Via a Controller</a:t>
            </a:r>
            <a:endParaRPr lang="en-US" sz="4400" b="1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0444" y="3803680"/>
            <a:ext cx="82849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i="1" dirty="0">
                <a:latin typeface="+mn-lt"/>
              </a:rPr>
              <a:t>When an incoming request matches the specified route URI, the </a:t>
            </a:r>
            <a:r>
              <a:rPr lang="en-US" sz="2400" i="1" dirty="0" smtClean="0">
                <a:latin typeface="+mn-lt"/>
              </a:rPr>
              <a:t>index </a:t>
            </a:r>
            <a:r>
              <a:rPr lang="en-US" sz="2400" i="1" dirty="0">
                <a:latin typeface="+mn-lt"/>
              </a:rPr>
              <a:t>method </a:t>
            </a:r>
            <a:r>
              <a:rPr lang="en-US" sz="2400" i="1" dirty="0" smtClean="0">
                <a:latin typeface="+mn-lt"/>
              </a:rPr>
              <a:t>(homepage) or the about method(about page) on </a:t>
            </a:r>
            <a:r>
              <a:rPr lang="en-US" sz="2400" i="1" dirty="0">
                <a:latin typeface="+mn-lt"/>
              </a:rPr>
              <a:t>the App\Http\Controllers\UserController class will be invoked and the route parameters will be passed to the method.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1911205"/>
            <a:ext cx="67056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00B050"/>
                </a:solidFill>
                <a:cs typeface="Times New Roman" pitchFamily="18" charset="0"/>
              </a:rPr>
              <a:t>use App\Http\Controllers\</a:t>
            </a:r>
            <a:r>
              <a:rPr lang="en-US" sz="2000" b="1" dirty="0" err="1">
                <a:solidFill>
                  <a:srgbClr val="00B050"/>
                </a:solidFill>
                <a:cs typeface="Times New Roman" pitchFamily="18" charset="0"/>
              </a:rPr>
              <a:t>PagesController</a:t>
            </a:r>
            <a:r>
              <a:rPr lang="en-US" dirty="0">
                <a:solidFill>
                  <a:srgbClr val="00B050"/>
                </a:solidFill>
                <a:cs typeface="Times New Roman" pitchFamily="18" charset="0"/>
              </a:rPr>
              <a:t>;</a:t>
            </a:r>
          </a:p>
          <a:p>
            <a:pPr algn="just"/>
            <a:endParaRPr lang="en-US" dirty="0">
              <a:cs typeface="Times New Roman" pitchFamily="18" charset="0"/>
            </a:endParaRPr>
          </a:p>
          <a:p>
            <a:r>
              <a:rPr lang="en-US" dirty="0">
                <a:solidFill>
                  <a:srgbClr val="0070C0"/>
                </a:solidFill>
              </a:rPr>
              <a:t>Route::get('/', [</a:t>
            </a:r>
            <a:r>
              <a:rPr lang="en-US" dirty="0" err="1">
                <a:solidFill>
                  <a:srgbClr val="0070C0"/>
                </a:solidFill>
              </a:rPr>
              <a:t>PagesController</a:t>
            </a:r>
            <a:r>
              <a:rPr lang="en-US" dirty="0">
                <a:solidFill>
                  <a:srgbClr val="0070C0"/>
                </a:solidFill>
              </a:rPr>
              <a:t>::class, 'index']);</a:t>
            </a:r>
          </a:p>
          <a:p>
            <a:r>
              <a:rPr lang="en-US" dirty="0">
                <a:solidFill>
                  <a:srgbClr val="0070C0"/>
                </a:solidFill>
              </a:rPr>
              <a:t>Route::get('about', [</a:t>
            </a:r>
            <a:r>
              <a:rPr lang="en-US" dirty="0" err="1">
                <a:solidFill>
                  <a:srgbClr val="0070C0"/>
                </a:solidFill>
              </a:rPr>
              <a:t>PagesController</a:t>
            </a:r>
            <a:r>
              <a:rPr lang="en-US" dirty="0">
                <a:solidFill>
                  <a:srgbClr val="0070C0"/>
                </a:solidFill>
              </a:rPr>
              <a:t>::class, 'about']);</a:t>
            </a:r>
          </a:p>
        </p:txBody>
      </p:sp>
    </p:spTree>
    <p:extLst>
      <p:ext uri="{BB962C8B-B14F-4D97-AF65-F5344CB8AC3E}">
        <p14:creationId xmlns:p14="http://schemas.microsoft.com/office/powerpoint/2010/main" val="336053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solidFill>
                <a:srgbClr val="00B050"/>
              </a:solidFill>
              <a:latin typeface="+mj-lt"/>
              <a:cs typeface="Times New Roman" pitchFamily="18" charset="0"/>
            </a:endParaRPr>
          </a:p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Route</a:t>
            </a:r>
            <a:r>
              <a:rPr lang="en-US" sz="2800" dirty="0">
                <a:solidFill>
                  <a:srgbClr val="0070C0"/>
                </a:solidFill>
              </a:rPr>
              <a:t>::get('/', [App\Http\Controllers\PagesController::class, 'index']);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Route</a:t>
            </a:r>
            <a:r>
              <a:rPr lang="en-US" sz="2800" dirty="0">
                <a:solidFill>
                  <a:srgbClr val="0070C0"/>
                </a:solidFill>
              </a:rPr>
              <a:t>::get('about', [App\Http\Controllers\PagesController::class, 'about']);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52898" y="1124992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n-lt"/>
              </a:rPr>
              <a:t>Routing Via a </a:t>
            </a:r>
            <a:r>
              <a:rPr lang="en-US" sz="4400" b="1" dirty="0" smtClean="0">
                <a:latin typeface="+mn-lt"/>
              </a:rPr>
              <a:t>Controller(cont.)</a:t>
            </a:r>
            <a:endParaRPr lang="en-US" sz="4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382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1143000" y="1509713"/>
            <a:ext cx="7239000" cy="5029200"/>
          </a:xfrm>
        </p:spPr>
        <p:txBody>
          <a:bodyPr>
            <a:normAutofit fontScale="40000" lnSpcReduction="20000"/>
          </a:bodyPr>
          <a:lstStyle/>
          <a:p>
            <a:pPr algn="just"/>
            <a:endParaRPr lang="en-US" sz="2400" dirty="0">
              <a:solidFill>
                <a:srgbClr val="00B050"/>
              </a:solidFill>
              <a:latin typeface="+mj-lt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45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&lt;?</a:t>
            </a:r>
            <a:r>
              <a:rPr lang="en-US" sz="4500" dirty="0" err="1">
                <a:solidFill>
                  <a:srgbClr val="0070C0"/>
                </a:solidFill>
                <a:latin typeface="+mj-lt"/>
                <a:cs typeface="Times New Roman" pitchFamily="18" charset="0"/>
              </a:rPr>
              <a:t>php</a:t>
            </a:r>
            <a:endParaRPr lang="en-US" sz="45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45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namespace App\Http\Controllers;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45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use Illuminate\Http\Request;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US" sz="45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45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class PagesController extends Controller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45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{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45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   public function index() {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45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   return view("</a:t>
            </a:r>
            <a:r>
              <a:rPr lang="en-US" sz="4500" dirty="0" err="1">
                <a:solidFill>
                  <a:srgbClr val="0070C0"/>
                </a:solidFill>
                <a:latin typeface="+mj-lt"/>
                <a:cs typeface="Times New Roman" pitchFamily="18" charset="0"/>
              </a:rPr>
              <a:t>pages.index</a:t>
            </a:r>
            <a:r>
              <a:rPr lang="en-US" sz="45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");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45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   }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US" sz="45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45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   public function about() {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45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       return view("</a:t>
            </a:r>
            <a:r>
              <a:rPr lang="en-US" sz="4500" dirty="0" err="1">
                <a:solidFill>
                  <a:srgbClr val="0070C0"/>
                </a:solidFill>
                <a:latin typeface="+mj-lt"/>
                <a:cs typeface="Times New Roman" pitchFamily="18" charset="0"/>
              </a:rPr>
              <a:t>pages.about</a:t>
            </a:r>
            <a:r>
              <a:rPr lang="en-US" sz="45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");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45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       }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US" sz="45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US" sz="45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45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}</a:t>
            </a:r>
            <a:endParaRPr lang="en-US" sz="4500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86738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n-lt"/>
              </a:rPr>
              <a:t>The PagesController Class </a:t>
            </a:r>
            <a:endParaRPr lang="en-US" sz="4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639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solidFill>
                <a:srgbClr val="00B050"/>
              </a:solidFill>
              <a:latin typeface="+mj-lt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i="1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A View is a folder  that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contain </a:t>
            </a:r>
            <a:r>
              <a:rPr lang="en-US" sz="2400" dirty="0">
                <a:latin typeface="+mj-lt"/>
                <a:cs typeface="Times New Roman" pitchFamily="18" charset="0"/>
              </a:rPr>
              <a:t>the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html, CSS and JavaScript code for displaying the front end.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latin typeface="+mj-lt"/>
                <a:cs typeface="Times New Roman" pitchFamily="18" charset="0"/>
              </a:rPr>
              <a:t>Laravel </a:t>
            </a:r>
            <a:r>
              <a:rPr lang="en-US" sz="2400" dirty="0">
                <a:latin typeface="+mj-lt"/>
                <a:cs typeface="Times New Roman" pitchFamily="18" charset="0"/>
              </a:rPr>
              <a:t>views are composed of Blade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templates, a simple  but </a:t>
            </a:r>
            <a:r>
              <a:rPr lang="en-US" sz="2400" i="1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powerful </a:t>
            </a:r>
            <a:r>
              <a:rPr lang="en-US" sz="2400" i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templating engine </a:t>
            </a:r>
            <a:r>
              <a:rPr lang="en-US" sz="2400" i="1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  </a:t>
            </a:r>
            <a:r>
              <a:rPr lang="en-US" sz="2400" dirty="0">
                <a:latin typeface="+mj-lt"/>
                <a:cs typeface="Times New Roman" pitchFamily="18" charset="0"/>
              </a:rPr>
              <a:t>included with Laravel. </a:t>
            </a:r>
            <a:endParaRPr lang="en-US" sz="2400" dirty="0" smtClean="0">
              <a:latin typeface="+mj-lt"/>
              <a:cs typeface="Times New Roman" pitchFamily="18" charset="0"/>
            </a:endParaRP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100" dirty="0" smtClean="0">
                <a:latin typeface="+mj-lt"/>
                <a:cs typeface="Times New Roman" pitchFamily="18" charset="0"/>
              </a:rPr>
              <a:t>Blade </a:t>
            </a:r>
            <a:r>
              <a:rPr lang="en-US" sz="2100" dirty="0">
                <a:latin typeface="+mj-lt"/>
                <a:cs typeface="Times New Roman" pitchFamily="18" charset="0"/>
              </a:rPr>
              <a:t>does not restrict you from using </a:t>
            </a:r>
            <a:r>
              <a:rPr lang="en-US" sz="2100" b="1" i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plain PHP </a:t>
            </a:r>
            <a:r>
              <a:rPr lang="en-US" sz="2100" dirty="0">
                <a:latin typeface="+mj-lt"/>
                <a:cs typeface="Times New Roman" pitchFamily="18" charset="0"/>
              </a:rPr>
              <a:t>code in your templates. 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100" dirty="0">
                <a:latin typeface="+mj-lt"/>
                <a:cs typeface="Times New Roman" pitchFamily="18" charset="0"/>
              </a:rPr>
              <a:t>Blade template files use the </a:t>
            </a:r>
            <a:r>
              <a:rPr lang="en-US" sz="2100" b="1" i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.blade.php </a:t>
            </a:r>
            <a:r>
              <a:rPr lang="en-US" sz="2100" dirty="0">
                <a:latin typeface="+mj-lt"/>
                <a:cs typeface="Times New Roman" pitchFamily="18" charset="0"/>
              </a:rPr>
              <a:t>file extension and are </a:t>
            </a:r>
            <a:r>
              <a:rPr lang="en-US" sz="2100" dirty="0" smtClean="0">
                <a:latin typeface="+mj-lt"/>
                <a:cs typeface="Times New Roman" pitchFamily="18" charset="0"/>
              </a:rPr>
              <a:t> </a:t>
            </a:r>
            <a:r>
              <a:rPr lang="en-US" sz="2100" dirty="0">
                <a:latin typeface="+mj-lt"/>
                <a:cs typeface="Times New Roman" pitchFamily="18" charset="0"/>
              </a:rPr>
              <a:t>stored in the resources/views directory.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US" sz="4500" dirty="0">
              <a:latin typeface="+mj-lt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65189" y="942429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n-lt"/>
              </a:rPr>
              <a:t>Laravel Views and Blade </a:t>
            </a:r>
            <a:endParaRPr lang="en-US" sz="4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437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6962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 smtClean="0">
                <a:solidFill>
                  <a:srgbClr val="002060"/>
                </a:solidFill>
                <a:effectLst/>
              </a:rPr>
              <a:t>The end</a:t>
            </a:r>
            <a:br>
              <a:rPr lang="en-US" sz="8800" b="1" dirty="0" smtClean="0">
                <a:solidFill>
                  <a:srgbClr val="002060"/>
                </a:solidFill>
                <a:effectLst/>
              </a:rPr>
            </a:br>
            <a:r>
              <a:rPr lang="en-US" sz="8800" b="1" dirty="0" smtClean="0">
                <a:solidFill>
                  <a:srgbClr val="002060"/>
                </a:solidFill>
                <a:effectLst/>
              </a:rPr>
              <a:t>Thank you</a:t>
            </a:r>
            <a:endParaRPr lang="en-US" sz="8800" b="1" dirty="0">
              <a:solidFill>
                <a:srgbClr val="00206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7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You can think of it as the “doorman” that also doubles up as an usher. </a:t>
            </a:r>
            <a:endParaRPr lang="en-US" sz="2400" b="1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However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our doorman is much more powerful than just opening doors and showing the way. </a:t>
            </a:r>
          </a:p>
          <a:p>
            <a:pPr algn="just"/>
            <a:endParaRPr lang="en-US" sz="2400" b="1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smtClean="0">
                <a:solidFill>
                  <a:srgbClr val="002060"/>
                </a:solidFill>
                <a:latin typeface="+mn-lt"/>
              </a:rPr>
              <a:t>Analogy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163392"/>
            <a:ext cx="5768506" cy="290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8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152400" y="1509713"/>
            <a:ext cx="8534400" cy="5029200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itchFamily="18" charset="0"/>
              </a:rPr>
              <a:t> The </a:t>
            </a:r>
            <a:r>
              <a:rPr lang="en-US" sz="2400" i="1" dirty="0">
                <a:latin typeface="+mj-lt"/>
                <a:cs typeface="Times New Roman" pitchFamily="18" charset="0"/>
              </a:rPr>
              <a:t>basic form </a:t>
            </a:r>
            <a:r>
              <a:rPr lang="en-US" sz="2400" dirty="0">
                <a:latin typeface="+mj-lt"/>
                <a:cs typeface="Times New Roman" pitchFamily="18" charset="0"/>
              </a:rPr>
              <a:t>of a Route is a function in a class that takes two parameters</a:t>
            </a:r>
          </a:p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lvl="1" algn="just"/>
            <a:r>
              <a:rPr lang="en-US" sz="2400" dirty="0">
                <a:latin typeface="+mj-lt"/>
                <a:cs typeface="Times New Roman" pitchFamily="18" charset="0"/>
              </a:rPr>
              <a:t>an intended destination</a:t>
            </a:r>
          </a:p>
          <a:p>
            <a:pPr lvl="1" algn="just"/>
            <a:r>
              <a:rPr lang="en-US" sz="2400" dirty="0">
                <a:latin typeface="+mj-lt"/>
                <a:cs typeface="Times New Roman" pitchFamily="18" charset="0"/>
              </a:rPr>
              <a:t>and a closure/callback or an array containing a class and a function name that resides within the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class.</a:t>
            </a:r>
          </a:p>
          <a:p>
            <a:pPr lvl="1" algn="just"/>
            <a:r>
              <a:rPr lang="en-US" sz="24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The route effectively checks the request, confirm its method (POST, GET, DELETE, PATCH, etc.) and decides if the request can be sent to its intended destination or not.</a:t>
            </a:r>
          </a:p>
          <a:p>
            <a:pPr lvl="1" algn="just"/>
            <a:endParaRPr lang="en-US" sz="24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lvl="1" algn="just"/>
            <a:r>
              <a:rPr lang="en-US" sz="24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If there is no route defined matching the incoming request, that request is denied and an appropriate error is thrown.</a:t>
            </a:r>
          </a:p>
          <a:p>
            <a:pPr lvl="1" algn="just"/>
            <a:endParaRPr lang="en-US" sz="2400" b="1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+mn-lt"/>
              </a:rPr>
              <a:t>Basic </a:t>
            </a: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Routing(cont.)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049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Routing </a:t>
            </a:r>
            <a:r>
              <a:rPr lang="en-US" sz="2400" dirty="0">
                <a:cs typeface="Times New Roman" pitchFamily="18" charset="0"/>
              </a:rPr>
              <a:t>in Laravel allows you to route all your application requests to its appropriate controller. </a:t>
            </a:r>
            <a:endParaRPr lang="en-US" sz="2400" dirty="0" smtClean="0"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All </a:t>
            </a:r>
            <a:r>
              <a:rPr lang="en-US" sz="2400" dirty="0">
                <a:cs typeface="Times New Roman" pitchFamily="18" charset="0"/>
              </a:rPr>
              <a:t>routes in Laravel acknowledge and accept a URI (Uniform Resource Identifier) along with a </a:t>
            </a:r>
            <a:r>
              <a:rPr lang="en-US" sz="2400" dirty="0" smtClean="0">
                <a:cs typeface="Times New Roman" pitchFamily="18" charset="0"/>
              </a:rPr>
              <a:t>closure.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86738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n-lt"/>
              </a:rPr>
              <a:t>Laravel Routing(cont.)</a:t>
            </a:r>
            <a:endParaRPr lang="en-US" sz="4400" b="1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2" y="3581400"/>
            <a:ext cx="44100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Routes can either use  closures or Controllers.</a:t>
            </a:r>
          </a:p>
          <a:p>
            <a:pPr algn="just"/>
            <a:r>
              <a:rPr lang="en-US" sz="2400" b="1" dirty="0" smtClean="0">
                <a:latin typeface="+mj-lt"/>
                <a:cs typeface="Times New Roman" pitchFamily="18" charset="0"/>
              </a:rPr>
              <a:t>Route with Closure Example</a:t>
            </a:r>
            <a:endParaRPr lang="en-US" sz="2400" b="1" dirty="0">
              <a:latin typeface="+mj-lt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08653" y="705859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Closures vs Controllers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85950" y="34290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Route::get('/',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View::make('</a:t>
            </a:r>
            <a:r>
              <a:rPr lang="en-US" dirty="0" err="1"/>
              <a:t>home.index</a:t>
            </a:r>
            <a:r>
              <a:rPr lang="en-US" dirty="0"/>
              <a:t>');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9114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/>
          </a:bodyPr>
          <a:lstStyle/>
          <a:p>
            <a:pPr algn="just"/>
            <a:endParaRPr lang="en-US" sz="2400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One </a:t>
            </a:r>
            <a:r>
              <a:rPr lang="en-US" sz="2400" dirty="0">
                <a:latin typeface="+mj-lt"/>
                <a:cs typeface="Times New Roman" pitchFamily="18" charset="0"/>
              </a:rPr>
              <a:t>of the most important </a:t>
            </a:r>
            <a:r>
              <a:rPr lang="en-US" sz="2400" i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service providers</a:t>
            </a:r>
            <a:r>
              <a:rPr lang="en-US" sz="2400" dirty="0">
                <a:latin typeface="+mj-lt"/>
                <a:cs typeface="Times New Roman" pitchFamily="18" charset="0"/>
              </a:rPr>
              <a:t> in your application is the </a:t>
            </a:r>
            <a:r>
              <a:rPr lang="en-US" sz="2400" b="1" i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App\Providers\</a:t>
            </a:r>
            <a:r>
              <a:rPr lang="en-US" sz="2400" b="1" i="1" dirty="0" err="1">
                <a:solidFill>
                  <a:srgbClr val="0070C0"/>
                </a:solidFill>
                <a:latin typeface="+mj-lt"/>
                <a:cs typeface="Times New Roman" pitchFamily="18" charset="0"/>
              </a:rPr>
              <a:t>RouteServiceProvider</a:t>
            </a:r>
            <a:r>
              <a:rPr lang="en-US" sz="2400" b="1" i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. </a:t>
            </a:r>
            <a:endParaRPr lang="en-US" sz="2400" b="1" i="1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This </a:t>
            </a:r>
            <a:r>
              <a:rPr lang="en-US" sz="2400" dirty="0">
                <a:latin typeface="+mj-lt"/>
                <a:cs typeface="Times New Roman" pitchFamily="18" charset="0"/>
              </a:rPr>
              <a:t>service provider loads the route files contained within your application's routes directory. </a:t>
            </a:r>
            <a:endParaRPr lang="en-US" sz="2400" dirty="0" smtClean="0">
              <a:latin typeface="+mj-lt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Once the application has been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bootstrapped </a:t>
            </a:r>
            <a:r>
              <a:rPr lang="en-US" sz="2400" dirty="0">
                <a:latin typeface="+mj-lt"/>
                <a:cs typeface="Times New Roman" pitchFamily="18" charset="0"/>
              </a:rPr>
              <a:t>and all service providers have been registered, the Request will be handed off to the router for dispatching. </a:t>
            </a:r>
            <a:endParaRPr lang="en-US" sz="2400" dirty="0" smtClean="0">
              <a:latin typeface="+mj-lt"/>
              <a:cs typeface="Times New Roman" pitchFamily="18" charset="0"/>
            </a:endParaRPr>
          </a:p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The RouteServiceProvider</a:t>
            </a:r>
            <a:r>
              <a:rPr lang="en-US" sz="4400" b="1" dirty="0">
                <a:solidFill>
                  <a:srgbClr val="002060"/>
                </a:solidFill>
                <a:latin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2035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cs typeface="Times New Roman" pitchFamily="18" charset="0"/>
              </a:rPr>
              <a:t>All the routes in Laravel are defined within the </a:t>
            </a:r>
            <a:r>
              <a:rPr lang="en-US" sz="2400" dirty="0">
                <a:solidFill>
                  <a:srgbClr val="0070C0"/>
                </a:solidFill>
                <a:cs typeface="Times New Roman" pitchFamily="18" charset="0"/>
              </a:rPr>
              <a:t>route files </a:t>
            </a:r>
            <a:r>
              <a:rPr lang="en-US" sz="2400" dirty="0">
                <a:cs typeface="Times New Roman" pitchFamily="18" charset="0"/>
              </a:rPr>
              <a:t>that you can find in the </a:t>
            </a:r>
            <a:r>
              <a:rPr lang="en-US" sz="2400" dirty="0">
                <a:solidFill>
                  <a:srgbClr val="0070C0"/>
                </a:solidFill>
                <a:cs typeface="Times New Roman" pitchFamily="18" charset="0"/>
              </a:rPr>
              <a:t>routes sub-directory</a:t>
            </a:r>
            <a:r>
              <a:rPr lang="en-US" sz="2400" dirty="0" smtClean="0">
                <a:solidFill>
                  <a:srgbClr val="0070C0"/>
                </a:solidFill>
                <a:cs typeface="Times New Roman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70C0"/>
                </a:solidFill>
                <a:cs typeface="Times New Roman" pitchFamily="18" charset="0"/>
              </a:rPr>
              <a:t>Web.php is our root sub directory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These route files get loaded and generated automatically by the Laravel framework.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86738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n-lt"/>
              </a:rPr>
              <a:t>The </a:t>
            </a:r>
            <a:r>
              <a:rPr lang="en-US" sz="4400" b="1" i="1" dirty="0">
                <a:solidFill>
                  <a:srgbClr val="0070C0"/>
                </a:solidFill>
                <a:latin typeface="+mn-lt"/>
              </a:rPr>
              <a:t>w</a:t>
            </a:r>
            <a:r>
              <a:rPr lang="en-US" sz="4400" b="1" i="1" dirty="0" smtClean="0">
                <a:solidFill>
                  <a:srgbClr val="0070C0"/>
                </a:solidFill>
                <a:latin typeface="+mn-lt"/>
              </a:rPr>
              <a:t>eb.php</a:t>
            </a:r>
            <a:r>
              <a:rPr lang="en-US" sz="4400" b="1" dirty="0" smtClean="0">
                <a:latin typeface="+mn-lt"/>
              </a:rPr>
              <a:t> Directory</a:t>
            </a:r>
            <a:endParaRPr lang="en-US" sz="4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680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i="1" dirty="0">
                <a:solidFill>
                  <a:srgbClr val="0070C0"/>
                </a:solidFill>
                <a:cs typeface="Times New Roman" pitchFamily="18" charset="0"/>
              </a:rPr>
              <a:t>The routing mechanism takes place in three different steps: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b="1" i="1" dirty="0">
              <a:solidFill>
                <a:srgbClr val="0070C0"/>
              </a:solidFill>
              <a:cs typeface="Times New Roman" pitchFamily="18" charset="0"/>
            </a:endParaRPr>
          </a:p>
          <a:p>
            <a:pPr marL="857250" lvl="1" indent="-514350" algn="just">
              <a:buFont typeface="+mj-lt"/>
              <a:buAutoNum type="romanLcPeriod"/>
            </a:pPr>
            <a:r>
              <a:rPr lang="en-US" sz="2400" dirty="0">
                <a:cs typeface="Times New Roman" pitchFamily="18" charset="0"/>
              </a:rPr>
              <a:t>First of all, you have to create and run the root URL of your project.</a:t>
            </a:r>
          </a:p>
          <a:p>
            <a:pPr marL="857250" lvl="1" indent="-514350" algn="just">
              <a:buFont typeface="+mj-lt"/>
              <a:buAutoNum type="romanLcPeriod"/>
            </a:pPr>
            <a:endParaRPr lang="en-US" sz="2400" dirty="0" smtClean="0">
              <a:cs typeface="Times New Roman" pitchFamily="18" charset="0"/>
            </a:endParaRPr>
          </a:p>
          <a:p>
            <a:pPr marL="857250" lvl="1" indent="-514350" algn="just">
              <a:buFont typeface="+mj-lt"/>
              <a:buAutoNum type="romanLcPeriod"/>
            </a:pPr>
            <a:r>
              <a:rPr lang="en-US" sz="2400" dirty="0" smtClean="0">
                <a:cs typeface="Times New Roman" pitchFamily="18" charset="0"/>
              </a:rPr>
              <a:t>The </a:t>
            </a:r>
            <a:r>
              <a:rPr lang="en-US" sz="2400" dirty="0">
                <a:cs typeface="Times New Roman" pitchFamily="18" charset="0"/>
              </a:rPr>
              <a:t>URL you run needs to be matched exactly with your method defined in the root.php </a:t>
            </a:r>
            <a:r>
              <a:rPr lang="en-US" sz="2400" dirty="0" smtClean="0">
                <a:cs typeface="Times New Roman" pitchFamily="18" charset="0"/>
              </a:rPr>
              <a:t>file(</a:t>
            </a:r>
            <a:r>
              <a:rPr lang="en-US" sz="2400" i="1" dirty="0" smtClean="0">
                <a:solidFill>
                  <a:srgbClr val="0070C0"/>
                </a:solidFill>
                <a:cs typeface="Times New Roman" pitchFamily="18" charset="0"/>
              </a:rPr>
              <a:t>the controller</a:t>
            </a:r>
            <a:r>
              <a:rPr lang="en-US" sz="2400" dirty="0" smtClean="0">
                <a:cs typeface="Times New Roman" pitchFamily="18" charset="0"/>
              </a:rPr>
              <a:t>), </a:t>
            </a:r>
            <a:r>
              <a:rPr lang="en-US" sz="2400" dirty="0">
                <a:cs typeface="Times New Roman" pitchFamily="18" charset="0"/>
              </a:rPr>
              <a:t>and it will execute all related functions.</a:t>
            </a:r>
          </a:p>
          <a:p>
            <a:pPr marL="857250" lvl="1" indent="-514350" algn="just">
              <a:buFont typeface="+mj-lt"/>
              <a:buAutoNum type="romanLcPeriod"/>
            </a:pPr>
            <a:endParaRPr lang="en-US" sz="2400" dirty="0" smtClean="0">
              <a:cs typeface="Times New Roman" pitchFamily="18" charset="0"/>
            </a:endParaRPr>
          </a:p>
          <a:p>
            <a:pPr marL="857250" lvl="1" indent="-514350" algn="just">
              <a:buFont typeface="+mj-lt"/>
              <a:buAutoNum type="romanLcPeriod"/>
            </a:pPr>
            <a:r>
              <a:rPr lang="en-US" sz="2400" dirty="0" smtClean="0">
                <a:cs typeface="Times New Roman" pitchFamily="18" charset="0"/>
              </a:rPr>
              <a:t>The </a:t>
            </a:r>
            <a:r>
              <a:rPr lang="en-US" sz="2400" dirty="0">
                <a:cs typeface="Times New Roman" pitchFamily="18" charset="0"/>
              </a:rPr>
              <a:t>function invokes the template files. It then calls the view() function with the file name located in </a:t>
            </a:r>
            <a:r>
              <a:rPr lang="en-US" sz="2400" dirty="0" smtClean="0">
                <a:cs typeface="Times New Roman" pitchFamily="18" charset="0"/>
              </a:rPr>
              <a:t>resources/views.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86738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n-lt"/>
              </a:rPr>
              <a:t>Laravel Routing Mechanism</a:t>
            </a:r>
            <a:endParaRPr lang="en-US" sz="4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111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4256</TotalTime>
  <Words>1348</Words>
  <Application>Microsoft Office PowerPoint</Application>
  <PresentationFormat>On-screen Show (4:3)</PresentationFormat>
  <Paragraphs>229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Garamond</vt:lpstr>
      <vt:lpstr>Times New Roman</vt:lpstr>
      <vt:lpstr>Wingdings</vt:lpstr>
      <vt:lpstr>Office Theme</vt:lpstr>
      <vt:lpstr>Lesson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 Thank you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 Thank you</vt:lpstr>
    </vt:vector>
  </TitlesOfParts>
  <Company>CREATIVE 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 and Importance of  Human Computer Interaction (HCI) in Pervasive Computing</dc:title>
  <dc:creator>SHOP 40</dc:creator>
  <cp:lastModifiedBy>HP</cp:lastModifiedBy>
  <cp:revision>1189</cp:revision>
  <dcterms:created xsi:type="dcterms:W3CDTF">2014-04-19T14:31:03Z</dcterms:created>
  <dcterms:modified xsi:type="dcterms:W3CDTF">2022-09-12T07:22:03Z</dcterms:modified>
</cp:coreProperties>
</file>