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37"/>
  </p:notesMasterIdLst>
  <p:sldIdLst>
    <p:sldId id="320" r:id="rId2"/>
    <p:sldId id="502" r:id="rId3"/>
    <p:sldId id="493" r:id="rId4"/>
    <p:sldId id="514" r:id="rId5"/>
    <p:sldId id="435" r:id="rId6"/>
    <p:sldId id="498" r:id="rId7"/>
    <p:sldId id="494" r:id="rId8"/>
    <p:sldId id="495" r:id="rId9"/>
    <p:sldId id="492" r:id="rId10"/>
    <p:sldId id="500" r:id="rId11"/>
    <p:sldId id="461" r:id="rId12"/>
    <p:sldId id="471" r:id="rId13"/>
    <p:sldId id="472" r:id="rId14"/>
    <p:sldId id="473" r:id="rId15"/>
    <p:sldId id="474" r:id="rId16"/>
    <p:sldId id="475" r:id="rId17"/>
    <p:sldId id="508" r:id="rId18"/>
    <p:sldId id="476" r:id="rId19"/>
    <p:sldId id="509" r:id="rId20"/>
    <p:sldId id="515" r:id="rId21"/>
    <p:sldId id="510" r:id="rId22"/>
    <p:sldId id="511" r:id="rId23"/>
    <p:sldId id="512" r:id="rId24"/>
    <p:sldId id="513" r:id="rId25"/>
    <p:sldId id="436" r:id="rId26"/>
    <p:sldId id="431" r:id="rId27"/>
    <p:sldId id="407" r:id="rId28"/>
    <p:sldId id="442" r:id="rId29"/>
    <p:sldId id="449" r:id="rId30"/>
    <p:sldId id="443" r:id="rId31"/>
    <p:sldId id="452" r:id="rId32"/>
    <p:sldId id="501" r:id="rId33"/>
    <p:sldId id="458" r:id="rId34"/>
    <p:sldId id="459" r:id="rId35"/>
    <p:sldId id="404"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88530" autoAdjust="0"/>
  </p:normalViewPr>
  <p:slideViewPr>
    <p:cSldViewPr>
      <p:cViewPr varScale="1">
        <p:scale>
          <a:sx n="65" d="100"/>
          <a:sy n="65" d="100"/>
        </p:scale>
        <p:origin x="1254"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5E4E7-3C5D-4979-BDAA-BA19FB033EC5}" type="datetimeFigureOut">
              <a:rPr lang="en-US" smtClean="0"/>
              <a:pPr/>
              <a:t>3/11/2023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0F97-CD07-43AB-90A3-8266D2250A5B}" type="slidenum">
              <a:rPr lang="en-US" smtClean="0"/>
              <a:pPr/>
              <a:t>‹#›</a:t>
            </a:fld>
            <a:endParaRPr lang="en-US"/>
          </a:p>
        </p:txBody>
      </p:sp>
    </p:spTree>
    <p:extLst>
      <p:ext uri="{BB962C8B-B14F-4D97-AF65-F5344CB8AC3E}">
        <p14:creationId xmlns:p14="http://schemas.microsoft.com/office/powerpoint/2010/main" val="401829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pPr>
              <a:defRPr/>
            </a:pPr>
            <a:fld id="{26FC0B08-8F53-4ACC-927F-7EFFCBB5822C}" type="datetime1">
              <a:rPr lang="en-US" smtClean="0"/>
              <a:t>3/11/2023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E1A3B7-B948-45C9-8699-11320A9E5761}" type="slidenum">
              <a:rPr lang="en-US" smtClean="0"/>
              <a:pPr>
                <a:defRPr/>
              </a:pPr>
              <a:t>‹#›</a:t>
            </a:fld>
            <a:endParaRPr lang="en-US"/>
          </a:p>
        </p:txBody>
      </p:sp>
    </p:spTree>
    <p:extLst>
      <p:ext uri="{BB962C8B-B14F-4D97-AF65-F5344CB8AC3E}">
        <p14:creationId xmlns:p14="http://schemas.microsoft.com/office/powerpoint/2010/main" val="30372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DAF594BE-7EF0-41C8-B194-3A2608F876DA}" type="datetime1">
              <a:rPr lang="en-US" smtClean="0"/>
              <a:t>3/11/2023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3349455-3F9A-426A-B33D-D8700210D5C7}" type="slidenum">
              <a:rPr lang="en-US" smtClean="0"/>
              <a:pPr>
                <a:defRPr/>
              </a:pPr>
              <a:t>‹#›</a:t>
            </a:fld>
            <a:endParaRPr lang="en-US"/>
          </a:p>
        </p:txBody>
      </p:sp>
    </p:spTree>
    <p:extLst>
      <p:ext uri="{BB962C8B-B14F-4D97-AF65-F5344CB8AC3E}">
        <p14:creationId xmlns:p14="http://schemas.microsoft.com/office/powerpoint/2010/main" val="332524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9B7A73CA-1033-45C5-B97A-4ED28890D78F}" type="datetime1">
              <a:rPr lang="en-US" smtClean="0"/>
              <a:t>3/11/2023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014D60F-FD11-4EDB-AC20-A9FC4E287649}" type="slidenum">
              <a:rPr lang="en-US" smtClean="0"/>
              <a:pPr>
                <a:defRPr/>
              </a:pPr>
              <a:t>‹#›</a:t>
            </a:fld>
            <a:endParaRPr lang="en-US"/>
          </a:p>
        </p:txBody>
      </p:sp>
    </p:spTree>
    <p:extLst>
      <p:ext uri="{BB962C8B-B14F-4D97-AF65-F5344CB8AC3E}">
        <p14:creationId xmlns:p14="http://schemas.microsoft.com/office/powerpoint/2010/main" val="147273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fld id="{F07FAAB1-3541-4FD7-8ECB-A38D23E14E4A}" type="datetime1">
              <a:rPr lang="en-US" smtClean="0"/>
              <a:t>3/11/2023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05455A-286B-415E-BE1B-F7B249F54911}" type="slidenum">
              <a:rPr lang="en-US" smtClean="0"/>
              <a:pPr>
                <a:defRPr/>
              </a:pPr>
              <a:t>‹#›</a:t>
            </a:fld>
            <a:endParaRPr lang="en-US"/>
          </a:p>
        </p:txBody>
      </p:sp>
    </p:spTree>
    <p:extLst>
      <p:ext uri="{BB962C8B-B14F-4D97-AF65-F5344CB8AC3E}">
        <p14:creationId xmlns:p14="http://schemas.microsoft.com/office/powerpoint/2010/main" val="319659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50317D8-E52C-48E8-A816-E1A5FC01198B}" type="datetime1">
              <a:rPr lang="en-US" smtClean="0"/>
              <a:t>3/11/2023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32276E-4244-403B-87D1-8FB3F6340813}" type="slidenum">
              <a:rPr lang="en-US" smtClean="0"/>
              <a:pPr>
                <a:defRPr/>
              </a:pPr>
              <a:t>‹#›</a:t>
            </a:fld>
            <a:endParaRPr lang="en-US"/>
          </a:p>
        </p:txBody>
      </p:sp>
    </p:spTree>
    <p:extLst>
      <p:ext uri="{BB962C8B-B14F-4D97-AF65-F5344CB8AC3E}">
        <p14:creationId xmlns:p14="http://schemas.microsoft.com/office/powerpoint/2010/main" val="39142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fld id="{4D5C0F36-F598-4A93-BA0D-8FF69A875551}" type="datetime1">
              <a:rPr lang="en-US" smtClean="0"/>
              <a:t>3/11/2023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EDF12-82B4-4B62-9024-86A31AD1BE28}" type="slidenum">
              <a:rPr lang="en-US" smtClean="0"/>
              <a:pPr>
                <a:defRPr/>
              </a:pPr>
              <a:t>‹#›</a:t>
            </a:fld>
            <a:endParaRPr lang="en-US"/>
          </a:p>
        </p:txBody>
      </p:sp>
    </p:spTree>
    <p:extLst>
      <p:ext uri="{BB962C8B-B14F-4D97-AF65-F5344CB8AC3E}">
        <p14:creationId xmlns:p14="http://schemas.microsoft.com/office/powerpoint/2010/main" val="375330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fld id="{A5C4D213-3574-403A-9AF9-D37FA23E3F6D}" type="datetime1">
              <a:rPr lang="en-US" smtClean="0"/>
              <a:t>3/11/2023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E95028E-1E23-4055-96B0-9F2F1446DB1E}" type="slidenum">
              <a:rPr lang="en-US" smtClean="0"/>
              <a:pPr>
                <a:defRPr/>
              </a:pPr>
              <a:t>‹#›</a:t>
            </a:fld>
            <a:endParaRPr lang="en-US"/>
          </a:p>
        </p:txBody>
      </p:sp>
    </p:spTree>
    <p:extLst>
      <p:ext uri="{BB962C8B-B14F-4D97-AF65-F5344CB8AC3E}">
        <p14:creationId xmlns:p14="http://schemas.microsoft.com/office/powerpoint/2010/main" val="172971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fld id="{8DBB8AAF-D2FD-476F-930F-65A1222F6ABE}" type="datetime1">
              <a:rPr lang="en-US" smtClean="0"/>
              <a:t>3/11/2023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09D2CF1-DFBD-4EC7-863E-8D9913A2BBB6}" type="slidenum">
              <a:rPr lang="en-US" smtClean="0"/>
              <a:pPr>
                <a:defRPr/>
              </a:pPr>
              <a:t>‹#›</a:t>
            </a:fld>
            <a:endParaRPr lang="en-US"/>
          </a:p>
        </p:txBody>
      </p:sp>
    </p:spTree>
    <p:extLst>
      <p:ext uri="{BB962C8B-B14F-4D97-AF65-F5344CB8AC3E}">
        <p14:creationId xmlns:p14="http://schemas.microsoft.com/office/powerpoint/2010/main" val="107458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8660CC0-E8AA-474F-AA30-83D960D6214D}" type="datetime1">
              <a:rPr lang="en-US" smtClean="0"/>
              <a:t>3/11/2023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504BD1A-6034-445E-91A1-CD65F41DBC6A}" type="slidenum">
              <a:rPr lang="en-US" smtClean="0"/>
              <a:pPr>
                <a:defRPr/>
              </a:pPr>
              <a:t>‹#›</a:t>
            </a:fld>
            <a:endParaRPr lang="en-US"/>
          </a:p>
        </p:txBody>
      </p:sp>
    </p:spTree>
    <p:extLst>
      <p:ext uri="{BB962C8B-B14F-4D97-AF65-F5344CB8AC3E}">
        <p14:creationId xmlns:p14="http://schemas.microsoft.com/office/powerpoint/2010/main" val="2898771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B4E0E2-10C8-4C8D-B72E-1B9D0E8D7A71}" type="datetime1">
              <a:rPr lang="en-US" smtClean="0"/>
              <a:t>3/11/2023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6E7F02A-D40E-4668-8C5E-1AE704F72B99}" type="slidenum">
              <a:rPr lang="en-US" smtClean="0"/>
              <a:pPr>
                <a:defRPr/>
              </a:pPr>
              <a:t>‹#›</a:t>
            </a:fld>
            <a:endParaRPr lang="en-US"/>
          </a:p>
        </p:txBody>
      </p:sp>
    </p:spTree>
    <p:extLst>
      <p:ext uri="{BB962C8B-B14F-4D97-AF65-F5344CB8AC3E}">
        <p14:creationId xmlns:p14="http://schemas.microsoft.com/office/powerpoint/2010/main" val="240263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3670267-5208-45A3-8B8F-BA293B37113F}" type="datetime1">
              <a:rPr lang="en-US" smtClean="0"/>
              <a:t>3/11/2023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299C8C1-4D4D-4256-B4E0-3C2553F981F5}" type="slidenum">
              <a:rPr lang="en-US" smtClean="0"/>
              <a:pPr>
                <a:defRPr/>
              </a:pPr>
              <a:t>‹#›</a:t>
            </a:fld>
            <a:endParaRPr lang="en-US"/>
          </a:p>
        </p:txBody>
      </p:sp>
    </p:spTree>
    <p:extLst>
      <p:ext uri="{BB962C8B-B14F-4D97-AF65-F5344CB8AC3E}">
        <p14:creationId xmlns:p14="http://schemas.microsoft.com/office/powerpoint/2010/main" val="332527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28E68B8A-672B-4E0B-86AE-1C12EB3D623D}" type="datetime1">
              <a:rPr lang="en-US" smtClean="0"/>
              <a:t>3/11/2023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D663039-4CDA-45BC-AB21-C3918EF103E2}" type="slidenum">
              <a:rPr lang="en-US" smtClean="0"/>
              <a:pPr>
                <a:defRPr/>
              </a:pPr>
              <a:t>‹#›</a:t>
            </a:fld>
            <a:endParaRPr lang="en-US"/>
          </a:p>
        </p:txBody>
      </p:sp>
    </p:spTree>
    <p:extLst>
      <p:ext uri="{BB962C8B-B14F-4D97-AF65-F5344CB8AC3E}">
        <p14:creationId xmlns:p14="http://schemas.microsoft.com/office/powerpoint/2010/main" val="59552312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531" y="882649"/>
            <a:ext cx="8153400" cy="1219200"/>
          </a:xfrm>
        </p:spPr>
        <p:txBody>
          <a:bodyPr>
            <a:normAutofit/>
          </a:bodyPr>
          <a:lstStyle/>
          <a:p>
            <a:pPr algn="ctr"/>
            <a:r>
              <a:rPr lang="en-US" sz="4000" b="1" dirty="0" smtClean="0">
                <a:effectLst/>
                <a:latin typeface="Garamond" panose="02020404030301010803" pitchFamily="18" charset="0"/>
                <a:cs typeface="Times New Roman" pitchFamily="18" charset="0"/>
              </a:rPr>
              <a:t>Lesson 1</a:t>
            </a:r>
            <a:br>
              <a:rPr lang="en-US" sz="4000" b="1" dirty="0" smtClean="0">
                <a:effectLst/>
                <a:latin typeface="Garamond" panose="02020404030301010803" pitchFamily="18" charset="0"/>
                <a:cs typeface="Times New Roman" pitchFamily="18" charset="0"/>
              </a:rPr>
            </a:br>
            <a:endParaRPr lang="en-US" sz="4000" b="1" dirty="0">
              <a:effectLst/>
              <a:latin typeface="Garamond" panose="02020404030301010803" pitchFamily="18" charset="0"/>
            </a:endParaRPr>
          </a:p>
        </p:txBody>
      </p:sp>
      <p:sp>
        <p:nvSpPr>
          <p:cNvPr id="3" name="Subtitle 2"/>
          <p:cNvSpPr>
            <a:spLocks noGrp="1"/>
          </p:cNvSpPr>
          <p:nvPr>
            <p:ph type="subTitle" idx="1"/>
          </p:nvPr>
        </p:nvSpPr>
        <p:spPr>
          <a:xfrm>
            <a:off x="570886" y="1981200"/>
            <a:ext cx="8001000" cy="3886200"/>
          </a:xfrm>
        </p:spPr>
        <p:txBody>
          <a:bodyPr>
            <a:noAutofit/>
          </a:bodyPr>
          <a:lstStyle/>
          <a:p>
            <a:r>
              <a:rPr lang="en-GB" sz="5400" b="1" dirty="0" smtClean="0"/>
              <a:t>Introduction to Web Applications </a:t>
            </a:r>
            <a:r>
              <a:rPr lang="en-GB" sz="5400" b="1" dirty="0" smtClean="0"/>
              <a:t>Services &amp; </a:t>
            </a:r>
            <a:r>
              <a:rPr lang="en-GB" sz="5400" b="1" dirty="0" smtClean="0"/>
              <a:t>SOA</a:t>
            </a:r>
            <a:endParaRPr lang="en-US" sz="5400" b="1" dirty="0" smtClean="0"/>
          </a:p>
        </p:txBody>
      </p:sp>
      <p:sp>
        <p:nvSpPr>
          <p:cNvPr id="4" name="Slide Number Placeholder 3"/>
          <p:cNvSpPr>
            <a:spLocks noGrp="1"/>
          </p:cNvSpPr>
          <p:nvPr>
            <p:ph type="sldNum" sz="quarter" idx="12"/>
          </p:nvPr>
        </p:nvSpPr>
        <p:spPr/>
        <p:txBody>
          <a:bodyPr/>
          <a:lstStyle/>
          <a:p>
            <a:pPr>
              <a:defRPr/>
            </a:pPr>
            <a:fld id="{19E1A3B7-B948-45C9-8699-11320A9E5761}"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533400"/>
            <a:ext cx="8305800" cy="6005513"/>
          </a:xfrm>
        </p:spPr>
        <p:txBody>
          <a:bodyPr>
            <a:normAutofit/>
          </a:bodyPr>
          <a:lstStyle/>
          <a:p>
            <a:pPr marL="0" indent="0" algn="ctr">
              <a:buNone/>
            </a:pPr>
            <a:r>
              <a:rPr lang="en-US" sz="6600" b="1" dirty="0" smtClean="0">
                <a:latin typeface="+mj-lt"/>
                <a:cs typeface="Times New Roman" pitchFamily="18" charset="0"/>
              </a:rPr>
              <a:t>What is a Web Service?</a:t>
            </a:r>
          </a:p>
          <a:p>
            <a:pPr lvl="1"/>
            <a:r>
              <a:rPr lang="en-US" sz="2400" i="1" dirty="0" smtClean="0">
                <a:solidFill>
                  <a:srgbClr val="0070C0"/>
                </a:solidFill>
                <a:latin typeface="+mj-lt"/>
                <a:cs typeface="Times New Roman" pitchFamily="18" charset="0"/>
              </a:rPr>
              <a:t>A </a:t>
            </a:r>
            <a:r>
              <a:rPr lang="en-US" sz="2400" i="1" dirty="0">
                <a:solidFill>
                  <a:srgbClr val="0070C0"/>
                </a:solidFill>
                <a:latin typeface="+mj-lt"/>
                <a:cs typeface="Times New Roman" pitchFamily="18" charset="0"/>
              </a:rPr>
              <a:t>web service is a generic term for an interoperable machine-to-machine software function that is hosted at a network addressable location.</a:t>
            </a:r>
          </a:p>
          <a:p>
            <a:pPr lvl="1"/>
            <a:endParaRPr lang="en-US" sz="2400" dirty="0">
              <a:latin typeface="+mj-lt"/>
              <a:cs typeface="Times New Roman" pitchFamily="18" charset="0"/>
            </a:endParaRPr>
          </a:p>
          <a:p>
            <a:pPr lvl="1"/>
            <a:r>
              <a:rPr lang="en-US" sz="2400" dirty="0">
                <a:latin typeface="+mj-lt"/>
                <a:cs typeface="Times New Roman" pitchFamily="18" charset="0"/>
              </a:rPr>
              <a:t>H</a:t>
            </a:r>
            <a:r>
              <a:rPr lang="en-US" sz="2400" dirty="0" smtClean="0">
                <a:latin typeface="+mj-lt"/>
                <a:cs typeface="Times New Roman" pitchFamily="18" charset="0"/>
              </a:rPr>
              <a:t>as </a:t>
            </a:r>
            <a:r>
              <a:rPr lang="en-US" sz="2400" dirty="0">
                <a:latin typeface="+mj-lt"/>
                <a:cs typeface="Times New Roman" pitchFamily="18" charset="0"/>
              </a:rPr>
              <a:t>an interface, which hides the implementation details so that it can be used independently of the hardware or software platform on which it is implemented, and independently of the programming language in which it is written</a:t>
            </a:r>
            <a:r>
              <a:rPr lang="en-US" sz="2400" dirty="0" smtClean="0">
                <a:latin typeface="+mj-lt"/>
                <a:cs typeface="Times New Roman" pitchFamily="18" charset="0"/>
              </a:rPr>
              <a:t>.</a:t>
            </a:r>
          </a:p>
          <a:p>
            <a:pPr lvl="1"/>
            <a:endParaRPr lang="en-US" sz="2400" dirty="0" smtClean="0">
              <a:latin typeface="+mj-lt"/>
              <a:cs typeface="Times New Roman" pitchFamily="18" charset="0"/>
            </a:endParaRPr>
          </a:p>
          <a:p>
            <a:pPr lvl="1"/>
            <a:r>
              <a:rPr lang="en-US" sz="2400" dirty="0" smtClean="0">
                <a:latin typeface="+mj-lt"/>
                <a:cs typeface="Times New Roman" pitchFamily="18" charset="0"/>
              </a:rPr>
              <a:t> </a:t>
            </a:r>
            <a:r>
              <a:rPr lang="en-US" sz="2400" dirty="0">
                <a:latin typeface="+mj-lt"/>
                <a:cs typeface="Times New Roman" pitchFamily="18" charset="0"/>
              </a:rPr>
              <a:t>This independence encourages web service based applications to be loosely coupled, component-oriented, cross-technology implementations. </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10</a:t>
            </a:fld>
            <a:endParaRPr lang="en-US"/>
          </a:p>
        </p:txBody>
      </p:sp>
    </p:spTree>
    <p:extLst>
      <p:ext uri="{BB962C8B-B14F-4D97-AF65-F5344CB8AC3E}">
        <p14:creationId xmlns:p14="http://schemas.microsoft.com/office/powerpoint/2010/main" val="1841807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11</a:t>
            </a:fld>
            <a:endParaRPr lang="en-US" dirty="0"/>
          </a:p>
        </p:txBody>
      </p:sp>
      <p:sp>
        <p:nvSpPr>
          <p:cNvPr id="2" name="Rectangle 1"/>
          <p:cNvSpPr/>
          <p:nvPr/>
        </p:nvSpPr>
        <p:spPr>
          <a:xfrm>
            <a:off x="609600" y="457200"/>
            <a:ext cx="8077200" cy="1384995"/>
          </a:xfrm>
          <a:prstGeom prst="rect">
            <a:avLst/>
          </a:prstGeom>
        </p:spPr>
        <p:txBody>
          <a:bodyPr wrap="square">
            <a:spAutoFit/>
          </a:bodyPr>
          <a:lstStyle/>
          <a:p>
            <a:pPr algn="ctr"/>
            <a:r>
              <a:rPr lang="en-US" sz="4400" b="1" dirty="0">
                <a:solidFill>
                  <a:srgbClr val="002060"/>
                </a:solidFill>
                <a:latin typeface="+mj-lt"/>
              </a:rPr>
              <a:t> </a:t>
            </a:r>
            <a:r>
              <a:rPr lang="en-US" sz="4000" b="1" dirty="0" smtClean="0">
                <a:solidFill>
                  <a:srgbClr val="002060"/>
                </a:solidFill>
                <a:latin typeface="+mj-lt"/>
              </a:rPr>
              <a:t>Example of a Service: </a:t>
            </a:r>
            <a:r>
              <a:rPr lang="en-US" sz="4000" b="1" dirty="0">
                <a:solidFill>
                  <a:srgbClr val="002060"/>
                </a:solidFill>
                <a:latin typeface="+mj-lt"/>
              </a:rPr>
              <a:t>Ordering </a:t>
            </a:r>
            <a:r>
              <a:rPr lang="en-US" sz="4000" b="1" dirty="0" smtClean="0">
                <a:solidFill>
                  <a:srgbClr val="002060"/>
                </a:solidFill>
                <a:latin typeface="+mj-lt"/>
              </a:rPr>
              <a:t>Food in a Chinese Restaurant</a:t>
            </a:r>
            <a:endParaRPr lang="en-US" sz="4000" b="1" dirty="0">
              <a:solidFill>
                <a:srgbClr val="002060"/>
              </a:solidFill>
              <a:latin typeface="+mj-lt"/>
            </a:endParaRPr>
          </a:p>
        </p:txBody>
      </p:sp>
      <p:grpSp>
        <p:nvGrpSpPr>
          <p:cNvPr id="6" name="Group 4"/>
          <p:cNvGrpSpPr>
            <a:grpSpLocks noChangeAspect="1"/>
          </p:cNvGrpSpPr>
          <p:nvPr/>
        </p:nvGrpSpPr>
        <p:grpSpPr bwMode="auto">
          <a:xfrm>
            <a:off x="1219199" y="1977077"/>
            <a:ext cx="7434944" cy="3955956"/>
            <a:chOff x="308" y="772"/>
            <a:chExt cx="5144" cy="2737"/>
          </a:xfrm>
        </p:grpSpPr>
        <p:sp>
          <p:nvSpPr>
            <p:cNvPr id="7" name="AutoShape 3"/>
            <p:cNvSpPr>
              <a:spLocks noChangeAspect="1" noChangeArrowheads="1" noTextEdit="1"/>
            </p:cNvSpPr>
            <p:nvPr/>
          </p:nvSpPr>
          <p:spPr bwMode="auto">
            <a:xfrm>
              <a:off x="308" y="811"/>
              <a:ext cx="5144" cy="2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9" y="1110"/>
              <a:ext cx="1163" cy="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6"/>
            <p:cNvSpPr>
              <a:spLocks noChangeArrowheads="1"/>
            </p:cNvSpPr>
            <p:nvPr/>
          </p:nvSpPr>
          <p:spPr bwMode="auto">
            <a:xfrm>
              <a:off x="4092" y="1111"/>
              <a:ext cx="1162" cy="1569"/>
            </a:xfrm>
            <a:prstGeom prst="rect">
              <a:avLst/>
            </a:prstGeom>
            <a:noFill/>
            <a:ln w="7938"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110"/>
              <a:ext cx="1358" cy="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8"/>
            <p:cNvSpPr>
              <a:spLocks noChangeArrowheads="1"/>
            </p:cNvSpPr>
            <p:nvPr/>
          </p:nvSpPr>
          <p:spPr bwMode="auto">
            <a:xfrm>
              <a:off x="316" y="1111"/>
              <a:ext cx="1356" cy="1636"/>
            </a:xfrm>
            <a:prstGeom prst="rect">
              <a:avLst/>
            </a:prstGeom>
            <a:noFill/>
            <a:ln w="7938"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flipV="1">
              <a:off x="1747" y="1895"/>
              <a:ext cx="2345" cy="33"/>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1672" y="1900"/>
              <a:ext cx="82" cy="55"/>
            </a:xfrm>
            <a:custGeom>
              <a:avLst/>
              <a:gdLst>
                <a:gd name="T0" fmla="*/ 82 w 82"/>
                <a:gd name="T1" fmla="*/ 55 h 55"/>
                <a:gd name="T2" fmla="*/ 0 w 82"/>
                <a:gd name="T3" fmla="*/ 29 h 55"/>
                <a:gd name="T4" fmla="*/ 81 w 82"/>
                <a:gd name="T5" fmla="*/ 0 h 55"/>
                <a:gd name="T6" fmla="*/ 82 w 82"/>
                <a:gd name="T7" fmla="*/ 55 h 55"/>
              </a:gdLst>
              <a:ahLst/>
              <a:cxnLst>
                <a:cxn ang="0">
                  <a:pos x="T0" y="T1"/>
                </a:cxn>
                <a:cxn ang="0">
                  <a:pos x="T2" y="T3"/>
                </a:cxn>
                <a:cxn ang="0">
                  <a:pos x="T4" y="T5"/>
                </a:cxn>
                <a:cxn ang="0">
                  <a:pos x="T6" y="T7"/>
                </a:cxn>
              </a:cxnLst>
              <a:rect l="0" t="0" r="r" b="b"/>
              <a:pathLst>
                <a:path w="82" h="55">
                  <a:moveTo>
                    <a:pt x="82" y="55"/>
                  </a:moveTo>
                  <a:lnTo>
                    <a:pt x="0" y="29"/>
                  </a:lnTo>
                  <a:lnTo>
                    <a:pt x="81" y="0"/>
                  </a:lnTo>
                  <a:lnTo>
                    <a:pt x="8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flipH="1">
              <a:off x="1672" y="2084"/>
              <a:ext cx="2344" cy="0"/>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4009" y="2056"/>
              <a:ext cx="83" cy="55"/>
            </a:xfrm>
            <a:custGeom>
              <a:avLst/>
              <a:gdLst>
                <a:gd name="T0" fmla="*/ 0 w 83"/>
                <a:gd name="T1" fmla="*/ 0 h 55"/>
                <a:gd name="T2" fmla="*/ 83 w 83"/>
                <a:gd name="T3" fmla="*/ 28 h 55"/>
                <a:gd name="T4" fmla="*/ 0 w 83"/>
                <a:gd name="T5" fmla="*/ 55 h 55"/>
                <a:gd name="T6" fmla="*/ 0 w 83"/>
                <a:gd name="T7" fmla="*/ 0 h 55"/>
              </a:gdLst>
              <a:ahLst/>
              <a:cxnLst>
                <a:cxn ang="0">
                  <a:pos x="T0" y="T1"/>
                </a:cxn>
                <a:cxn ang="0">
                  <a:pos x="T2" y="T3"/>
                </a:cxn>
                <a:cxn ang="0">
                  <a:pos x="T4" y="T5"/>
                </a:cxn>
                <a:cxn ang="0">
                  <a:pos x="T6" y="T7"/>
                </a:cxn>
              </a:cxnLst>
              <a:rect l="0" t="0" r="r" b="b"/>
              <a:pathLst>
                <a:path w="83" h="55">
                  <a:moveTo>
                    <a:pt x="0" y="0"/>
                  </a:moveTo>
                  <a:lnTo>
                    <a:pt x="83" y="28"/>
                  </a:lnTo>
                  <a:lnTo>
                    <a:pt x="0"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 y="1120"/>
              <a:ext cx="861" cy="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4"/>
            <p:cNvSpPr>
              <a:spLocks noChangeArrowheads="1"/>
            </p:cNvSpPr>
            <p:nvPr/>
          </p:nvSpPr>
          <p:spPr bwMode="auto">
            <a:xfrm>
              <a:off x="1977" y="819"/>
              <a:ext cx="1549" cy="2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1977" y="819"/>
              <a:ext cx="1549"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102" y="781"/>
              <a:ext cx="131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Waitress(Service)</a:t>
              </a:r>
              <a:endParaRPr kumimoji="0" lang="en-US" altLang="en-US" sz="1800" u="none" strike="noStrike" cap="none" normalizeH="0" baseline="0" dirty="0" smtClean="0">
                <a:ln>
                  <a:noFill/>
                </a:ln>
                <a:solidFill>
                  <a:schemeClr val="tx1"/>
                </a:solidFill>
                <a:effectLst/>
              </a:endParaRPr>
            </a:p>
          </p:txBody>
        </p:sp>
        <p:pic>
          <p:nvPicPr>
            <p:cNvPr id="23"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9" y="1501"/>
              <a:ext cx="774"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1"/>
            <p:cNvSpPr>
              <a:spLocks noChangeArrowheads="1"/>
            </p:cNvSpPr>
            <p:nvPr/>
          </p:nvSpPr>
          <p:spPr bwMode="auto">
            <a:xfrm>
              <a:off x="3898" y="819"/>
              <a:ext cx="1550" cy="2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Kitchen(Server</a:t>
              </a:r>
              <a:r>
                <a:rPr lang="en-US" b="1" dirty="0" smtClean="0"/>
                <a:t>)</a:t>
              </a:r>
              <a:endParaRPr lang="en-US" b="1" dirty="0"/>
            </a:p>
          </p:txBody>
        </p:sp>
        <p:sp>
          <p:nvSpPr>
            <p:cNvPr id="25" name="Rectangle 22"/>
            <p:cNvSpPr>
              <a:spLocks noChangeArrowheads="1"/>
            </p:cNvSpPr>
            <p:nvPr/>
          </p:nvSpPr>
          <p:spPr bwMode="auto">
            <a:xfrm>
              <a:off x="3898" y="819"/>
              <a:ext cx="1550"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4092" y="2668"/>
              <a:ext cx="1026" cy="2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4092" y="2668"/>
              <a:ext cx="1026"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9"/>
            <p:cNvSpPr>
              <a:spLocks noChangeArrowheads="1"/>
            </p:cNvSpPr>
            <p:nvPr/>
          </p:nvSpPr>
          <p:spPr bwMode="auto">
            <a:xfrm>
              <a:off x="4226" y="2729"/>
              <a:ext cx="892"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u="none" strike="noStrike" cap="none" normalizeH="0" baseline="0" dirty="0" smtClean="0">
                  <a:ln>
                    <a:noFill/>
                  </a:ln>
                  <a:solidFill>
                    <a:srgbClr val="000000"/>
                  </a:solidFill>
                  <a:effectLst/>
                  <a:latin typeface="Calibri" panose="020F0502020204030204" pitchFamily="34" charset="0"/>
                </a:rPr>
                <a:t>Chef speaks Chinese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only</a:t>
              </a:r>
              <a:r>
                <a:rPr kumimoji="0" lang="en-US" altLang="en-US" sz="2100" u="none" strike="noStrike" cap="none" normalizeH="0" baseline="0" dirty="0" smtClean="0">
                  <a:ln>
                    <a:noFill/>
                  </a:ln>
                  <a:solidFill>
                    <a:srgbClr val="000000"/>
                  </a:solidFill>
                  <a:effectLst/>
                  <a:latin typeface="Calibri" panose="020F0502020204030204" pitchFamily="34" charset="0"/>
                </a:rPr>
                <a:t> </a:t>
              </a:r>
              <a:endParaRPr kumimoji="0" lang="en-US" altLang="en-US" sz="1800" u="none" strike="noStrike" cap="none" normalizeH="0" baseline="0" dirty="0" smtClean="0">
                <a:ln>
                  <a:noFill/>
                </a:ln>
                <a:solidFill>
                  <a:schemeClr val="tx1"/>
                </a:solidFill>
                <a:effectLst/>
              </a:endParaRPr>
            </a:p>
          </p:txBody>
        </p:sp>
        <p:pic>
          <p:nvPicPr>
            <p:cNvPr id="34"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 y="1305"/>
              <a:ext cx="1153" cy="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3"/>
            <p:cNvSpPr>
              <a:spLocks noChangeArrowheads="1"/>
            </p:cNvSpPr>
            <p:nvPr/>
          </p:nvSpPr>
          <p:spPr bwMode="auto">
            <a:xfrm>
              <a:off x="316" y="819"/>
              <a:ext cx="1356"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p:cNvSpPr>
              <a:spLocks noChangeArrowheads="1"/>
            </p:cNvSpPr>
            <p:nvPr/>
          </p:nvSpPr>
          <p:spPr bwMode="auto">
            <a:xfrm>
              <a:off x="522" y="772"/>
              <a:ext cx="83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You(Client)</a:t>
              </a:r>
              <a:endParaRPr kumimoji="0" lang="en-US" altLang="en-US" sz="1800" u="none" strike="noStrike" cap="none" normalizeH="0" baseline="0" dirty="0" smtClean="0">
                <a:ln>
                  <a:noFill/>
                </a:ln>
                <a:solidFill>
                  <a:schemeClr val="tx1"/>
                </a:solidFill>
                <a:effectLst/>
              </a:endParaRPr>
            </a:p>
          </p:txBody>
        </p:sp>
        <p:sp>
          <p:nvSpPr>
            <p:cNvPr id="41" name="Rectangle 38"/>
            <p:cNvSpPr>
              <a:spLocks noChangeArrowheads="1"/>
            </p:cNvSpPr>
            <p:nvPr/>
          </p:nvSpPr>
          <p:spPr bwMode="auto">
            <a:xfrm>
              <a:off x="550" y="2794"/>
              <a:ext cx="1026" cy="2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p:cNvSpPr>
              <a:spLocks noChangeArrowheads="1"/>
            </p:cNvSpPr>
            <p:nvPr/>
          </p:nvSpPr>
          <p:spPr bwMode="auto">
            <a:xfrm>
              <a:off x="550" y="2794"/>
              <a:ext cx="1026" cy="292"/>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40"/>
            <p:cNvSpPr>
              <a:spLocks noChangeArrowheads="1"/>
            </p:cNvSpPr>
            <p:nvPr/>
          </p:nvSpPr>
          <p:spPr bwMode="auto">
            <a:xfrm>
              <a:off x="411" y="2799"/>
              <a:ext cx="1243"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u="none" strike="noStrike" cap="none" normalizeH="0" baseline="0" dirty="0" smtClean="0">
                  <a:ln>
                    <a:noFill/>
                  </a:ln>
                  <a:solidFill>
                    <a:srgbClr val="000000"/>
                  </a:solidFill>
                  <a:effectLst/>
                  <a:latin typeface="Calibri" panose="020F0502020204030204" pitchFamily="34" charset="0"/>
                </a:rPr>
                <a:t>You speak English only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u="none" strike="noStrike" cap="none" normalizeH="0" baseline="0" dirty="0" smtClean="0">
                <a:ln>
                  <a:noFill/>
                </a:ln>
                <a:solidFill>
                  <a:schemeClr val="tx1"/>
                </a:solidFill>
                <a:effectLst/>
              </a:endParaRPr>
            </a:p>
          </p:txBody>
        </p:sp>
        <p:sp>
          <p:nvSpPr>
            <p:cNvPr id="45" name="Rectangle 42"/>
            <p:cNvSpPr>
              <a:spLocks noChangeArrowheads="1"/>
            </p:cNvSpPr>
            <p:nvPr/>
          </p:nvSpPr>
          <p:spPr bwMode="auto">
            <a:xfrm>
              <a:off x="1962" y="2794"/>
              <a:ext cx="1549" cy="6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3"/>
            <p:cNvSpPr>
              <a:spLocks noChangeArrowheads="1"/>
            </p:cNvSpPr>
            <p:nvPr/>
          </p:nvSpPr>
          <p:spPr bwMode="auto">
            <a:xfrm>
              <a:off x="1962" y="2794"/>
              <a:ext cx="1549" cy="681"/>
            </a:xfrm>
            <a:prstGeom prst="rect">
              <a:avLst/>
            </a:prstGeom>
            <a:noFill/>
            <a:ln w="7938" cap="sq">
              <a:solidFill>
                <a:srgbClr val="F4F7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4"/>
            <p:cNvSpPr>
              <a:spLocks noChangeArrowheads="1"/>
            </p:cNvSpPr>
            <p:nvPr/>
          </p:nvSpPr>
          <p:spPr bwMode="auto">
            <a:xfrm>
              <a:off x="1962" y="2835"/>
              <a:ext cx="1773"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Speaks </a:t>
              </a:r>
              <a:r>
                <a:rPr kumimoji="0" lang="en-US" altLang="en-US" sz="2100" u="none" strike="noStrike" cap="none" normalizeH="0" baseline="0" dirty="0" smtClean="0">
                  <a:ln>
                    <a:noFill/>
                  </a:ln>
                  <a:solidFill>
                    <a:srgbClr val="000000"/>
                  </a:solidFill>
                  <a:effectLst/>
                  <a:latin typeface="Calibri" panose="020F0502020204030204" pitchFamily="34" charset="0"/>
                </a:rPr>
                <a:t>a language understood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smtClean="0">
                  <a:solidFill>
                    <a:srgbClr val="000000"/>
                  </a:solidFill>
                  <a:latin typeface="Calibri" panose="020F0502020204030204" pitchFamily="34" charset="0"/>
                </a:rPr>
                <a:t>By both client &amp; Server</a:t>
              </a:r>
              <a:endParaRPr kumimoji="0" lang="en-US" altLang="en-US" sz="1800" u="none" strike="noStrike" cap="none" normalizeH="0" baseline="0" dirty="0" smtClean="0">
                <a:ln>
                  <a:noFill/>
                </a:ln>
                <a:solidFill>
                  <a:schemeClr val="tx1"/>
                </a:solidFill>
                <a:effectLst/>
              </a:endParaRPr>
            </a:p>
          </p:txBody>
        </p:sp>
      </p:grpSp>
    </p:spTree>
    <p:extLst>
      <p:ext uri="{BB962C8B-B14F-4D97-AF65-F5344CB8AC3E}">
        <p14:creationId xmlns:p14="http://schemas.microsoft.com/office/powerpoint/2010/main" val="3234774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12</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Service Provider &amp; Consumer(cont.)</a:t>
            </a:r>
            <a:endParaRPr lang="en-US" sz="4400" b="1" dirty="0">
              <a:solidFill>
                <a:srgbClr val="002060"/>
              </a:solidFill>
              <a:latin typeface="+mj-lt"/>
            </a:endParaRPr>
          </a:p>
        </p:txBody>
      </p:sp>
      <p:pic>
        <p:nvPicPr>
          <p:cNvPr id="4" name="Picture 3"/>
          <p:cNvPicPr>
            <a:picLocks noChangeAspect="1"/>
          </p:cNvPicPr>
          <p:nvPr/>
        </p:nvPicPr>
        <p:blipFill>
          <a:blip r:embed="rId2"/>
          <a:stretch>
            <a:fillRect/>
          </a:stretch>
        </p:blipFill>
        <p:spPr>
          <a:xfrm>
            <a:off x="914400" y="1752600"/>
            <a:ext cx="7467600" cy="1079133"/>
          </a:xfrm>
          <a:prstGeom prst="rect">
            <a:avLst/>
          </a:prstGeom>
        </p:spPr>
      </p:pic>
      <p:sp>
        <p:nvSpPr>
          <p:cNvPr id="5" name="Rectangle 4"/>
          <p:cNvSpPr/>
          <p:nvPr/>
        </p:nvSpPr>
        <p:spPr>
          <a:xfrm>
            <a:off x="304800" y="3200400"/>
            <a:ext cx="8305800" cy="2677656"/>
          </a:xfrm>
          <a:prstGeom prst="rect">
            <a:avLst/>
          </a:prstGeom>
        </p:spPr>
        <p:txBody>
          <a:bodyPr wrap="square">
            <a:spAutoFit/>
          </a:bodyPr>
          <a:lstStyle/>
          <a:p>
            <a:pPr marL="342900" indent="-342900">
              <a:buFont typeface="Arial" panose="020B0604020202020204" pitchFamily="34" charset="0"/>
              <a:buChar char="•"/>
            </a:pPr>
            <a:r>
              <a:rPr lang="en-US" sz="2400" dirty="0">
                <a:latin typeface="+mj-lt"/>
              </a:rPr>
              <a:t>To enable COMMUNICATION between two applications.</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SERVICE PROVIDER-Creator of web services</a:t>
            </a:r>
          </a:p>
          <a:p>
            <a:pPr marL="800100" lvl="1" indent="-342900">
              <a:buFont typeface="Arial" panose="020B0604020202020204" pitchFamily="34" charset="0"/>
              <a:buChar char="•"/>
            </a:pPr>
            <a:r>
              <a:rPr lang="en-US" sz="2400" i="1" dirty="0">
                <a:latin typeface="+mj-lt"/>
              </a:rPr>
              <a:t>Develops and implements the application(web service) and makes it available over the internet</a:t>
            </a:r>
            <a:r>
              <a:rPr lang="en-US" sz="2400" dirty="0">
                <a:latin typeface="+mj-lt"/>
              </a:rPr>
              <a:t>.</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SERVICE CONSUMER-</a:t>
            </a:r>
            <a:r>
              <a:rPr lang="en-US" sz="2400" b="1" dirty="0">
                <a:latin typeface="+mj-lt"/>
              </a:rPr>
              <a:t>Client</a:t>
            </a:r>
          </a:p>
        </p:txBody>
      </p:sp>
    </p:spTree>
    <p:extLst>
      <p:ext uri="{BB962C8B-B14F-4D97-AF65-F5344CB8AC3E}">
        <p14:creationId xmlns:p14="http://schemas.microsoft.com/office/powerpoint/2010/main" val="2241184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13</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Service Provider &amp; Consumer(cont.)</a:t>
            </a:r>
            <a:endParaRPr lang="en-US" sz="4400" b="1" dirty="0">
              <a:solidFill>
                <a:srgbClr val="002060"/>
              </a:solidFill>
              <a:latin typeface="+mj-lt"/>
            </a:endParaRPr>
          </a:p>
        </p:txBody>
      </p:sp>
      <p:sp>
        <p:nvSpPr>
          <p:cNvPr id="5" name="Rectangle 4"/>
          <p:cNvSpPr/>
          <p:nvPr/>
        </p:nvSpPr>
        <p:spPr>
          <a:xfrm>
            <a:off x="152400" y="1524000"/>
            <a:ext cx="8686800"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mj-lt"/>
              </a:rPr>
              <a:t>EXAMPLE: While speaking to your friend over telephone, Medium is the phone and format is the common </a:t>
            </a:r>
            <a:r>
              <a:rPr lang="en-US" sz="2400" dirty="0" smtClean="0">
                <a:latin typeface="+mj-lt"/>
              </a:rPr>
              <a:t>language(</a:t>
            </a:r>
            <a:r>
              <a:rPr lang="en-US" sz="2400" dirty="0" err="1" smtClean="0">
                <a:latin typeface="+mj-lt"/>
              </a:rPr>
              <a:t>e.g</a:t>
            </a:r>
            <a:r>
              <a:rPr lang="en-US" sz="2400" dirty="0" smtClean="0">
                <a:latin typeface="+mj-lt"/>
              </a:rPr>
              <a:t> </a:t>
            </a:r>
            <a:r>
              <a:rPr lang="en-US" sz="2400" dirty="0">
                <a:latin typeface="+mj-lt"/>
              </a:rPr>
              <a:t>English) that both of you can understand</a:t>
            </a:r>
          </a:p>
        </p:txBody>
      </p:sp>
      <p:pic>
        <p:nvPicPr>
          <p:cNvPr id="6" name="Picture 5"/>
          <p:cNvPicPr>
            <a:picLocks noChangeAspect="1"/>
          </p:cNvPicPr>
          <p:nvPr/>
        </p:nvPicPr>
        <p:blipFill>
          <a:blip r:embed="rId2"/>
          <a:stretch>
            <a:fillRect/>
          </a:stretch>
        </p:blipFill>
        <p:spPr>
          <a:xfrm>
            <a:off x="1524000" y="2994649"/>
            <a:ext cx="6163590" cy="2975106"/>
          </a:xfrm>
          <a:prstGeom prst="rect">
            <a:avLst/>
          </a:prstGeom>
        </p:spPr>
      </p:pic>
    </p:spTree>
    <p:extLst>
      <p:ext uri="{BB962C8B-B14F-4D97-AF65-F5344CB8AC3E}">
        <p14:creationId xmlns:p14="http://schemas.microsoft.com/office/powerpoint/2010/main" val="1394301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14</a:t>
            </a:fld>
            <a:endParaRPr lang="en-US"/>
          </a:p>
        </p:txBody>
      </p:sp>
      <p:sp>
        <p:nvSpPr>
          <p:cNvPr id="2" name="Rectangle 1"/>
          <p:cNvSpPr/>
          <p:nvPr/>
        </p:nvSpPr>
        <p:spPr>
          <a:xfrm>
            <a:off x="152400" y="457200"/>
            <a:ext cx="8686800" cy="1446550"/>
          </a:xfrm>
          <a:prstGeom prst="rect">
            <a:avLst/>
          </a:prstGeom>
        </p:spPr>
        <p:txBody>
          <a:bodyPr wrap="square">
            <a:spAutoFit/>
          </a:bodyPr>
          <a:lstStyle/>
          <a:p>
            <a:pPr algn="ctr"/>
            <a:r>
              <a:rPr lang="en-US" sz="4400" b="1" dirty="0">
                <a:solidFill>
                  <a:srgbClr val="002060"/>
                </a:solidFill>
                <a:latin typeface="+mj-lt"/>
              </a:rPr>
              <a:t>Web Service Implementation Protocols</a:t>
            </a:r>
          </a:p>
        </p:txBody>
      </p:sp>
      <p:pic>
        <p:nvPicPr>
          <p:cNvPr id="4" name="Picture 3"/>
          <p:cNvPicPr>
            <a:picLocks noChangeAspect="1"/>
          </p:cNvPicPr>
          <p:nvPr/>
        </p:nvPicPr>
        <p:blipFill>
          <a:blip r:embed="rId2"/>
          <a:stretch>
            <a:fillRect/>
          </a:stretch>
        </p:blipFill>
        <p:spPr>
          <a:xfrm>
            <a:off x="2057400" y="1911124"/>
            <a:ext cx="5916767" cy="3718215"/>
          </a:xfrm>
          <a:prstGeom prst="rect">
            <a:avLst/>
          </a:prstGeom>
        </p:spPr>
      </p:pic>
    </p:spTree>
    <p:extLst>
      <p:ext uri="{BB962C8B-B14F-4D97-AF65-F5344CB8AC3E}">
        <p14:creationId xmlns:p14="http://schemas.microsoft.com/office/powerpoint/2010/main" val="1982138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15</a:t>
            </a:fld>
            <a:endParaRPr lang="en-US"/>
          </a:p>
        </p:txBody>
      </p:sp>
      <p:sp>
        <p:nvSpPr>
          <p:cNvPr id="2" name="Rectangle 1"/>
          <p:cNvSpPr/>
          <p:nvPr/>
        </p:nvSpPr>
        <p:spPr>
          <a:xfrm>
            <a:off x="152400" y="457200"/>
            <a:ext cx="8686800" cy="1446550"/>
          </a:xfrm>
          <a:prstGeom prst="rect">
            <a:avLst/>
          </a:prstGeom>
        </p:spPr>
        <p:txBody>
          <a:bodyPr wrap="square">
            <a:spAutoFit/>
          </a:bodyPr>
          <a:lstStyle/>
          <a:p>
            <a:pPr algn="ctr"/>
            <a:r>
              <a:rPr lang="en-US" sz="4400" b="1" dirty="0">
                <a:solidFill>
                  <a:srgbClr val="002060"/>
                </a:solidFill>
                <a:latin typeface="+mj-lt"/>
              </a:rPr>
              <a:t>Web Service Implementation </a:t>
            </a:r>
            <a:r>
              <a:rPr lang="en-US" sz="4400" b="1" dirty="0" smtClean="0">
                <a:solidFill>
                  <a:srgbClr val="002060"/>
                </a:solidFill>
                <a:latin typeface="+mj-lt"/>
              </a:rPr>
              <a:t>Protocols(cont.)</a:t>
            </a:r>
            <a:endParaRPr lang="en-US" sz="4400" b="1" dirty="0">
              <a:solidFill>
                <a:srgbClr val="002060"/>
              </a:solidFill>
              <a:latin typeface="+mj-lt"/>
            </a:endParaRPr>
          </a:p>
        </p:txBody>
      </p:sp>
      <p:sp>
        <p:nvSpPr>
          <p:cNvPr id="5" name="Rectangle 4"/>
          <p:cNvSpPr/>
          <p:nvPr/>
        </p:nvSpPr>
        <p:spPr>
          <a:xfrm>
            <a:off x="457200" y="2438400"/>
            <a:ext cx="7848600" cy="2677656"/>
          </a:xfrm>
          <a:prstGeom prst="rect">
            <a:avLst/>
          </a:prstGeom>
        </p:spPr>
        <p:txBody>
          <a:bodyPr wrap="square">
            <a:spAutoFit/>
          </a:bodyPr>
          <a:lstStyle/>
          <a:p>
            <a:pPr marL="342900" indent="-342900">
              <a:buFont typeface="Arial" panose="020B0604020202020204" pitchFamily="34" charset="0"/>
              <a:buChar char="•"/>
            </a:pPr>
            <a:r>
              <a:rPr lang="en-US" sz="2400" b="1" i="1" dirty="0">
                <a:latin typeface="+mj-lt"/>
              </a:rPr>
              <a:t>SOAP</a:t>
            </a:r>
            <a:r>
              <a:rPr lang="en-US" sz="2400" dirty="0">
                <a:latin typeface="+mj-lt"/>
              </a:rPr>
              <a:t>:Simple Object Transfer Protocol</a:t>
            </a:r>
          </a:p>
          <a:p>
            <a:pPr marL="342900" indent="-342900">
              <a:buFont typeface="Arial" panose="020B0604020202020204" pitchFamily="34" charset="0"/>
              <a:buChar char="•"/>
            </a:pPr>
            <a:r>
              <a:rPr lang="en-US" sz="2400" dirty="0">
                <a:latin typeface="+mj-lt"/>
              </a:rPr>
              <a:t>Medium:HTTP(POST)</a:t>
            </a:r>
          </a:p>
          <a:p>
            <a:pPr marL="342900" indent="-342900">
              <a:buFont typeface="Arial" panose="020B0604020202020204" pitchFamily="34" charset="0"/>
              <a:buChar char="•"/>
            </a:pPr>
            <a:r>
              <a:rPr lang="en-US" sz="2400" dirty="0">
                <a:latin typeface="+mj-lt"/>
              </a:rPr>
              <a:t>Format: XML</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b="1" i="1" dirty="0" err="1">
                <a:latin typeface="+mj-lt"/>
              </a:rPr>
              <a:t>REST:</a:t>
            </a:r>
            <a:r>
              <a:rPr lang="en-US" sz="2400" dirty="0" err="1">
                <a:latin typeface="+mj-lt"/>
              </a:rPr>
              <a:t>REpresentational</a:t>
            </a:r>
            <a:r>
              <a:rPr lang="en-US" sz="2400" dirty="0">
                <a:latin typeface="+mj-lt"/>
              </a:rPr>
              <a:t> State Transfer</a:t>
            </a:r>
          </a:p>
          <a:p>
            <a:pPr marL="342900" indent="-342900">
              <a:buFont typeface="Arial" panose="020B0604020202020204" pitchFamily="34" charset="0"/>
              <a:buChar char="•"/>
            </a:pPr>
            <a:r>
              <a:rPr lang="en-US" sz="2400" dirty="0">
                <a:latin typeface="+mj-lt"/>
              </a:rPr>
              <a:t>Medium:HTTP(POST,GET PUT,DELETE)</a:t>
            </a:r>
          </a:p>
          <a:p>
            <a:pPr marL="342900" indent="-342900">
              <a:buFont typeface="Arial" panose="020B0604020202020204" pitchFamily="34" charset="0"/>
              <a:buChar char="•"/>
            </a:pPr>
            <a:r>
              <a:rPr lang="en-US" sz="2400" dirty="0" err="1">
                <a:latin typeface="+mj-lt"/>
              </a:rPr>
              <a:t>Format:XML</a:t>
            </a:r>
            <a:r>
              <a:rPr lang="en-US" sz="2400" dirty="0">
                <a:latin typeface="+mj-lt"/>
              </a:rPr>
              <a:t>/JSON</a:t>
            </a:r>
          </a:p>
        </p:txBody>
      </p:sp>
    </p:spTree>
    <p:extLst>
      <p:ext uri="{BB962C8B-B14F-4D97-AF65-F5344CB8AC3E}">
        <p14:creationId xmlns:p14="http://schemas.microsoft.com/office/powerpoint/2010/main" val="2009456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16</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smtClean="0">
                <a:solidFill>
                  <a:srgbClr val="002060"/>
                </a:solidFill>
                <a:latin typeface="+mj-lt"/>
              </a:rPr>
              <a:t>REST</a:t>
            </a:r>
            <a:endParaRPr lang="en-US" sz="4400" b="1" dirty="0">
              <a:solidFill>
                <a:srgbClr val="002060"/>
              </a:solidFill>
              <a:latin typeface="+mj-lt"/>
            </a:endParaRPr>
          </a:p>
        </p:txBody>
      </p:sp>
      <p:sp>
        <p:nvSpPr>
          <p:cNvPr id="5" name="Rectangle 4"/>
          <p:cNvSpPr/>
          <p:nvPr/>
        </p:nvSpPr>
        <p:spPr>
          <a:xfrm>
            <a:off x="152400" y="1600200"/>
            <a:ext cx="8686800" cy="452431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mj-lt"/>
              </a:rPr>
              <a:t>REST  is  a term coined by Roy Fielding in 2000. </a:t>
            </a: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dirty="0" smtClean="0">
                <a:latin typeface="+mj-lt"/>
              </a:rPr>
              <a:t>An </a:t>
            </a:r>
            <a:r>
              <a:rPr lang="en-US" sz="2400" dirty="0">
                <a:latin typeface="+mj-lt"/>
              </a:rPr>
              <a:t>an acronym for  </a:t>
            </a:r>
            <a:r>
              <a:rPr lang="en-US" sz="2400" b="1" i="1" dirty="0" smtClean="0">
                <a:latin typeface="+mj-lt"/>
              </a:rPr>
              <a:t>REpresentational </a:t>
            </a:r>
            <a:r>
              <a:rPr lang="en-US" sz="2400" b="1" i="1" dirty="0">
                <a:latin typeface="+mj-lt"/>
              </a:rPr>
              <a:t>State Transfer.</a:t>
            </a: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dirty="0">
                <a:latin typeface="+mj-lt"/>
              </a:rPr>
              <a:t>A</a:t>
            </a:r>
            <a:r>
              <a:rPr lang="en-US" sz="2400" dirty="0" smtClean="0">
                <a:latin typeface="+mj-lt"/>
              </a:rPr>
              <a:t>n </a:t>
            </a:r>
            <a:r>
              <a:rPr lang="en-US" sz="2400" b="1" i="1" dirty="0">
                <a:latin typeface="+mj-lt"/>
              </a:rPr>
              <a:t>architecture style </a:t>
            </a:r>
            <a:r>
              <a:rPr lang="en-US" sz="2400" dirty="0">
                <a:latin typeface="+mj-lt"/>
              </a:rPr>
              <a:t>for designing loosely coupled applications over HTTP, that is often used in the development of web services. </a:t>
            </a:r>
            <a:endParaRPr lang="en-US" sz="2400" dirty="0" smtClean="0">
              <a:latin typeface="+mj-lt"/>
            </a:endParaRP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r>
              <a:rPr lang="en-US" sz="2400" dirty="0" smtClean="0">
                <a:latin typeface="+mj-lt"/>
              </a:rPr>
              <a:t>A </a:t>
            </a:r>
            <a:r>
              <a:rPr lang="en-US" sz="2400" dirty="0">
                <a:latin typeface="+mj-lt"/>
              </a:rPr>
              <a:t>web service that communicates/exchanges information between two applications using REST architecture principles is called a  </a:t>
            </a:r>
            <a:r>
              <a:rPr lang="en-US" sz="2400" i="1" dirty="0">
                <a:latin typeface="+mj-lt"/>
              </a:rPr>
              <a:t>RESTful web service</a:t>
            </a:r>
            <a:r>
              <a:rPr lang="en-US" sz="2400" dirty="0">
                <a:latin typeface="+mj-lt"/>
              </a:rPr>
              <a:t>.</a:t>
            </a:r>
          </a:p>
          <a:p>
            <a:pPr marL="342900" indent="-342900" algn="just">
              <a:buFont typeface="Arial" panose="020B0604020202020204" pitchFamily="34" charset="0"/>
              <a:buChar char="•"/>
            </a:pPr>
            <a:endParaRPr lang="en-US" sz="2400" dirty="0">
              <a:latin typeface="+mj-lt"/>
            </a:endParaRPr>
          </a:p>
          <a:p>
            <a:pPr marL="342900" indent="-342900" algn="just">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1929948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17</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a:solidFill>
                  <a:srgbClr val="002060"/>
                </a:solidFill>
                <a:latin typeface="+mj-lt"/>
              </a:rPr>
              <a:t>REST </a:t>
            </a:r>
            <a:r>
              <a:rPr lang="en-US" sz="4400" b="1" dirty="0" smtClean="0">
                <a:solidFill>
                  <a:srgbClr val="002060"/>
                </a:solidFill>
                <a:latin typeface="+mj-lt"/>
              </a:rPr>
              <a:t>API(cont.)</a:t>
            </a:r>
            <a:endParaRPr lang="en-US" sz="4400" b="1" dirty="0">
              <a:solidFill>
                <a:srgbClr val="002060"/>
              </a:solidFill>
              <a:latin typeface="+mj-lt"/>
            </a:endParaRPr>
          </a:p>
        </p:txBody>
      </p:sp>
      <p:sp>
        <p:nvSpPr>
          <p:cNvPr id="5" name="Rectangle 4"/>
          <p:cNvSpPr/>
          <p:nvPr/>
        </p:nvSpPr>
        <p:spPr>
          <a:xfrm>
            <a:off x="685800" y="1581607"/>
            <a:ext cx="8001000" cy="452431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mn-lt"/>
              </a:rPr>
              <a:t>R</a:t>
            </a:r>
            <a:r>
              <a:rPr lang="en-US" sz="2400" dirty="0" smtClean="0">
                <a:latin typeface="+mn-lt"/>
              </a:rPr>
              <a:t>EST </a:t>
            </a:r>
            <a:r>
              <a:rPr lang="en-US" sz="2400" dirty="0">
                <a:latin typeface="+mn-lt"/>
              </a:rPr>
              <a:t>APIs allow you to perform CRUD (create, read, update, and delete) operations between a client and a server. </a:t>
            </a:r>
            <a:endParaRPr lang="en-US" sz="2400" dirty="0" smtClean="0">
              <a:latin typeface="+mn-lt"/>
            </a:endParaRPr>
          </a:p>
          <a:p>
            <a:pPr marL="342900" indent="-342900" algn="just">
              <a:buFont typeface="Arial" panose="020B0604020202020204" pitchFamily="34" charset="0"/>
              <a:buChar char="•"/>
            </a:pPr>
            <a:endParaRPr lang="en-US" sz="2400" dirty="0">
              <a:latin typeface="+mn-lt"/>
            </a:endParaRPr>
          </a:p>
          <a:p>
            <a:pPr marL="342900" indent="-342900" algn="just">
              <a:buFont typeface="Arial" panose="020B0604020202020204" pitchFamily="34" charset="0"/>
              <a:buChar char="•"/>
            </a:pPr>
            <a:r>
              <a:rPr lang="en-US" sz="2400" dirty="0" smtClean="0">
                <a:latin typeface="+mn-lt"/>
              </a:rPr>
              <a:t>It </a:t>
            </a:r>
            <a:r>
              <a:rPr lang="en-US" sz="2400" dirty="0">
                <a:latin typeface="+mn-lt"/>
              </a:rPr>
              <a:t>connects your backend with your frontend so they can communicate with each other</a:t>
            </a:r>
            <a:r>
              <a:rPr lang="en-US" sz="2400" dirty="0" smtClean="0">
                <a:latin typeface="+mn-lt"/>
              </a:rPr>
              <a:t>.</a:t>
            </a:r>
          </a:p>
          <a:p>
            <a:pPr marL="342900" indent="-342900" algn="just">
              <a:buFont typeface="Arial" panose="020B0604020202020204" pitchFamily="34" charset="0"/>
              <a:buChar char="•"/>
            </a:pPr>
            <a:endParaRPr lang="en-US" sz="2400" i="1" dirty="0">
              <a:latin typeface="+mn-lt"/>
            </a:endParaRPr>
          </a:p>
          <a:p>
            <a:pPr marL="342900" indent="-342900" algn="just">
              <a:buFont typeface="Arial" panose="020B0604020202020204" pitchFamily="34" charset="0"/>
              <a:buChar char="•"/>
            </a:pPr>
            <a:r>
              <a:rPr lang="en-US" sz="2400" dirty="0" smtClean="0"/>
              <a:t>Uses </a:t>
            </a:r>
            <a:r>
              <a:rPr lang="en-US" sz="2400" dirty="0"/>
              <a:t>HTTP methods like the GET, PUT, POST, and DELETE to request a server perform a particular action.</a:t>
            </a:r>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endParaRPr lang="en-US" sz="2400" i="1" dirty="0">
              <a:latin typeface="+mj-lt"/>
            </a:endParaRPr>
          </a:p>
          <a:p>
            <a:pPr marL="342900" indent="-342900" algn="just">
              <a:buFont typeface="Arial" panose="020B0604020202020204" pitchFamily="34" charset="0"/>
              <a:buChar char="•"/>
            </a:pPr>
            <a:endParaRPr lang="en-US" sz="2400" i="1" dirty="0">
              <a:latin typeface="+mj-lt"/>
            </a:endParaRPr>
          </a:p>
        </p:txBody>
      </p:sp>
    </p:spTree>
    <p:extLst>
      <p:ext uri="{BB962C8B-B14F-4D97-AF65-F5344CB8AC3E}">
        <p14:creationId xmlns:p14="http://schemas.microsoft.com/office/powerpoint/2010/main" val="3380835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18</a:t>
            </a:fld>
            <a:endParaRPr lang="en-US"/>
          </a:p>
        </p:txBody>
      </p:sp>
      <p:sp>
        <p:nvSpPr>
          <p:cNvPr id="2" name="Rectangle 1"/>
          <p:cNvSpPr/>
          <p:nvPr/>
        </p:nvSpPr>
        <p:spPr>
          <a:xfrm>
            <a:off x="152400" y="457200"/>
            <a:ext cx="8686800" cy="769441"/>
          </a:xfrm>
          <a:prstGeom prst="rect">
            <a:avLst/>
          </a:prstGeom>
        </p:spPr>
        <p:txBody>
          <a:bodyPr wrap="square">
            <a:spAutoFit/>
          </a:bodyPr>
          <a:lstStyle/>
          <a:p>
            <a:pPr algn="ctr"/>
            <a:r>
              <a:rPr lang="en-US" sz="4400" b="1" dirty="0">
                <a:solidFill>
                  <a:srgbClr val="002060"/>
                </a:solidFill>
                <a:latin typeface="+mn-lt"/>
              </a:rPr>
              <a:t>REST API Principles</a:t>
            </a:r>
          </a:p>
        </p:txBody>
      </p:sp>
      <p:sp>
        <p:nvSpPr>
          <p:cNvPr id="5" name="Rectangle 4"/>
          <p:cNvSpPr/>
          <p:nvPr/>
        </p:nvSpPr>
        <p:spPr>
          <a:xfrm>
            <a:off x="685800" y="1581607"/>
            <a:ext cx="8001000" cy="5139869"/>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mj-lt"/>
              </a:rPr>
              <a:t>REST defines a set of </a:t>
            </a:r>
            <a:r>
              <a:rPr lang="en-US" sz="2000" dirty="0" smtClean="0">
                <a:latin typeface="+mj-lt"/>
              </a:rPr>
              <a:t>principles/constraints </a:t>
            </a:r>
            <a:r>
              <a:rPr lang="en-US" sz="2000" dirty="0">
                <a:latin typeface="+mj-lt"/>
              </a:rPr>
              <a:t>to be followed  while designing a service for communication/data exchange between two applications.</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dirty="0">
                <a:latin typeface="+mj-lt"/>
              </a:rPr>
              <a:t>When these principles are applied while designing web services(for client-server interactions), we </a:t>
            </a:r>
            <a:r>
              <a:rPr lang="en-US" sz="2000" dirty="0" smtClean="0">
                <a:latin typeface="+mj-lt"/>
              </a:rPr>
              <a:t>get </a:t>
            </a:r>
            <a:r>
              <a:rPr lang="en-US" sz="2000" i="1" dirty="0" smtClean="0">
                <a:latin typeface="+mj-lt"/>
              </a:rPr>
              <a:t>a RESTful </a:t>
            </a:r>
            <a:r>
              <a:rPr lang="en-US" sz="2000" i="1" dirty="0">
                <a:latin typeface="+mj-lt"/>
              </a:rPr>
              <a:t>Web </a:t>
            </a:r>
            <a:r>
              <a:rPr lang="en-US" sz="2000" i="1" dirty="0" smtClean="0">
                <a:latin typeface="+mj-lt"/>
              </a:rPr>
              <a:t>Service.</a:t>
            </a:r>
          </a:p>
          <a:p>
            <a:pPr marL="342900" indent="-342900" algn="just">
              <a:buFont typeface="Arial" panose="020B0604020202020204" pitchFamily="34" charset="0"/>
              <a:buChar char="•"/>
            </a:pPr>
            <a:endParaRPr lang="en-US" sz="2000" i="1" dirty="0" smtClean="0">
              <a:latin typeface="+mj-lt"/>
            </a:endParaRPr>
          </a:p>
          <a:p>
            <a:pPr marL="342900" indent="-342900" algn="just">
              <a:buFont typeface="Arial" panose="020B0604020202020204" pitchFamily="34" charset="0"/>
              <a:buChar char="•"/>
            </a:pPr>
            <a:r>
              <a:rPr lang="en-US" sz="2000" b="1" dirty="0" smtClean="0">
                <a:latin typeface="+mj-lt"/>
              </a:rPr>
              <a:t>Principles/Constraints.</a:t>
            </a:r>
            <a:endParaRPr lang="en-US" sz="2000" b="1" dirty="0">
              <a:latin typeface="+mj-lt"/>
            </a:endParaRPr>
          </a:p>
          <a:p>
            <a:pPr marL="342900" indent="-342900" algn="just">
              <a:buFont typeface="Arial" panose="020B0604020202020204" pitchFamily="34" charset="0"/>
              <a:buChar char="•"/>
            </a:pPr>
            <a:endParaRPr lang="en-US" sz="2000" i="1" dirty="0">
              <a:latin typeface="+mj-lt"/>
            </a:endParaRPr>
          </a:p>
          <a:p>
            <a:pPr marL="800100" lvl="1" indent="-342900" algn="just">
              <a:buFont typeface="Arial" panose="020B0604020202020204" pitchFamily="34" charset="0"/>
              <a:buChar char="•"/>
            </a:pPr>
            <a:r>
              <a:rPr lang="en-US" sz="2000" b="1" dirty="0">
                <a:solidFill>
                  <a:schemeClr val="tx2"/>
                </a:solidFill>
                <a:latin typeface="+mj-lt"/>
              </a:rPr>
              <a:t>Client -Server</a:t>
            </a:r>
          </a:p>
          <a:p>
            <a:pPr marL="800100" lvl="1" indent="-342900" algn="just">
              <a:buFont typeface="Arial" panose="020B0604020202020204" pitchFamily="34" charset="0"/>
              <a:buChar char="•"/>
            </a:pPr>
            <a:r>
              <a:rPr lang="en-US" sz="2000" b="1" dirty="0">
                <a:solidFill>
                  <a:schemeClr val="tx2"/>
                </a:solidFill>
                <a:latin typeface="+mj-lt"/>
              </a:rPr>
              <a:t>Uniform interface</a:t>
            </a:r>
          </a:p>
          <a:p>
            <a:pPr marL="800100" lvl="1" indent="-342900" algn="just">
              <a:buFont typeface="Arial" panose="020B0604020202020204" pitchFamily="34" charset="0"/>
              <a:buChar char="•"/>
            </a:pPr>
            <a:r>
              <a:rPr lang="en-US" sz="2000" b="1" dirty="0">
                <a:solidFill>
                  <a:schemeClr val="tx2"/>
                </a:solidFill>
                <a:latin typeface="+mj-lt"/>
              </a:rPr>
              <a:t>Stateless</a:t>
            </a:r>
          </a:p>
          <a:p>
            <a:pPr marL="800100" lvl="1" indent="-342900" algn="just">
              <a:buFont typeface="Arial" panose="020B0604020202020204" pitchFamily="34" charset="0"/>
              <a:buChar char="•"/>
            </a:pPr>
            <a:r>
              <a:rPr lang="en-US" sz="2000" b="1" dirty="0">
                <a:solidFill>
                  <a:schemeClr val="tx2"/>
                </a:solidFill>
                <a:latin typeface="+mj-lt"/>
              </a:rPr>
              <a:t>Cacheable</a:t>
            </a:r>
          </a:p>
          <a:p>
            <a:pPr marL="800100" lvl="1" indent="-342900" algn="just">
              <a:buFont typeface="Arial" panose="020B0604020202020204" pitchFamily="34" charset="0"/>
              <a:buChar char="•"/>
            </a:pPr>
            <a:r>
              <a:rPr lang="en-US" sz="2000" b="1" dirty="0">
                <a:solidFill>
                  <a:schemeClr val="tx2"/>
                </a:solidFill>
                <a:latin typeface="+mj-lt"/>
              </a:rPr>
              <a:t>Layered System</a:t>
            </a:r>
          </a:p>
          <a:p>
            <a:pPr marL="342900" indent="-342900" algn="just">
              <a:buFont typeface="Arial" panose="020B0604020202020204" pitchFamily="34" charset="0"/>
              <a:buChar char="•"/>
            </a:pPr>
            <a:endParaRPr lang="en-US" sz="2400" i="1" dirty="0">
              <a:latin typeface="+mj-lt"/>
            </a:endParaRPr>
          </a:p>
          <a:p>
            <a:pPr marL="342900" indent="-342900" algn="just">
              <a:buFont typeface="Arial" panose="020B0604020202020204" pitchFamily="34" charset="0"/>
              <a:buChar char="•"/>
            </a:pPr>
            <a:endParaRPr lang="en-US" sz="2400" i="1" dirty="0">
              <a:latin typeface="+mj-lt"/>
            </a:endParaRPr>
          </a:p>
        </p:txBody>
      </p:sp>
    </p:spTree>
    <p:extLst>
      <p:ext uri="{BB962C8B-B14F-4D97-AF65-F5344CB8AC3E}">
        <p14:creationId xmlns:p14="http://schemas.microsoft.com/office/powerpoint/2010/main" val="2039878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19</a:t>
            </a:fld>
            <a:endParaRPr lang="en-US"/>
          </a:p>
        </p:txBody>
      </p:sp>
      <p:sp>
        <p:nvSpPr>
          <p:cNvPr id="2" name="Rectangle 1"/>
          <p:cNvSpPr/>
          <p:nvPr/>
        </p:nvSpPr>
        <p:spPr>
          <a:xfrm>
            <a:off x="152400" y="685800"/>
            <a:ext cx="8686800" cy="769441"/>
          </a:xfrm>
          <a:prstGeom prst="rect">
            <a:avLst/>
          </a:prstGeom>
        </p:spPr>
        <p:txBody>
          <a:bodyPr wrap="square">
            <a:spAutoFit/>
          </a:bodyPr>
          <a:lstStyle/>
          <a:p>
            <a:pPr algn="ctr"/>
            <a:r>
              <a:rPr lang="en-US" sz="4400" b="1" dirty="0" smtClean="0">
                <a:solidFill>
                  <a:srgbClr val="002060"/>
                </a:solidFill>
                <a:latin typeface="+mn-lt"/>
              </a:rPr>
              <a:t>Statelessness</a:t>
            </a:r>
            <a:endParaRPr lang="en-US" sz="4400" b="1" dirty="0">
              <a:solidFill>
                <a:srgbClr val="002060"/>
              </a:solidFill>
              <a:latin typeface="+mn-lt"/>
            </a:endParaRPr>
          </a:p>
        </p:txBody>
      </p:sp>
      <p:sp>
        <p:nvSpPr>
          <p:cNvPr id="5" name="Rectangle 4"/>
          <p:cNvSpPr/>
          <p:nvPr/>
        </p:nvSpPr>
        <p:spPr>
          <a:xfrm>
            <a:off x="685800" y="1905000"/>
            <a:ext cx="8001000" cy="4339650"/>
          </a:xfrm>
          <a:prstGeom prst="rect">
            <a:avLst/>
          </a:prstGeom>
        </p:spPr>
        <p:txBody>
          <a:bodyPr wrap="square">
            <a:spAutoFit/>
          </a:bodyPr>
          <a:lstStyle/>
          <a:p>
            <a:pPr marL="285750" lvl="0" indent="-285750">
              <a:buFont typeface="Arial" panose="020B0604020202020204" pitchFamily="34" charset="0"/>
              <a:buChar char="•"/>
            </a:pPr>
            <a:r>
              <a:rPr lang="en-US" b="1" i="1" dirty="0">
                <a:solidFill>
                  <a:schemeClr val="tx2"/>
                </a:solidFill>
                <a:latin typeface="Calibri Light" panose="020F0302020204030204"/>
              </a:rPr>
              <a:t>No client context shall be stored on the server between requests. The client is responsible for managing the state of the application</a:t>
            </a:r>
            <a:r>
              <a:rPr lang="en-US" b="1" i="1" dirty="0">
                <a:solidFill>
                  <a:schemeClr val="tx2"/>
                </a:solidFill>
              </a:rPr>
              <a:t>.</a:t>
            </a:r>
          </a:p>
          <a:p>
            <a:pPr marL="342900" indent="-342900" algn="just">
              <a:buFont typeface="Arial" panose="020B0604020202020204" pitchFamily="34" charset="0"/>
              <a:buChar char="•"/>
            </a:pPr>
            <a:endParaRPr lang="en-US" sz="2400" dirty="0" smtClean="0">
              <a:latin typeface="+mn-lt"/>
            </a:endParaRPr>
          </a:p>
          <a:p>
            <a:pPr marL="342900" indent="-342900" algn="just">
              <a:buFont typeface="Arial" panose="020B0604020202020204" pitchFamily="34" charset="0"/>
              <a:buChar char="•"/>
            </a:pPr>
            <a:r>
              <a:rPr lang="en-US" sz="2400" dirty="0">
                <a:latin typeface="+mn-lt"/>
              </a:rPr>
              <a:t>Statelessness means that every HTTP request happens in complete isolation. When the client makes an HTTP request, it includes all information necessary for the server to fulfill the request.</a:t>
            </a:r>
          </a:p>
          <a:p>
            <a:pPr marL="342900" indent="-342900" algn="just">
              <a:buFont typeface="Arial" panose="020B0604020202020204" pitchFamily="34" charset="0"/>
              <a:buChar char="•"/>
            </a:pPr>
            <a:endParaRPr lang="en-US" sz="2400" dirty="0">
              <a:latin typeface="+mn-lt"/>
            </a:endParaRPr>
          </a:p>
          <a:p>
            <a:pPr marL="342900" indent="-342900" algn="just">
              <a:buFont typeface="Arial" panose="020B0604020202020204" pitchFamily="34" charset="0"/>
              <a:buChar char="•"/>
            </a:pPr>
            <a:r>
              <a:rPr lang="en-US" sz="2400" dirty="0">
                <a:latin typeface="+mn-lt"/>
              </a:rPr>
              <a:t>The server never relies on information from previous requests from the client. If any such information is important then the client will send that as part of the current request.</a:t>
            </a:r>
            <a:endParaRPr lang="en-US" sz="2400" i="1" dirty="0">
              <a:latin typeface="+mj-lt"/>
            </a:endParaRPr>
          </a:p>
        </p:txBody>
      </p:sp>
    </p:spTree>
    <p:extLst>
      <p:ext uri="{BB962C8B-B14F-4D97-AF65-F5344CB8AC3E}">
        <p14:creationId xmlns:p14="http://schemas.microsoft.com/office/powerpoint/2010/main" val="2888134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7983794" cy="5029200"/>
          </a:xfrm>
        </p:spPr>
        <p:txBody>
          <a:bodyPr>
            <a:normAutofit/>
          </a:bodyPr>
          <a:lstStyle/>
          <a:p>
            <a:pPr algn="just"/>
            <a:r>
              <a:rPr lang="en-US" sz="2800" dirty="0" smtClean="0">
                <a:cs typeface="Times New Roman" pitchFamily="18" charset="0"/>
              </a:rPr>
              <a:t>At the end of this Topic, the learner should be able to:</a:t>
            </a:r>
          </a:p>
          <a:p>
            <a:pPr algn="just"/>
            <a:endParaRPr lang="en-US" sz="2800" dirty="0" smtClean="0">
              <a:cs typeface="Times New Roman" pitchFamily="18" charset="0"/>
            </a:endParaRPr>
          </a:p>
          <a:p>
            <a:pPr marL="857250" lvl="1" indent="-514350" algn="just">
              <a:buFont typeface="+mj-lt"/>
              <a:buAutoNum type="romanLcPeriod"/>
            </a:pPr>
            <a:r>
              <a:rPr lang="en-US" sz="2500" dirty="0">
                <a:cs typeface="Times New Roman" pitchFamily="18" charset="0"/>
              </a:rPr>
              <a:t>Define the term web </a:t>
            </a:r>
            <a:r>
              <a:rPr lang="en-US" sz="2500" dirty="0" smtClean="0">
                <a:cs typeface="Times New Roman" pitchFamily="18" charset="0"/>
              </a:rPr>
              <a:t>application</a:t>
            </a:r>
          </a:p>
          <a:p>
            <a:pPr marL="857250" lvl="1" indent="-514350" algn="just">
              <a:buFont typeface="+mj-lt"/>
              <a:buAutoNum type="romanLcPeriod"/>
            </a:pPr>
            <a:r>
              <a:rPr lang="en-US" sz="2500" dirty="0" smtClean="0">
                <a:cs typeface="Times New Roman" pitchFamily="18" charset="0"/>
              </a:rPr>
              <a:t>Differentiate between web 1, web 2and web 3</a:t>
            </a:r>
          </a:p>
          <a:p>
            <a:pPr marL="857250" lvl="1" indent="-514350" algn="just">
              <a:buFont typeface="+mj-lt"/>
              <a:buAutoNum type="romanLcPeriod"/>
            </a:pPr>
            <a:r>
              <a:rPr lang="en-US" sz="2500" dirty="0" smtClean="0">
                <a:cs typeface="Times New Roman" pitchFamily="18" charset="0"/>
              </a:rPr>
              <a:t>Explain the principles of web services and service oriented architecture</a:t>
            </a:r>
          </a:p>
          <a:p>
            <a:pPr marL="857250" lvl="1" indent="-514350" algn="just">
              <a:buFont typeface="+mj-lt"/>
              <a:buAutoNum type="romanLcPeriod"/>
            </a:pPr>
            <a:r>
              <a:rPr lang="en-US" sz="2500" dirty="0" smtClean="0">
                <a:cs typeface="Times New Roman" pitchFamily="18" charset="0"/>
              </a:rPr>
              <a:t>Describe the principles of REST as applied in web application design</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Session  Learning Outcomes</a:t>
            </a:r>
            <a:endParaRPr lang="en-US" sz="4400" b="1" dirty="0">
              <a:latin typeface="+mn-lt"/>
            </a:endParaRPr>
          </a:p>
        </p:txBody>
      </p:sp>
    </p:spTree>
    <p:extLst>
      <p:ext uri="{BB962C8B-B14F-4D97-AF65-F5344CB8AC3E}">
        <p14:creationId xmlns:p14="http://schemas.microsoft.com/office/powerpoint/2010/main" val="2694304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20</a:t>
            </a:fld>
            <a:endParaRPr lang="en-US"/>
          </a:p>
        </p:txBody>
      </p:sp>
      <p:sp>
        <p:nvSpPr>
          <p:cNvPr id="2" name="Rectangle 1"/>
          <p:cNvSpPr/>
          <p:nvPr/>
        </p:nvSpPr>
        <p:spPr>
          <a:xfrm>
            <a:off x="152400" y="685800"/>
            <a:ext cx="8686800" cy="769441"/>
          </a:xfrm>
          <a:prstGeom prst="rect">
            <a:avLst/>
          </a:prstGeom>
        </p:spPr>
        <p:txBody>
          <a:bodyPr wrap="square">
            <a:spAutoFit/>
          </a:bodyPr>
          <a:lstStyle/>
          <a:p>
            <a:pPr algn="ctr"/>
            <a:r>
              <a:rPr lang="en-US" sz="4400" b="1" dirty="0">
                <a:solidFill>
                  <a:srgbClr val="002060"/>
                </a:solidFill>
                <a:latin typeface="+mn-lt"/>
              </a:rPr>
              <a:t>Advantages of Stateless APIs</a:t>
            </a:r>
          </a:p>
        </p:txBody>
      </p:sp>
      <p:sp>
        <p:nvSpPr>
          <p:cNvPr id="5" name="Rectangle 4"/>
          <p:cNvSpPr/>
          <p:nvPr/>
        </p:nvSpPr>
        <p:spPr>
          <a:xfrm>
            <a:off x="685800" y="1905000"/>
            <a:ext cx="8001000" cy="4493538"/>
          </a:xfrm>
          <a:prstGeom prst="rect">
            <a:avLst/>
          </a:prstGeom>
        </p:spPr>
        <p:txBody>
          <a:bodyPr wrap="square">
            <a:spAutoFit/>
          </a:bodyPr>
          <a:lstStyle/>
          <a:p>
            <a:pPr marL="342900" indent="-342900" algn="just">
              <a:buFont typeface="Arial" panose="020B0604020202020204" pitchFamily="34" charset="0"/>
              <a:buChar char="•"/>
            </a:pPr>
            <a:r>
              <a:rPr lang="en-US" sz="2200" dirty="0" smtClean="0">
                <a:latin typeface="+mn-lt"/>
              </a:rPr>
              <a:t>Statelessness </a:t>
            </a:r>
            <a:r>
              <a:rPr lang="en-US" sz="2200" dirty="0">
                <a:latin typeface="+mn-lt"/>
              </a:rPr>
              <a:t>helps in scaling the APIs to millions of concurrent users by deploying it to multiple servers. </a:t>
            </a:r>
            <a:endParaRPr lang="en-US" sz="2200" dirty="0" smtClean="0">
              <a:latin typeface="+mn-lt"/>
            </a:endParaRPr>
          </a:p>
          <a:p>
            <a:pPr marL="800100" lvl="1" indent="-342900" algn="just">
              <a:buFont typeface="Arial" panose="020B0604020202020204" pitchFamily="34" charset="0"/>
              <a:buChar char="•"/>
            </a:pPr>
            <a:r>
              <a:rPr lang="en-US" sz="2200" i="1" dirty="0" smtClean="0">
                <a:latin typeface="+mn-lt"/>
              </a:rPr>
              <a:t>Any </a:t>
            </a:r>
            <a:r>
              <a:rPr lang="en-US" sz="2200" i="1" dirty="0">
                <a:latin typeface="+mn-lt"/>
              </a:rPr>
              <a:t>server can handle any request because there is no session related dependency</a:t>
            </a:r>
            <a:r>
              <a:rPr lang="en-US" sz="2200" dirty="0" smtClean="0">
                <a:latin typeface="+mn-lt"/>
              </a:rPr>
              <a:t>.</a:t>
            </a:r>
          </a:p>
          <a:p>
            <a:pPr marL="800100" lvl="1" indent="-342900" algn="just">
              <a:buFont typeface="Arial" panose="020B0604020202020204" pitchFamily="34" charset="0"/>
              <a:buChar char="•"/>
            </a:pPr>
            <a:endParaRPr lang="en-US" sz="2200" dirty="0">
              <a:latin typeface="+mn-lt"/>
            </a:endParaRPr>
          </a:p>
          <a:p>
            <a:pPr marL="342900" indent="-342900" algn="just">
              <a:buFont typeface="Arial" panose="020B0604020202020204" pitchFamily="34" charset="0"/>
              <a:buChar char="•"/>
            </a:pPr>
            <a:r>
              <a:rPr lang="en-US" sz="2200" dirty="0">
                <a:latin typeface="+mn-lt"/>
              </a:rPr>
              <a:t>Being stateless makes REST APIs less complex – by removing all server-side state synchronization logic</a:t>
            </a:r>
            <a:r>
              <a:rPr lang="en-US" sz="2200" dirty="0" smtClean="0">
                <a:latin typeface="+mn-lt"/>
              </a:rPr>
              <a:t>.</a:t>
            </a:r>
          </a:p>
          <a:p>
            <a:pPr marL="342900" indent="-342900" algn="just">
              <a:buFont typeface="Arial" panose="020B0604020202020204" pitchFamily="34" charset="0"/>
              <a:buChar char="•"/>
            </a:pPr>
            <a:endParaRPr lang="en-US" sz="2200" dirty="0">
              <a:latin typeface="+mn-lt"/>
            </a:endParaRPr>
          </a:p>
          <a:p>
            <a:pPr marL="342900" indent="-342900" algn="just">
              <a:buFont typeface="Arial" panose="020B0604020202020204" pitchFamily="34" charset="0"/>
              <a:buChar char="•"/>
            </a:pPr>
            <a:r>
              <a:rPr lang="en-US" sz="2200" dirty="0">
                <a:latin typeface="+mn-lt"/>
              </a:rPr>
              <a:t>A stateless API is also easy to cache as </a:t>
            </a:r>
            <a:r>
              <a:rPr lang="en-US" sz="2200" dirty="0" smtClean="0">
                <a:latin typeface="+mn-lt"/>
              </a:rPr>
              <a:t>well</a:t>
            </a:r>
          </a:p>
          <a:p>
            <a:pPr marL="342900" indent="-342900" algn="just">
              <a:buFont typeface="Arial" panose="020B0604020202020204" pitchFamily="34" charset="0"/>
              <a:buChar char="•"/>
            </a:pPr>
            <a:endParaRPr lang="en-US" sz="2200" dirty="0" smtClean="0">
              <a:latin typeface="+mn-lt"/>
            </a:endParaRPr>
          </a:p>
          <a:p>
            <a:pPr marL="342900" indent="-342900" algn="just">
              <a:buFont typeface="Arial" panose="020B0604020202020204" pitchFamily="34" charset="0"/>
              <a:buChar char="•"/>
            </a:pPr>
            <a:r>
              <a:rPr lang="en-US" sz="2200" dirty="0" smtClean="0">
                <a:latin typeface="+mn-lt"/>
              </a:rPr>
              <a:t>The </a:t>
            </a:r>
            <a:r>
              <a:rPr lang="en-US" sz="2200" dirty="0">
                <a:latin typeface="+mn-lt"/>
              </a:rPr>
              <a:t>server never loses track of “where” each client is in the application because the client sends all necessary information with each request.</a:t>
            </a:r>
            <a:endParaRPr lang="en-US" sz="2200" i="1" dirty="0">
              <a:latin typeface="+mj-lt"/>
            </a:endParaRPr>
          </a:p>
        </p:txBody>
      </p:sp>
    </p:spTree>
    <p:extLst>
      <p:ext uri="{BB962C8B-B14F-4D97-AF65-F5344CB8AC3E}">
        <p14:creationId xmlns:p14="http://schemas.microsoft.com/office/powerpoint/2010/main" val="2724583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21</a:t>
            </a:fld>
            <a:endParaRPr lang="en-US"/>
          </a:p>
        </p:txBody>
      </p:sp>
      <p:sp>
        <p:nvSpPr>
          <p:cNvPr id="2" name="Rectangle 1"/>
          <p:cNvSpPr/>
          <p:nvPr/>
        </p:nvSpPr>
        <p:spPr>
          <a:xfrm>
            <a:off x="1600200" y="685800"/>
            <a:ext cx="6096000" cy="769441"/>
          </a:xfrm>
          <a:prstGeom prst="rect">
            <a:avLst/>
          </a:prstGeom>
        </p:spPr>
        <p:txBody>
          <a:bodyPr wrap="square">
            <a:spAutoFit/>
          </a:bodyPr>
          <a:lstStyle/>
          <a:p>
            <a:pPr algn="ctr"/>
            <a:r>
              <a:rPr lang="en-US" sz="4400" b="1" dirty="0">
                <a:solidFill>
                  <a:srgbClr val="002060"/>
                </a:solidFill>
                <a:latin typeface="+mn-lt"/>
              </a:rPr>
              <a:t>Client-Server</a:t>
            </a:r>
          </a:p>
        </p:txBody>
      </p:sp>
      <p:sp>
        <p:nvSpPr>
          <p:cNvPr id="5" name="Rectangle 4"/>
          <p:cNvSpPr/>
          <p:nvPr/>
        </p:nvSpPr>
        <p:spPr>
          <a:xfrm>
            <a:off x="685800" y="1905000"/>
            <a:ext cx="8001000" cy="433965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mn-lt"/>
              </a:rPr>
              <a:t>Both the client and the server are completely autonomous in every way. </a:t>
            </a:r>
            <a:endParaRPr lang="en-US" sz="2400" dirty="0" smtClean="0">
              <a:latin typeface="+mn-lt"/>
            </a:endParaRPr>
          </a:p>
          <a:p>
            <a:pPr marL="342900" indent="-342900" algn="just">
              <a:buFont typeface="Arial" panose="020B0604020202020204" pitchFamily="34" charset="0"/>
              <a:buChar char="•"/>
            </a:pPr>
            <a:endParaRPr lang="en-US" sz="2400" dirty="0">
              <a:latin typeface="+mn-lt"/>
            </a:endParaRPr>
          </a:p>
          <a:p>
            <a:pPr marL="342900" indent="-342900" algn="just">
              <a:buFont typeface="Arial" panose="020B0604020202020204" pitchFamily="34" charset="0"/>
              <a:buChar char="•"/>
            </a:pPr>
            <a:r>
              <a:rPr lang="en-US" sz="2400" dirty="0" smtClean="0">
                <a:latin typeface="+mn-lt"/>
              </a:rPr>
              <a:t>Their </a:t>
            </a:r>
            <a:r>
              <a:rPr lang="en-US" sz="2400" dirty="0">
                <a:latin typeface="+mn-lt"/>
              </a:rPr>
              <a:t>communication will only happen using the REST API. </a:t>
            </a:r>
            <a:endParaRPr lang="en-US" sz="2400" dirty="0" smtClean="0">
              <a:latin typeface="+mn-lt"/>
            </a:endParaRPr>
          </a:p>
          <a:p>
            <a:pPr marL="342900" indent="-342900" algn="just">
              <a:buFont typeface="Arial" panose="020B0604020202020204" pitchFamily="34" charset="0"/>
              <a:buChar char="•"/>
            </a:pPr>
            <a:endParaRPr lang="en-US" sz="2400" dirty="0">
              <a:latin typeface="+mn-lt"/>
            </a:endParaRPr>
          </a:p>
          <a:p>
            <a:pPr marL="342900" indent="-342900" algn="just">
              <a:buFont typeface="Arial" panose="020B0604020202020204" pitchFamily="34" charset="0"/>
              <a:buChar char="•"/>
            </a:pPr>
            <a:r>
              <a:rPr lang="en-US" sz="2400" dirty="0" smtClean="0">
                <a:latin typeface="+mn-lt"/>
              </a:rPr>
              <a:t>This </a:t>
            </a:r>
            <a:r>
              <a:rPr lang="en-US" sz="2400" dirty="0">
                <a:latin typeface="+mn-lt"/>
              </a:rPr>
              <a:t>improves the portability of the codebase across multiple platforms and also helps with making the server scalable</a:t>
            </a:r>
            <a:r>
              <a:rPr lang="en-US" sz="2400" dirty="0" smtClean="0">
                <a:latin typeface="+mn-lt"/>
              </a:rPr>
              <a:t>.</a:t>
            </a:r>
          </a:p>
          <a:p>
            <a:pPr marL="800100" lvl="1" indent="-342900" algn="just">
              <a:buFont typeface="Courier New" panose="02070309020205020404" pitchFamily="49" charset="0"/>
              <a:buChar char="o"/>
            </a:pPr>
            <a:r>
              <a:rPr lang="en-US" sz="2000" i="1" dirty="0">
                <a:solidFill>
                  <a:srgbClr val="00B0F0"/>
                </a:solidFill>
                <a:latin typeface="Calibri Light" panose="020F0302020204030204"/>
              </a:rPr>
              <a:t>This constraint essentially means that client application and server application MUST be able to evolve separately without any dependency on each other.</a:t>
            </a:r>
          </a:p>
          <a:p>
            <a:pPr marL="342900" indent="-342900" algn="just">
              <a:buFont typeface="Arial" panose="020B0604020202020204" pitchFamily="34" charset="0"/>
              <a:buChar char="•"/>
            </a:pPr>
            <a:endParaRPr lang="en-US" sz="2400" i="1" dirty="0">
              <a:latin typeface="+mj-lt"/>
            </a:endParaRPr>
          </a:p>
        </p:txBody>
      </p:sp>
    </p:spTree>
    <p:extLst>
      <p:ext uri="{BB962C8B-B14F-4D97-AF65-F5344CB8AC3E}">
        <p14:creationId xmlns:p14="http://schemas.microsoft.com/office/powerpoint/2010/main" val="1644884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22</a:t>
            </a:fld>
            <a:endParaRPr lang="en-US"/>
          </a:p>
        </p:txBody>
      </p:sp>
      <p:sp>
        <p:nvSpPr>
          <p:cNvPr id="2" name="Rectangle 1"/>
          <p:cNvSpPr/>
          <p:nvPr/>
        </p:nvSpPr>
        <p:spPr>
          <a:xfrm>
            <a:off x="1600200" y="685800"/>
            <a:ext cx="6096000" cy="769441"/>
          </a:xfrm>
          <a:prstGeom prst="rect">
            <a:avLst/>
          </a:prstGeom>
        </p:spPr>
        <p:txBody>
          <a:bodyPr wrap="square">
            <a:spAutoFit/>
          </a:bodyPr>
          <a:lstStyle/>
          <a:p>
            <a:pPr algn="ctr"/>
            <a:r>
              <a:rPr lang="en-US" sz="4400" b="1" dirty="0">
                <a:solidFill>
                  <a:srgbClr val="002060"/>
                </a:solidFill>
                <a:latin typeface="+mn-lt"/>
              </a:rPr>
              <a:t>Uniform Interface</a:t>
            </a:r>
          </a:p>
        </p:txBody>
      </p:sp>
      <p:sp>
        <p:nvSpPr>
          <p:cNvPr id="5" name="Rectangle 4"/>
          <p:cNvSpPr/>
          <p:nvPr/>
        </p:nvSpPr>
        <p:spPr>
          <a:xfrm>
            <a:off x="685800" y="1905000"/>
            <a:ext cx="8001000" cy="3108543"/>
          </a:xfrm>
          <a:prstGeom prst="rect">
            <a:avLst/>
          </a:prstGeom>
        </p:spPr>
        <p:txBody>
          <a:bodyPr wrap="square">
            <a:spAutoFit/>
          </a:bodyPr>
          <a:lstStyle/>
          <a:p>
            <a:pPr marL="342900" indent="-342900" algn="just">
              <a:buFont typeface="Arial" panose="020B0604020202020204" pitchFamily="34" charset="0"/>
              <a:buChar char="•"/>
            </a:pPr>
            <a:r>
              <a:rPr lang="en-US" sz="2800" dirty="0">
                <a:latin typeface="+mn-lt"/>
              </a:rPr>
              <a:t>REST API provides four interfaces to achieve uniformity.</a:t>
            </a:r>
          </a:p>
          <a:p>
            <a:pPr marL="342900" indent="-342900" algn="just">
              <a:buFont typeface="Arial" panose="020B0604020202020204" pitchFamily="34" charset="0"/>
              <a:buChar char="•"/>
            </a:pPr>
            <a:endParaRPr lang="en-US" sz="2800" dirty="0">
              <a:latin typeface="+mn-lt"/>
            </a:endParaRPr>
          </a:p>
          <a:p>
            <a:pPr marL="800100" lvl="1" indent="-342900" algn="just">
              <a:buFont typeface="Arial" panose="020B0604020202020204" pitchFamily="34" charset="0"/>
              <a:buChar char="•"/>
            </a:pPr>
            <a:r>
              <a:rPr lang="en-US" sz="2800" dirty="0">
                <a:latin typeface="+mn-lt"/>
              </a:rPr>
              <a:t>Resource identification</a:t>
            </a:r>
          </a:p>
          <a:p>
            <a:pPr marL="800100" lvl="1" indent="-342900" algn="just">
              <a:buFont typeface="Arial" panose="020B0604020202020204" pitchFamily="34" charset="0"/>
              <a:buChar char="•"/>
            </a:pPr>
            <a:r>
              <a:rPr lang="en-US" sz="2800" dirty="0">
                <a:latin typeface="+mn-lt"/>
              </a:rPr>
              <a:t>Resource manipulation using representations</a:t>
            </a:r>
          </a:p>
          <a:p>
            <a:pPr marL="800100" lvl="1" indent="-342900" algn="just">
              <a:buFont typeface="Arial" panose="020B0604020202020204" pitchFamily="34" charset="0"/>
              <a:buChar char="•"/>
            </a:pPr>
            <a:r>
              <a:rPr lang="en-US" sz="2800" dirty="0">
                <a:latin typeface="+mn-lt"/>
              </a:rPr>
              <a:t>Self-descriptive messages</a:t>
            </a:r>
          </a:p>
          <a:p>
            <a:pPr marL="800100" lvl="1" indent="-342900" algn="just">
              <a:buFont typeface="Arial" panose="020B0604020202020204" pitchFamily="34" charset="0"/>
              <a:buChar char="•"/>
            </a:pPr>
            <a:r>
              <a:rPr lang="en-US" sz="2800" dirty="0">
                <a:latin typeface="+mn-lt"/>
              </a:rPr>
              <a:t>Hypermedia as the engine of application state</a:t>
            </a:r>
            <a:endParaRPr lang="en-US" sz="2800" i="1" dirty="0">
              <a:latin typeface="+mj-lt"/>
            </a:endParaRPr>
          </a:p>
        </p:txBody>
      </p:sp>
    </p:spTree>
    <p:extLst>
      <p:ext uri="{BB962C8B-B14F-4D97-AF65-F5344CB8AC3E}">
        <p14:creationId xmlns:p14="http://schemas.microsoft.com/office/powerpoint/2010/main" val="2620084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23</a:t>
            </a:fld>
            <a:endParaRPr lang="en-US"/>
          </a:p>
        </p:txBody>
      </p:sp>
      <p:sp>
        <p:nvSpPr>
          <p:cNvPr id="2" name="Rectangle 1"/>
          <p:cNvSpPr/>
          <p:nvPr/>
        </p:nvSpPr>
        <p:spPr>
          <a:xfrm>
            <a:off x="1600200" y="685800"/>
            <a:ext cx="6096000" cy="769441"/>
          </a:xfrm>
          <a:prstGeom prst="rect">
            <a:avLst/>
          </a:prstGeom>
        </p:spPr>
        <p:txBody>
          <a:bodyPr wrap="square">
            <a:spAutoFit/>
          </a:bodyPr>
          <a:lstStyle/>
          <a:p>
            <a:pPr algn="ctr"/>
            <a:r>
              <a:rPr lang="en-US" sz="4400" b="1" dirty="0">
                <a:solidFill>
                  <a:srgbClr val="002060"/>
                </a:solidFill>
                <a:latin typeface="+mn-lt"/>
              </a:rPr>
              <a:t>Cacheable</a:t>
            </a:r>
          </a:p>
        </p:txBody>
      </p:sp>
      <p:sp>
        <p:nvSpPr>
          <p:cNvPr id="5" name="Rectangle 4"/>
          <p:cNvSpPr/>
          <p:nvPr/>
        </p:nvSpPr>
        <p:spPr>
          <a:xfrm>
            <a:off x="685800" y="1905000"/>
            <a:ext cx="8001000" cy="4154984"/>
          </a:xfrm>
          <a:prstGeom prst="rect">
            <a:avLst/>
          </a:prstGeom>
        </p:spPr>
        <p:txBody>
          <a:bodyPr wrap="square">
            <a:spAutoFit/>
          </a:bodyPr>
          <a:lstStyle/>
          <a:p>
            <a:pPr marL="342900" lvl="0" indent="-342900" algn="just">
              <a:buFont typeface="Courier New" panose="02070309020205020404" pitchFamily="49" charset="0"/>
              <a:buChar char="o"/>
            </a:pPr>
            <a:r>
              <a:rPr lang="en-US" sz="2200" i="1" dirty="0">
                <a:solidFill>
                  <a:srgbClr val="0070C0"/>
                </a:solidFill>
                <a:latin typeface="Calibri Light" panose="020F0302020204030204"/>
              </a:rPr>
              <a:t>Caching is the ability to store copies of frequently accessed data in several places along the request-response path. </a:t>
            </a:r>
          </a:p>
          <a:p>
            <a:pPr marL="342900" indent="-342900" algn="just">
              <a:buFont typeface="Arial" panose="020B0604020202020204" pitchFamily="34" charset="0"/>
              <a:buChar char="•"/>
            </a:pPr>
            <a:endParaRPr lang="en-US" sz="2400" dirty="0" smtClean="0">
              <a:latin typeface="+mn-lt"/>
            </a:endParaRPr>
          </a:p>
          <a:p>
            <a:pPr marL="342900" indent="-342900" algn="just">
              <a:buFont typeface="Arial" panose="020B0604020202020204" pitchFamily="34" charset="0"/>
              <a:buChar char="•"/>
            </a:pPr>
            <a:r>
              <a:rPr lang="en-US" sz="2400" dirty="0" smtClean="0">
                <a:latin typeface="+mn-lt"/>
              </a:rPr>
              <a:t>REST </a:t>
            </a:r>
            <a:r>
              <a:rPr lang="en-US" sz="2400" dirty="0">
                <a:latin typeface="+mn-lt"/>
              </a:rPr>
              <a:t>API is often made cacheable to improve the performance of the application</a:t>
            </a:r>
            <a:r>
              <a:rPr lang="en-US" sz="2400" dirty="0" smtClean="0">
                <a:latin typeface="+mn-lt"/>
              </a:rPr>
              <a:t>.</a:t>
            </a:r>
          </a:p>
          <a:p>
            <a:pPr marL="342900" indent="-342900" algn="just">
              <a:buFont typeface="Arial" panose="020B0604020202020204" pitchFamily="34" charset="0"/>
              <a:buChar char="•"/>
            </a:pPr>
            <a:endParaRPr lang="en-US" sz="2400" dirty="0">
              <a:latin typeface="+mn-lt"/>
            </a:endParaRPr>
          </a:p>
          <a:p>
            <a:pPr marL="342900" indent="-342900" algn="just">
              <a:buFont typeface="Arial" panose="020B0604020202020204" pitchFamily="34" charset="0"/>
              <a:buChar char="•"/>
            </a:pPr>
            <a:r>
              <a:rPr lang="en-US" sz="2400" dirty="0" smtClean="0">
                <a:latin typeface="+mn-lt"/>
              </a:rPr>
              <a:t> </a:t>
            </a:r>
            <a:r>
              <a:rPr lang="en-US" sz="2400" dirty="0">
                <a:latin typeface="+mn-lt"/>
              </a:rPr>
              <a:t>It reduces the server load and the client uses the cached response if the user is requesting the same resources. </a:t>
            </a:r>
            <a:endParaRPr lang="en-US" sz="2400" dirty="0" smtClean="0">
              <a:latin typeface="+mn-lt"/>
            </a:endParaRPr>
          </a:p>
          <a:p>
            <a:pPr marL="342900" indent="-342900" algn="just">
              <a:buFont typeface="Arial" panose="020B0604020202020204" pitchFamily="34" charset="0"/>
              <a:buChar char="•"/>
            </a:pPr>
            <a:endParaRPr lang="en-US" sz="2400" dirty="0">
              <a:latin typeface="+mn-lt"/>
            </a:endParaRPr>
          </a:p>
          <a:p>
            <a:pPr marL="342900" indent="-342900" algn="just">
              <a:buFont typeface="Arial" panose="020B0604020202020204" pitchFamily="34" charset="0"/>
              <a:buChar char="•"/>
            </a:pPr>
            <a:r>
              <a:rPr lang="en-US" sz="2400" dirty="0" smtClean="0">
                <a:latin typeface="+mn-lt"/>
              </a:rPr>
              <a:t>It </a:t>
            </a:r>
            <a:r>
              <a:rPr lang="en-US" sz="2400" dirty="0">
                <a:latin typeface="+mn-lt"/>
              </a:rPr>
              <a:t>also dynamically decreases the load time of your application</a:t>
            </a:r>
            <a:r>
              <a:rPr lang="en-US" sz="2800" dirty="0">
                <a:latin typeface="+mn-lt"/>
              </a:rPr>
              <a:t>.</a:t>
            </a:r>
            <a:endParaRPr lang="en-US" sz="2800" i="1" dirty="0">
              <a:latin typeface="+mj-lt"/>
            </a:endParaRPr>
          </a:p>
        </p:txBody>
      </p:sp>
    </p:spTree>
    <p:extLst>
      <p:ext uri="{BB962C8B-B14F-4D97-AF65-F5344CB8AC3E}">
        <p14:creationId xmlns:p14="http://schemas.microsoft.com/office/powerpoint/2010/main" val="34900012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24</a:t>
            </a:fld>
            <a:endParaRPr lang="en-US"/>
          </a:p>
        </p:txBody>
      </p:sp>
      <p:sp>
        <p:nvSpPr>
          <p:cNvPr id="2" name="Rectangle 1"/>
          <p:cNvSpPr/>
          <p:nvPr/>
        </p:nvSpPr>
        <p:spPr>
          <a:xfrm>
            <a:off x="1600200" y="685800"/>
            <a:ext cx="6096000" cy="769441"/>
          </a:xfrm>
          <a:prstGeom prst="rect">
            <a:avLst/>
          </a:prstGeom>
        </p:spPr>
        <p:txBody>
          <a:bodyPr wrap="square">
            <a:spAutoFit/>
          </a:bodyPr>
          <a:lstStyle/>
          <a:p>
            <a:pPr algn="ctr"/>
            <a:r>
              <a:rPr lang="en-US" sz="4400" b="1" dirty="0">
                <a:solidFill>
                  <a:srgbClr val="002060"/>
                </a:solidFill>
                <a:latin typeface="+mn-lt"/>
              </a:rPr>
              <a:t>Layered System</a:t>
            </a:r>
          </a:p>
        </p:txBody>
      </p:sp>
      <p:sp>
        <p:nvSpPr>
          <p:cNvPr id="5" name="Rectangle 4"/>
          <p:cNvSpPr/>
          <p:nvPr/>
        </p:nvSpPr>
        <p:spPr>
          <a:xfrm>
            <a:off x="647700" y="1706371"/>
            <a:ext cx="8001000" cy="3939540"/>
          </a:xfrm>
          <a:prstGeom prst="rect">
            <a:avLst/>
          </a:prstGeom>
        </p:spPr>
        <p:txBody>
          <a:bodyPr wrap="square">
            <a:spAutoFit/>
          </a:bodyPr>
          <a:lstStyle/>
          <a:p>
            <a:pPr marL="342900" lvl="0" indent="-342900" algn="just">
              <a:buFont typeface="Courier New" panose="02070309020205020404" pitchFamily="49" charset="0"/>
              <a:buChar char="o"/>
            </a:pPr>
            <a:r>
              <a:rPr lang="en-US" b="1" i="1" dirty="0">
                <a:solidFill>
                  <a:schemeClr val="tx2"/>
                </a:solidFill>
                <a:latin typeface="Calibri Light" panose="020F0302020204030204"/>
              </a:rPr>
              <a:t>The layered system style allows an architecture to be composed of hierarchical layers by constraining component behavior such that each component cannot “see” beyond the immediate layer with which they are interacting. </a:t>
            </a:r>
          </a:p>
          <a:p>
            <a:pPr marL="342900" indent="-342900" algn="just">
              <a:buFont typeface="Arial" panose="020B0604020202020204" pitchFamily="34" charset="0"/>
              <a:buChar char="•"/>
            </a:pPr>
            <a:endParaRPr lang="en-US" sz="2800" dirty="0" smtClean="0">
              <a:latin typeface="+mn-lt"/>
            </a:endParaRPr>
          </a:p>
          <a:p>
            <a:pPr marL="342900" indent="-342900" algn="just">
              <a:buFont typeface="Arial" panose="020B0604020202020204" pitchFamily="34" charset="0"/>
              <a:buChar char="•"/>
            </a:pPr>
            <a:r>
              <a:rPr lang="en-US" sz="2400" dirty="0" smtClean="0">
                <a:latin typeface="+mn-lt"/>
              </a:rPr>
              <a:t>REST </a:t>
            </a:r>
            <a:r>
              <a:rPr lang="en-US" sz="2400" dirty="0">
                <a:latin typeface="+mn-lt"/>
              </a:rPr>
              <a:t>API relies on layered system architecture where applications are allowed to be more stable by limiting the component behavior</a:t>
            </a:r>
            <a:r>
              <a:rPr lang="en-US" sz="2400" dirty="0" smtClean="0">
                <a:latin typeface="+mn-lt"/>
              </a:rPr>
              <a:t>.</a:t>
            </a:r>
          </a:p>
          <a:p>
            <a:pPr marL="342900" indent="-342900" algn="just">
              <a:buFont typeface="Arial" panose="020B0604020202020204" pitchFamily="34" charset="0"/>
              <a:buChar char="•"/>
            </a:pPr>
            <a:endParaRPr lang="en-US" sz="2400" dirty="0">
              <a:latin typeface="+mn-lt"/>
            </a:endParaRPr>
          </a:p>
          <a:p>
            <a:pPr marL="342900" indent="-342900" algn="just">
              <a:buFont typeface="Arial" panose="020B0604020202020204" pitchFamily="34" charset="0"/>
              <a:buChar char="•"/>
            </a:pPr>
            <a:r>
              <a:rPr lang="en-US" sz="2400" dirty="0" smtClean="0">
                <a:latin typeface="+mn-lt"/>
              </a:rPr>
              <a:t> </a:t>
            </a:r>
            <a:r>
              <a:rPr lang="en-US" sz="2400" dirty="0">
                <a:latin typeface="+mn-lt"/>
              </a:rPr>
              <a:t>This helps with improving the application security as components in each layer cannot interact beyond the next immediate layer they are in.</a:t>
            </a:r>
            <a:endParaRPr lang="en-US" sz="2400" i="1" dirty="0">
              <a:latin typeface="+mj-lt"/>
            </a:endParaRPr>
          </a:p>
        </p:txBody>
      </p:sp>
    </p:spTree>
    <p:extLst>
      <p:ext uri="{BB962C8B-B14F-4D97-AF65-F5344CB8AC3E}">
        <p14:creationId xmlns:p14="http://schemas.microsoft.com/office/powerpoint/2010/main" val="759866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509713"/>
            <a:ext cx="7772400" cy="5029200"/>
          </a:xfrm>
        </p:spPr>
        <p:txBody>
          <a:bodyPr>
            <a:normAutofit/>
          </a:bodyPr>
          <a:lstStyle/>
          <a:p>
            <a:pPr algn="just"/>
            <a:r>
              <a:rPr lang="en-US" sz="2400" dirty="0" smtClean="0">
                <a:solidFill>
                  <a:srgbClr val="FF0000"/>
                </a:solidFill>
                <a:latin typeface="+mj-lt"/>
                <a:cs typeface="Times New Roman" pitchFamily="18" charset="0"/>
              </a:rPr>
              <a:t>a </a:t>
            </a:r>
            <a:r>
              <a:rPr lang="en-US" sz="2400" dirty="0">
                <a:solidFill>
                  <a:srgbClr val="FF0000"/>
                </a:solidFill>
                <a:latin typeface="+mj-lt"/>
                <a:cs typeface="Times New Roman" pitchFamily="18" charset="0"/>
              </a:rPr>
              <a:t>structured framework </a:t>
            </a:r>
            <a:r>
              <a:rPr lang="en-US" sz="2400" dirty="0">
                <a:latin typeface="+mj-lt"/>
                <a:cs typeface="Times New Roman" pitchFamily="18" charset="0"/>
              </a:rPr>
              <a:t>used to </a:t>
            </a:r>
            <a:r>
              <a:rPr lang="en-US" sz="2400" dirty="0">
                <a:solidFill>
                  <a:srgbClr val="FF0000"/>
                </a:solidFill>
                <a:latin typeface="+mj-lt"/>
                <a:cs typeface="Times New Roman" pitchFamily="18" charset="0"/>
              </a:rPr>
              <a:t>conceptualize software </a:t>
            </a:r>
            <a:r>
              <a:rPr lang="en-US" sz="2400" dirty="0">
                <a:latin typeface="+mj-lt"/>
                <a:cs typeface="Times New Roman" pitchFamily="18" charset="0"/>
              </a:rPr>
              <a:t>elements, relationships and properties</a:t>
            </a:r>
            <a:r>
              <a:rPr lang="en-US" sz="2400" dirty="0" smtClean="0">
                <a:latin typeface="+mj-lt"/>
                <a:cs typeface="Times New Roman" pitchFamily="18" charset="0"/>
              </a:rPr>
              <a:t>.</a:t>
            </a:r>
          </a:p>
          <a:p>
            <a:pPr algn="just"/>
            <a:endParaRPr lang="en-US" sz="2400" dirty="0">
              <a:latin typeface="+mj-lt"/>
              <a:cs typeface="Times New Roman" pitchFamily="18" charset="0"/>
            </a:endParaRPr>
          </a:p>
          <a:p>
            <a:pPr algn="just"/>
            <a:r>
              <a:rPr lang="en-US" sz="2400" dirty="0" smtClean="0">
                <a:latin typeface="+mj-lt"/>
                <a:cs typeface="Times New Roman" pitchFamily="18" charset="0"/>
              </a:rPr>
              <a:t>A structure that describes software's  </a:t>
            </a:r>
            <a:r>
              <a:rPr lang="en-US" sz="2400" dirty="0">
                <a:solidFill>
                  <a:srgbClr val="FF0000"/>
                </a:solidFill>
                <a:latin typeface="+mj-lt"/>
                <a:cs typeface="Times New Roman" pitchFamily="18" charset="0"/>
              </a:rPr>
              <a:t>major components</a:t>
            </a:r>
            <a:r>
              <a:rPr lang="en-US" sz="2400" dirty="0">
                <a:latin typeface="+mj-lt"/>
                <a:cs typeface="Times New Roman" pitchFamily="18" charset="0"/>
              </a:rPr>
              <a:t>, </a:t>
            </a:r>
            <a:r>
              <a:rPr lang="en-US" sz="2400" dirty="0">
                <a:solidFill>
                  <a:srgbClr val="FF0000"/>
                </a:solidFill>
                <a:latin typeface="+mj-lt"/>
                <a:cs typeface="Times New Roman" pitchFamily="18" charset="0"/>
              </a:rPr>
              <a:t>their relationships </a:t>
            </a:r>
            <a:r>
              <a:rPr lang="en-US" sz="2400" dirty="0">
                <a:latin typeface="+mj-lt"/>
                <a:cs typeface="Times New Roman" pitchFamily="18" charset="0"/>
              </a:rPr>
              <a:t>(structures), and how </a:t>
            </a:r>
            <a:r>
              <a:rPr lang="en-US" sz="2400" dirty="0">
                <a:solidFill>
                  <a:srgbClr val="FF0000"/>
                </a:solidFill>
                <a:latin typeface="+mj-lt"/>
                <a:cs typeface="Times New Roman" pitchFamily="18" charset="0"/>
              </a:rPr>
              <a:t>they interact </a:t>
            </a:r>
            <a:r>
              <a:rPr lang="en-US" sz="2400" dirty="0">
                <a:latin typeface="+mj-lt"/>
                <a:cs typeface="Times New Roman" pitchFamily="18" charset="0"/>
              </a:rPr>
              <a:t>with each other. </a:t>
            </a:r>
            <a:endParaRPr lang="en-US" sz="2400" dirty="0" smtClean="0">
              <a:latin typeface="+mj-lt"/>
              <a:cs typeface="Times New Roman" pitchFamily="18" charset="0"/>
            </a:endParaRPr>
          </a:p>
          <a:p>
            <a:pPr algn="just"/>
            <a:endParaRPr lang="en-US" sz="2400" dirty="0" smtClean="0">
              <a:latin typeface="+mj-lt"/>
              <a:cs typeface="Times New Roman" pitchFamily="18" charset="0"/>
            </a:endParaRPr>
          </a:p>
          <a:p>
            <a:pPr algn="just"/>
            <a:r>
              <a:rPr lang="en-US" sz="2400" dirty="0" smtClean="0">
                <a:latin typeface="+mj-lt"/>
                <a:cs typeface="Times New Roman" pitchFamily="18" charset="0"/>
              </a:rPr>
              <a:t>A good SA  </a:t>
            </a:r>
            <a:r>
              <a:rPr lang="en-US" sz="2400" i="1" dirty="0" smtClean="0">
                <a:solidFill>
                  <a:srgbClr val="00B0F0"/>
                </a:solidFill>
                <a:latin typeface="+mj-lt"/>
                <a:cs typeface="Times New Roman" pitchFamily="18" charset="0"/>
              </a:rPr>
              <a:t>optimizes security</a:t>
            </a:r>
            <a:r>
              <a:rPr lang="en-US" sz="2400" i="1" dirty="0">
                <a:solidFill>
                  <a:srgbClr val="00B0F0"/>
                </a:solidFill>
                <a:latin typeface="+mj-lt"/>
                <a:cs typeface="Times New Roman" pitchFamily="18" charset="0"/>
              </a:rPr>
              <a:t>, performance and  </a:t>
            </a:r>
            <a:r>
              <a:rPr lang="en-US" sz="2400" i="1" dirty="0" smtClean="0">
                <a:solidFill>
                  <a:srgbClr val="00B0F0"/>
                </a:solidFill>
                <a:latin typeface="+mj-lt"/>
                <a:cs typeface="Times New Roman" pitchFamily="18" charset="0"/>
              </a:rPr>
              <a:t>overall quality of software</a:t>
            </a:r>
            <a:r>
              <a:rPr lang="en-US" sz="2400" dirty="0" smtClean="0">
                <a:latin typeface="+mj-lt"/>
                <a:cs typeface="Times New Roman" pitchFamily="18" charset="0"/>
              </a:rPr>
              <a:t>. </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25</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What is Software Architecture?</a:t>
            </a:r>
            <a:endParaRPr lang="en-US" sz="4400" b="1" dirty="0">
              <a:latin typeface="+mj-lt"/>
            </a:endParaRPr>
          </a:p>
        </p:txBody>
      </p:sp>
    </p:spTree>
    <p:extLst>
      <p:ext uri="{BB962C8B-B14F-4D97-AF65-F5344CB8AC3E}">
        <p14:creationId xmlns:p14="http://schemas.microsoft.com/office/powerpoint/2010/main" val="2727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332067"/>
            <a:ext cx="8117144" cy="5029200"/>
          </a:xfrm>
        </p:spPr>
        <p:txBody>
          <a:bodyPr>
            <a:normAutofit/>
          </a:bodyPr>
          <a:lstStyle/>
          <a:p>
            <a:pPr algn="just"/>
            <a:endParaRPr lang="en-US" sz="2400" dirty="0" smtClean="0">
              <a:latin typeface="Times New Roman" pitchFamily="18" charset="0"/>
              <a:cs typeface="Times New Roman" pitchFamily="18" charset="0"/>
            </a:endParaRPr>
          </a:p>
          <a:p>
            <a:pPr algn="just">
              <a:buFont typeface="Wingdings" panose="05000000000000000000" pitchFamily="2" charset="2"/>
              <a:buChar char="§"/>
            </a:pPr>
            <a:r>
              <a:rPr lang="en-US" sz="2200" dirty="0" smtClean="0">
                <a:latin typeface="+mj-lt"/>
                <a:cs typeface="Times New Roman" pitchFamily="18" charset="0"/>
              </a:rPr>
              <a:t>Serves </a:t>
            </a:r>
            <a:r>
              <a:rPr lang="en-US" sz="2200" dirty="0">
                <a:latin typeface="+mj-lt"/>
                <a:cs typeface="Times New Roman" pitchFamily="18" charset="0"/>
              </a:rPr>
              <a:t>as a blueprint for a </a:t>
            </a:r>
            <a:r>
              <a:rPr lang="en-US" sz="2200" dirty="0" smtClean="0">
                <a:latin typeface="+mj-lt"/>
                <a:cs typeface="Times New Roman" pitchFamily="18" charset="0"/>
              </a:rPr>
              <a:t>system</a:t>
            </a:r>
            <a:r>
              <a:rPr lang="en-US" sz="2200" dirty="0">
                <a:latin typeface="+mj-lt"/>
                <a:cs typeface="Times New Roman" pitchFamily="18" charset="0"/>
              </a:rPr>
              <a:t> </a:t>
            </a:r>
            <a:r>
              <a:rPr lang="en-US" sz="2200" dirty="0" smtClean="0">
                <a:latin typeface="+mj-lt"/>
                <a:cs typeface="Times New Roman" pitchFamily="18" charset="0"/>
              </a:rPr>
              <a:t>by providing  </a:t>
            </a:r>
            <a:r>
              <a:rPr lang="en-US" sz="2200" dirty="0">
                <a:latin typeface="+mj-lt"/>
                <a:cs typeface="Times New Roman" pitchFamily="18" charset="0"/>
              </a:rPr>
              <a:t>an abstraction to </a:t>
            </a:r>
            <a:r>
              <a:rPr lang="en-US" sz="2200" dirty="0">
                <a:solidFill>
                  <a:srgbClr val="0070C0"/>
                </a:solidFill>
                <a:latin typeface="+mj-lt"/>
                <a:cs typeface="Times New Roman" pitchFamily="18" charset="0"/>
              </a:rPr>
              <a:t>manage the system </a:t>
            </a:r>
            <a:r>
              <a:rPr lang="en-US" sz="2200" dirty="0" smtClean="0">
                <a:solidFill>
                  <a:srgbClr val="0070C0"/>
                </a:solidFill>
                <a:latin typeface="+mj-lt"/>
                <a:cs typeface="Times New Roman" pitchFamily="18" charset="0"/>
              </a:rPr>
              <a:t>complexity.</a:t>
            </a:r>
          </a:p>
          <a:p>
            <a:pPr algn="just">
              <a:buFont typeface="Wingdings" panose="05000000000000000000" pitchFamily="2" charset="2"/>
              <a:buChar char="§"/>
            </a:pPr>
            <a:endParaRPr lang="en-US" sz="2200" dirty="0">
              <a:latin typeface="+mj-lt"/>
              <a:cs typeface="Times New Roman" pitchFamily="18" charset="0"/>
            </a:endParaRPr>
          </a:p>
          <a:p>
            <a:pPr lvl="1" algn="just">
              <a:buFont typeface="Wingdings" panose="05000000000000000000" pitchFamily="2" charset="2"/>
              <a:buChar char="§"/>
            </a:pPr>
            <a:r>
              <a:rPr lang="en-US" sz="2200" dirty="0">
                <a:latin typeface="+mj-lt"/>
                <a:cs typeface="Times New Roman" pitchFamily="18" charset="0"/>
              </a:rPr>
              <a:t>It defines a structured solution to meet all the technical and operational requirements, while optimizing the common quality attributes like </a:t>
            </a:r>
            <a:r>
              <a:rPr lang="en-US" sz="2200" dirty="0">
                <a:solidFill>
                  <a:srgbClr val="0070C0"/>
                </a:solidFill>
                <a:latin typeface="+mj-lt"/>
                <a:cs typeface="Times New Roman" pitchFamily="18" charset="0"/>
              </a:rPr>
              <a:t>performance and security.</a:t>
            </a:r>
          </a:p>
          <a:p>
            <a:pPr algn="just">
              <a:buFont typeface="Wingdings" panose="05000000000000000000" pitchFamily="2" charset="2"/>
              <a:buChar char="§"/>
            </a:pPr>
            <a:endParaRPr lang="en-US" sz="2200" dirty="0">
              <a:latin typeface="+mj-lt"/>
              <a:cs typeface="Times New Roman" pitchFamily="18" charset="0"/>
            </a:endParaRPr>
          </a:p>
          <a:p>
            <a:pPr lvl="1" algn="just">
              <a:buFont typeface="Wingdings" panose="05000000000000000000" pitchFamily="2" charset="2"/>
              <a:buChar char="§"/>
            </a:pPr>
            <a:r>
              <a:rPr lang="en-US" sz="2200" dirty="0" smtClean="0">
                <a:latin typeface="+mj-lt"/>
                <a:cs typeface="Times New Roman" pitchFamily="18" charset="0"/>
              </a:rPr>
              <a:t>Helps in building a </a:t>
            </a:r>
            <a:r>
              <a:rPr lang="en-US" sz="2200" dirty="0" smtClean="0">
                <a:solidFill>
                  <a:srgbClr val="0070C0"/>
                </a:solidFill>
                <a:latin typeface="+mj-lt"/>
                <a:cs typeface="Times New Roman" pitchFamily="18" charset="0"/>
              </a:rPr>
              <a:t>quality</a:t>
            </a:r>
            <a:r>
              <a:rPr lang="en-US" sz="2200" dirty="0">
                <a:solidFill>
                  <a:srgbClr val="0070C0"/>
                </a:solidFill>
                <a:latin typeface="+mj-lt"/>
                <a:cs typeface="Times New Roman" pitchFamily="18" charset="0"/>
              </a:rPr>
              <a:t>, maintainability, </a:t>
            </a:r>
            <a:r>
              <a:rPr lang="en-US" sz="2200" dirty="0" smtClean="0">
                <a:solidFill>
                  <a:srgbClr val="0070C0"/>
                </a:solidFill>
                <a:latin typeface="+mj-lt"/>
                <a:cs typeface="Times New Roman" pitchFamily="18" charset="0"/>
              </a:rPr>
              <a:t>performance oriented   and the overall </a:t>
            </a:r>
            <a:r>
              <a:rPr lang="en-US" sz="2200" dirty="0">
                <a:solidFill>
                  <a:srgbClr val="0070C0"/>
                </a:solidFill>
                <a:latin typeface="+mj-lt"/>
                <a:cs typeface="Times New Roman" pitchFamily="18" charset="0"/>
              </a:rPr>
              <a:t>success of the final product. </a:t>
            </a:r>
            <a:endParaRPr lang="en-US" sz="2200" dirty="0" smtClean="0">
              <a:solidFill>
                <a:srgbClr val="0070C0"/>
              </a:solidFill>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26</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j-lt"/>
              </a:rPr>
              <a:t>Software </a:t>
            </a:r>
            <a:r>
              <a:rPr lang="en-US" sz="4400" b="1" dirty="0" smtClean="0">
                <a:latin typeface="+mj-lt"/>
              </a:rPr>
              <a:t>Architecture Benefits</a:t>
            </a:r>
            <a:endParaRPr lang="en-US" sz="4400" b="1" dirty="0">
              <a:latin typeface="+mj-lt"/>
            </a:endParaRPr>
          </a:p>
        </p:txBody>
      </p:sp>
    </p:spTree>
    <p:extLst>
      <p:ext uri="{BB962C8B-B14F-4D97-AF65-F5344CB8AC3E}">
        <p14:creationId xmlns:p14="http://schemas.microsoft.com/office/powerpoint/2010/main" val="311383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2209800"/>
            <a:ext cx="8305800" cy="3389467"/>
          </a:xfrm>
        </p:spPr>
        <p:txBody>
          <a:bodyPr>
            <a:normAutofit lnSpcReduction="10000"/>
          </a:bodyPr>
          <a:lstStyle/>
          <a:p>
            <a:pPr algn="just"/>
            <a:endParaRPr lang="en-US" sz="2400" dirty="0" smtClean="0">
              <a:latin typeface="Times New Roman" pitchFamily="18" charset="0"/>
              <a:cs typeface="Times New Roman" pitchFamily="18" charset="0"/>
            </a:endParaRPr>
          </a:p>
          <a:p>
            <a:pPr algn="just">
              <a:buFont typeface="Wingdings" panose="05000000000000000000" pitchFamily="2" charset="2"/>
              <a:buChar char="§"/>
            </a:pPr>
            <a:r>
              <a:rPr lang="en-US" sz="2800" dirty="0">
                <a:solidFill>
                  <a:srgbClr val="FF0000"/>
                </a:solidFill>
                <a:latin typeface="+mj-lt"/>
                <a:cs typeface="Times New Roman" pitchFamily="18" charset="0"/>
              </a:rPr>
              <a:t>Software Architecture </a:t>
            </a:r>
            <a:r>
              <a:rPr lang="en-US" sz="2800" dirty="0">
                <a:latin typeface="+mj-lt"/>
                <a:cs typeface="Times New Roman" pitchFamily="18" charset="0"/>
              </a:rPr>
              <a:t>focuses more on </a:t>
            </a:r>
            <a:r>
              <a:rPr lang="en-US" sz="2800" dirty="0">
                <a:solidFill>
                  <a:srgbClr val="FF0000"/>
                </a:solidFill>
                <a:latin typeface="+mj-lt"/>
                <a:cs typeface="Times New Roman" pitchFamily="18" charset="0"/>
              </a:rPr>
              <a:t>the interaction between the externally visible components</a:t>
            </a:r>
            <a:r>
              <a:rPr lang="en-US" sz="2800" dirty="0">
                <a:latin typeface="+mj-lt"/>
                <a:cs typeface="Times New Roman" pitchFamily="18" charset="0"/>
              </a:rPr>
              <a:t> of the system where as the </a:t>
            </a:r>
            <a:r>
              <a:rPr lang="en-US" sz="2800" dirty="0">
                <a:solidFill>
                  <a:srgbClr val="0070C0"/>
                </a:solidFill>
                <a:latin typeface="+mj-lt"/>
                <a:cs typeface="Times New Roman" pitchFamily="18" charset="0"/>
              </a:rPr>
              <a:t>Design</a:t>
            </a:r>
            <a:r>
              <a:rPr lang="en-US" sz="2800" dirty="0">
                <a:latin typeface="+mj-lt"/>
                <a:cs typeface="Times New Roman" pitchFamily="18" charset="0"/>
              </a:rPr>
              <a:t> is about </a:t>
            </a:r>
            <a:r>
              <a:rPr lang="en-US" sz="2800" dirty="0">
                <a:solidFill>
                  <a:srgbClr val="0070C0"/>
                </a:solidFill>
                <a:latin typeface="+mj-lt"/>
                <a:cs typeface="Times New Roman" pitchFamily="18" charset="0"/>
              </a:rPr>
              <a:t>how the internal components </a:t>
            </a:r>
            <a:r>
              <a:rPr lang="en-US" sz="2800" dirty="0">
                <a:latin typeface="+mj-lt"/>
                <a:cs typeface="Times New Roman" pitchFamily="18" charset="0"/>
              </a:rPr>
              <a:t>of the system </a:t>
            </a:r>
            <a:r>
              <a:rPr lang="en-US" sz="2800" dirty="0">
                <a:solidFill>
                  <a:srgbClr val="0070C0"/>
                </a:solidFill>
                <a:latin typeface="+mj-lt"/>
                <a:cs typeface="Times New Roman" pitchFamily="18" charset="0"/>
              </a:rPr>
              <a:t>interact with each other. </a:t>
            </a:r>
            <a:endParaRPr lang="en-US" sz="2800" dirty="0" smtClean="0">
              <a:solidFill>
                <a:srgbClr val="0070C0"/>
              </a:solidFill>
              <a:latin typeface="+mj-lt"/>
              <a:cs typeface="Times New Roman" pitchFamily="18" charset="0"/>
            </a:endParaRPr>
          </a:p>
          <a:p>
            <a:pPr algn="just">
              <a:buFont typeface="Wingdings" panose="05000000000000000000" pitchFamily="2" charset="2"/>
              <a:buChar char="§"/>
            </a:pPr>
            <a:endParaRPr lang="en-US" sz="2800" dirty="0">
              <a:solidFill>
                <a:srgbClr val="0070C0"/>
              </a:solidFill>
              <a:latin typeface="+mj-lt"/>
              <a:cs typeface="Times New Roman" pitchFamily="18" charset="0"/>
            </a:endParaRPr>
          </a:p>
          <a:p>
            <a:pPr algn="just">
              <a:buFont typeface="Wingdings" panose="05000000000000000000" pitchFamily="2" charset="2"/>
              <a:buChar char="§"/>
            </a:pPr>
            <a:r>
              <a:rPr lang="en-US" sz="2800" dirty="0" smtClean="0">
                <a:solidFill>
                  <a:schemeClr val="accent1"/>
                </a:solidFill>
                <a:latin typeface="+mj-lt"/>
                <a:cs typeface="Times New Roman" pitchFamily="18" charset="0"/>
              </a:rPr>
              <a:t>Software </a:t>
            </a:r>
            <a:r>
              <a:rPr lang="en-US" sz="2800" dirty="0">
                <a:solidFill>
                  <a:schemeClr val="accent1"/>
                </a:solidFill>
                <a:latin typeface="+mj-lt"/>
                <a:cs typeface="Times New Roman" pitchFamily="18" charset="0"/>
              </a:rPr>
              <a:t>Architecture </a:t>
            </a:r>
            <a:r>
              <a:rPr lang="en-US" sz="2800" dirty="0">
                <a:latin typeface="+mj-lt"/>
                <a:cs typeface="Times New Roman" pitchFamily="18" charset="0"/>
              </a:rPr>
              <a:t>is concerned with </a:t>
            </a:r>
            <a:r>
              <a:rPr lang="en-US" sz="2800" dirty="0">
                <a:solidFill>
                  <a:srgbClr val="FF0000"/>
                </a:solidFill>
                <a:latin typeface="+mj-lt"/>
                <a:cs typeface="Times New Roman" pitchFamily="18" charset="0"/>
              </a:rPr>
              <a:t>issues beyond the data structures and algorithms</a:t>
            </a:r>
            <a:r>
              <a:rPr lang="en-US" sz="2800" dirty="0">
                <a:latin typeface="+mj-lt"/>
                <a:cs typeface="Times New Roman" pitchFamily="18" charset="0"/>
              </a:rPr>
              <a:t> used in the system</a:t>
            </a:r>
            <a:endParaRPr lang="en-US" sz="1700" dirty="0" smtClean="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27</a:t>
            </a:fld>
            <a:endParaRPr lang="en-US"/>
          </a:p>
        </p:txBody>
      </p:sp>
      <p:sp>
        <p:nvSpPr>
          <p:cNvPr id="2" name="Rectangle 1"/>
          <p:cNvSpPr/>
          <p:nvPr/>
        </p:nvSpPr>
        <p:spPr>
          <a:xfrm>
            <a:off x="609600" y="457200"/>
            <a:ext cx="8077200" cy="1446550"/>
          </a:xfrm>
          <a:prstGeom prst="rect">
            <a:avLst/>
          </a:prstGeom>
        </p:spPr>
        <p:txBody>
          <a:bodyPr wrap="square">
            <a:spAutoFit/>
          </a:bodyPr>
          <a:lstStyle/>
          <a:p>
            <a:pPr algn="ctr"/>
            <a:r>
              <a:rPr lang="en-US" sz="4400" b="1" dirty="0" smtClean="0">
                <a:solidFill>
                  <a:srgbClr val="C00000"/>
                </a:solidFill>
                <a:latin typeface="Garamond" panose="02020404030301010803" pitchFamily="18" charset="0"/>
              </a:rPr>
              <a:t> </a:t>
            </a:r>
            <a:r>
              <a:rPr lang="en-US" sz="4400" b="1" dirty="0" smtClean="0">
                <a:latin typeface="+mj-lt"/>
              </a:rPr>
              <a:t>Difference between  </a:t>
            </a:r>
            <a:r>
              <a:rPr lang="en-US" sz="4400" b="1" dirty="0">
                <a:latin typeface="+mj-lt"/>
              </a:rPr>
              <a:t>Architecture </a:t>
            </a:r>
            <a:r>
              <a:rPr lang="en-US" sz="4400" b="1" dirty="0" smtClean="0">
                <a:latin typeface="+mj-lt"/>
              </a:rPr>
              <a:t>&amp;  </a:t>
            </a:r>
            <a:r>
              <a:rPr lang="en-US" sz="4400" b="1" dirty="0">
                <a:latin typeface="+mj-lt"/>
              </a:rPr>
              <a:t>Design. </a:t>
            </a:r>
          </a:p>
        </p:txBody>
      </p:sp>
    </p:spTree>
    <p:extLst>
      <p:ext uri="{BB962C8B-B14F-4D97-AF65-F5344CB8AC3E}">
        <p14:creationId xmlns:p14="http://schemas.microsoft.com/office/powerpoint/2010/main" val="4205380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28</a:t>
            </a:fld>
            <a:endParaRPr lang="en-US"/>
          </a:p>
        </p:txBody>
      </p:sp>
      <p:sp>
        <p:nvSpPr>
          <p:cNvPr id="2" name="Rectangle 1"/>
          <p:cNvSpPr/>
          <p:nvPr/>
        </p:nvSpPr>
        <p:spPr>
          <a:xfrm>
            <a:off x="381000" y="457200"/>
            <a:ext cx="8305800" cy="769441"/>
          </a:xfrm>
          <a:prstGeom prst="rect">
            <a:avLst/>
          </a:prstGeom>
        </p:spPr>
        <p:txBody>
          <a:bodyPr wrap="square">
            <a:spAutoFit/>
          </a:bodyPr>
          <a:lstStyle/>
          <a:p>
            <a:pPr algn="ctr"/>
            <a:r>
              <a:rPr lang="en-US" sz="4400" b="1" dirty="0" smtClean="0">
                <a:latin typeface="+mj-lt"/>
              </a:rPr>
              <a:t>1. Client Server Architecture</a:t>
            </a:r>
            <a:endParaRPr lang="en-US" sz="4400" b="1" dirty="0">
              <a:latin typeface="+mj-lt"/>
            </a:endParaRPr>
          </a:p>
        </p:txBody>
      </p:sp>
      <p:sp>
        <p:nvSpPr>
          <p:cNvPr id="5" name="Rectangle 4"/>
          <p:cNvSpPr/>
          <p:nvPr/>
        </p:nvSpPr>
        <p:spPr>
          <a:xfrm>
            <a:off x="381000" y="1371600"/>
            <a:ext cx="8331926" cy="3970318"/>
          </a:xfrm>
          <a:prstGeom prst="rect">
            <a:avLst/>
          </a:prstGeom>
        </p:spPr>
        <p:txBody>
          <a:bodyPr wrap="square">
            <a:spAutoFit/>
          </a:bodyPr>
          <a:lstStyle/>
          <a:p>
            <a:pPr marL="342900" indent="-342900" algn="just">
              <a:buFont typeface="Arial" panose="020B0604020202020204" pitchFamily="34" charset="0"/>
              <a:buChar char="•"/>
            </a:pPr>
            <a:r>
              <a:rPr lang="en-US" sz="2400" b="1" dirty="0">
                <a:latin typeface="+mj-lt"/>
              </a:rPr>
              <a:t>Most of the web applications are based on </a:t>
            </a:r>
            <a:r>
              <a:rPr lang="en-US" sz="2400" b="1" i="1" dirty="0">
                <a:latin typeface="+mj-lt"/>
              </a:rPr>
              <a:t>client server architecture. </a:t>
            </a:r>
          </a:p>
          <a:p>
            <a:pPr marL="457200" indent="-457200" algn="just">
              <a:buFont typeface="Wingdings" panose="05000000000000000000" pitchFamily="2" charset="2"/>
              <a:buChar char="§"/>
            </a:pPr>
            <a:r>
              <a:rPr lang="en-US" sz="2400" b="1" dirty="0" smtClean="0">
                <a:solidFill>
                  <a:srgbClr val="0070C0"/>
                </a:solidFill>
                <a:latin typeface="+mj-lt"/>
              </a:rPr>
              <a:t>Client</a:t>
            </a:r>
            <a:r>
              <a:rPr lang="en-US" sz="2400" b="1" dirty="0">
                <a:solidFill>
                  <a:srgbClr val="0070C0"/>
                </a:solidFill>
                <a:latin typeface="+mj-lt"/>
              </a:rPr>
              <a:t>: </a:t>
            </a:r>
            <a:r>
              <a:rPr lang="en-US" sz="2400" dirty="0">
                <a:latin typeface="+mj-lt"/>
              </a:rPr>
              <a:t>Client process is requester of the service or information</a:t>
            </a:r>
            <a:r>
              <a:rPr lang="en-US" sz="2400" dirty="0" smtClean="0">
                <a:latin typeface="+mj-lt"/>
              </a:rPr>
              <a:t>.</a:t>
            </a:r>
          </a:p>
          <a:p>
            <a:pPr marL="914400" lvl="1" indent="-457200" algn="just">
              <a:buFont typeface="Wingdings" panose="05000000000000000000" pitchFamily="2" charset="2"/>
              <a:buChar char="§"/>
            </a:pPr>
            <a:r>
              <a:rPr lang="en-US" sz="2400" dirty="0" smtClean="0">
                <a:latin typeface="+mj-lt"/>
              </a:rPr>
              <a:t> </a:t>
            </a:r>
            <a:r>
              <a:rPr lang="en-US" sz="2000" dirty="0">
                <a:latin typeface="+mj-lt"/>
              </a:rPr>
              <a:t>Example: </a:t>
            </a:r>
            <a:r>
              <a:rPr lang="en-US" sz="2000" dirty="0">
                <a:solidFill>
                  <a:srgbClr val="0070C0"/>
                </a:solidFill>
                <a:latin typeface="+mj-lt"/>
              </a:rPr>
              <a:t>Browser, Online chat </a:t>
            </a:r>
            <a:r>
              <a:rPr lang="en-US" sz="2000" dirty="0" smtClean="0">
                <a:solidFill>
                  <a:srgbClr val="0070C0"/>
                </a:solidFill>
                <a:latin typeface="+mj-lt"/>
              </a:rPr>
              <a:t>client, Email </a:t>
            </a:r>
            <a:r>
              <a:rPr lang="en-US" sz="2000" dirty="0">
                <a:solidFill>
                  <a:srgbClr val="0070C0"/>
                </a:solidFill>
                <a:latin typeface="+mj-lt"/>
              </a:rPr>
              <a:t>client etc</a:t>
            </a:r>
            <a:r>
              <a:rPr lang="en-US" sz="2000" dirty="0" smtClean="0">
                <a:solidFill>
                  <a:srgbClr val="0070C0"/>
                </a:solidFill>
                <a:latin typeface="+mj-lt"/>
              </a:rPr>
              <a:t>.</a:t>
            </a:r>
          </a:p>
          <a:p>
            <a:pPr marL="457200" indent="-457200" algn="just">
              <a:buFont typeface="Courier New" panose="02070309020205020404" pitchFamily="49" charset="0"/>
              <a:buChar char="o"/>
            </a:pPr>
            <a:r>
              <a:rPr lang="en-US" sz="2400" b="1" dirty="0" smtClean="0">
                <a:solidFill>
                  <a:srgbClr val="0070C0"/>
                </a:solidFill>
                <a:latin typeface="+mj-lt"/>
              </a:rPr>
              <a:t> </a:t>
            </a:r>
            <a:r>
              <a:rPr lang="en-US" sz="2400" b="1" dirty="0">
                <a:solidFill>
                  <a:srgbClr val="0070C0"/>
                </a:solidFill>
                <a:latin typeface="+mj-lt"/>
              </a:rPr>
              <a:t>Server: </a:t>
            </a:r>
            <a:r>
              <a:rPr lang="en-US" sz="2400" dirty="0">
                <a:latin typeface="+mj-lt"/>
              </a:rPr>
              <a:t>Server process accepts the request of the client, performs the processing, gathers the </a:t>
            </a:r>
            <a:r>
              <a:rPr lang="en-US" sz="2400" dirty="0" smtClean="0">
                <a:latin typeface="+mj-lt"/>
              </a:rPr>
              <a:t>required information.</a:t>
            </a:r>
          </a:p>
          <a:p>
            <a:pPr marL="914400" lvl="1" indent="-457200" algn="just">
              <a:buFont typeface="Courier New" panose="02070309020205020404" pitchFamily="49" charset="0"/>
              <a:buChar char="o"/>
            </a:pPr>
            <a:r>
              <a:rPr lang="en-US" sz="2400" dirty="0" smtClean="0">
                <a:latin typeface="+mj-lt"/>
              </a:rPr>
              <a:t> </a:t>
            </a:r>
            <a:r>
              <a:rPr lang="en-US" sz="2000" dirty="0" smtClean="0">
                <a:solidFill>
                  <a:srgbClr val="0070C0"/>
                </a:solidFill>
                <a:latin typeface="+mj-lt"/>
              </a:rPr>
              <a:t>Example</a:t>
            </a:r>
            <a:r>
              <a:rPr lang="en-US" sz="2000" dirty="0">
                <a:solidFill>
                  <a:srgbClr val="0070C0"/>
                </a:solidFill>
                <a:latin typeface="+mj-lt"/>
              </a:rPr>
              <a:t>: Print server, </a:t>
            </a:r>
            <a:r>
              <a:rPr lang="en-US" sz="2000" dirty="0" smtClean="0">
                <a:solidFill>
                  <a:srgbClr val="0070C0"/>
                </a:solidFill>
                <a:latin typeface="+mj-lt"/>
              </a:rPr>
              <a:t>Web server</a:t>
            </a:r>
            <a:r>
              <a:rPr lang="en-US" sz="2000" dirty="0">
                <a:solidFill>
                  <a:srgbClr val="0070C0"/>
                </a:solidFill>
                <a:latin typeface="+mj-lt"/>
              </a:rPr>
              <a:t>, Database server, chat server, FTP server etc</a:t>
            </a:r>
            <a:r>
              <a:rPr lang="en-US" sz="2000" dirty="0" smtClean="0">
                <a:solidFill>
                  <a:srgbClr val="0070C0"/>
                </a:solidFill>
                <a:latin typeface="+mj-lt"/>
              </a:rPr>
              <a:t>.</a:t>
            </a:r>
          </a:p>
          <a:p>
            <a:pPr marL="457200" indent="-457200" algn="just">
              <a:buFont typeface="Wingdings" panose="05000000000000000000" pitchFamily="2" charset="2"/>
              <a:buChar char="§"/>
            </a:pPr>
            <a:r>
              <a:rPr lang="en-US" sz="2400" b="1" dirty="0" smtClean="0">
                <a:solidFill>
                  <a:srgbClr val="0070C0"/>
                </a:solidFill>
                <a:latin typeface="+mj-lt"/>
              </a:rPr>
              <a:t>Medium</a:t>
            </a:r>
            <a:r>
              <a:rPr lang="en-US" sz="2400" dirty="0" smtClean="0">
                <a:latin typeface="+mj-lt"/>
              </a:rPr>
              <a:t> </a:t>
            </a:r>
            <a:r>
              <a:rPr lang="en-US" sz="2400" dirty="0">
                <a:latin typeface="+mj-lt"/>
              </a:rPr>
              <a:t>of communication of client and server</a:t>
            </a:r>
            <a:r>
              <a:rPr lang="en-US" sz="2400" dirty="0" smtClean="0">
                <a:latin typeface="+mj-lt"/>
              </a:rPr>
              <a:t>:</a:t>
            </a:r>
          </a:p>
          <a:p>
            <a:pPr marL="914400" lvl="1" indent="-457200" algn="just">
              <a:buFont typeface="Wingdings" panose="05000000000000000000" pitchFamily="2" charset="2"/>
              <a:buChar char="§"/>
            </a:pPr>
            <a:r>
              <a:rPr lang="en-US" sz="2000" dirty="0" smtClean="0">
                <a:solidFill>
                  <a:srgbClr val="0070C0"/>
                </a:solidFill>
                <a:latin typeface="+mj-lt"/>
              </a:rPr>
              <a:t> </a:t>
            </a:r>
            <a:r>
              <a:rPr lang="en-US" sz="2000" dirty="0">
                <a:solidFill>
                  <a:srgbClr val="0070C0"/>
                </a:solidFill>
                <a:latin typeface="+mj-lt"/>
              </a:rPr>
              <a:t>It defines the path by which client and </a:t>
            </a:r>
            <a:r>
              <a:rPr lang="en-US" sz="2000" dirty="0" smtClean="0">
                <a:solidFill>
                  <a:srgbClr val="0070C0"/>
                </a:solidFill>
                <a:latin typeface="+mj-lt"/>
              </a:rPr>
              <a:t>server communicate </a:t>
            </a:r>
            <a:r>
              <a:rPr lang="en-US" sz="2000" dirty="0">
                <a:solidFill>
                  <a:srgbClr val="0070C0"/>
                </a:solidFill>
                <a:latin typeface="+mj-lt"/>
              </a:rPr>
              <a:t>with each other. E.g.-Internet, Intranet, Bluetooth network etc. </a:t>
            </a:r>
          </a:p>
        </p:txBody>
      </p:sp>
    </p:spTree>
    <p:extLst>
      <p:ext uri="{BB962C8B-B14F-4D97-AF65-F5344CB8AC3E}">
        <p14:creationId xmlns:p14="http://schemas.microsoft.com/office/powerpoint/2010/main" val="139473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838200" y="1617142"/>
            <a:ext cx="7391400" cy="4405313"/>
          </a:xfrm>
        </p:spPr>
        <p:txBody>
          <a:bodyPr>
            <a:normAutofit lnSpcReduction="10000"/>
          </a:bodyPr>
          <a:lstStyle/>
          <a:p>
            <a:pPr algn="just">
              <a:buFont typeface="Wingdings" panose="05000000000000000000" pitchFamily="2" charset="2"/>
              <a:buChar char="§"/>
            </a:pPr>
            <a:r>
              <a:rPr lang="en-US" sz="2400" dirty="0">
                <a:latin typeface="+mj-lt"/>
                <a:cs typeface="Times New Roman" pitchFamily="18" charset="0"/>
              </a:rPr>
              <a:t>A</a:t>
            </a:r>
            <a:r>
              <a:rPr lang="en-US" sz="2400" dirty="0" smtClean="0">
                <a:latin typeface="+mj-lt"/>
                <a:cs typeface="Times New Roman" pitchFamily="18" charset="0"/>
              </a:rPr>
              <a:t>n </a:t>
            </a:r>
            <a:r>
              <a:rPr lang="en-US" sz="2400" dirty="0">
                <a:latin typeface="+mj-lt"/>
                <a:cs typeface="Times New Roman" pitchFamily="18" charset="0"/>
              </a:rPr>
              <a:t>improvement over the client/server architecture pattern. </a:t>
            </a:r>
            <a:endParaRPr lang="en-US" sz="2400" dirty="0" smtClean="0">
              <a:latin typeface="+mj-lt"/>
              <a:cs typeface="Times New Roman" pitchFamily="18" charset="0"/>
            </a:endParaRPr>
          </a:p>
          <a:p>
            <a:pPr algn="just">
              <a:buFont typeface="Wingdings" panose="05000000000000000000" pitchFamily="2" charset="2"/>
              <a:buChar char="§"/>
            </a:pPr>
            <a:r>
              <a:rPr lang="en-US" sz="2400" dirty="0" smtClean="0">
                <a:latin typeface="+mj-lt"/>
                <a:cs typeface="Times New Roman" pitchFamily="18" charset="0"/>
              </a:rPr>
              <a:t>Most  commonly used </a:t>
            </a:r>
            <a:r>
              <a:rPr lang="en-US" sz="2400" i="1" dirty="0" smtClean="0">
                <a:latin typeface="+mj-lt"/>
                <a:cs typeface="Times New Roman" pitchFamily="18" charset="0"/>
              </a:rPr>
              <a:t>architectural pattern.</a:t>
            </a:r>
          </a:p>
          <a:p>
            <a:pPr marL="342900" lvl="1" indent="0" algn="just">
              <a:buNone/>
            </a:pPr>
            <a:endParaRPr lang="en-US" sz="2400" dirty="0" smtClean="0">
              <a:latin typeface="+mj-lt"/>
              <a:cs typeface="Times New Roman" pitchFamily="18" charset="0"/>
            </a:endParaRPr>
          </a:p>
          <a:p>
            <a:pPr algn="just">
              <a:buFont typeface="Wingdings" panose="05000000000000000000" pitchFamily="2" charset="2"/>
              <a:buChar char="§"/>
            </a:pPr>
            <a:r>
              <a:rPr lang="en-US" sz="2400" dirty="0" smtClean="0">
                <a:latin typeface="+mj-lt"/>
                <a:cs typeface="Times New Roman" pitchFamily="18" charset="0"/>
              </a:rPr>
              <a:t> comprises of three </a:t>
            </a:r>
            <a:r>
              <a:rPr lang="en-US" sz="2400" dirty="0">
                <a:latin typeface="+mj-lt"/>
                <a:cs typeface="Times New Roman" pitchFamily="18" charset="0"/>
              </a:rPr>
              <a:t>or more layers: </a:t>
            </a:r>
            <a:endParaRPr lang="en-US" sz="2400" dirty="0" smtClean="0">
              <a:latin typeface="+mj-lt"/>
              <a:cs typeface="Times New Roman" pitchFamily="18" charset="0"/>
            </a:endParaRPr>
          </a:p>
          <a:p>
            <a:pPr lvl="1" algn="just">
              <a:buFont typeface="Wingdings" panose="05000000000000000000" pitchFamily="2" charset="2"/>
              <a:buChar char="§"/>
            </a:pPr>
            <a:r>
              <a:rPr lang="en-US" sz="2100" dirty="0" smtClean="0">
                <a:solidFill>
                  <a:srgbClr val="0070C0"/>
                </a:solidFill>
                <a:latin typeface="+mj-lt"/>
                <a:cs typeface="Times New Roman" pitchFamily="18" charset="0"/>
              </a:rPr>
              <a:t>presentation/user </a:t>
            </a:r>
            <a:r>
              <a:rPr lang="en-US" sz="2100" dirty="0">
                <a:solidFill>
                  <a:srgbClr val="0070C0"/>
                </a:solidFill>
                <a:latin typeface="+mj-lt"/>
                <a:cs typeface="Times New Roman" pitchFamily="18" charset="0"/>
              </a:rPr>
              <a:t>interface layer, business logic layer, and data persistence layer. </a:t>
            </a:r>
            <a:endParaRPr lang="en-US" sz="2100" dirty="0" smtClean="0">
              <a:solidFill>
                <a:srgbClr val="0070C0"/>
              </a:solidFill>
              <a:latin typeface="+mj-lt"/>
              <a:cs typeface="Times New Roman" pitchFamily="18" charset="0"/>
            </a:endParaRPr>
          </a:p>
          <a:p>
            <a:pPr algn="just">
              <a:buFont typeface="Wingdings" panose="05000000000000000000" pitchFamily="2" charset="2"/>
              <a:buChar char="§"/>
            </a:pPr>
            <a:endParaRPr lang="en-US" sz="2400" dirty="0">
              <a:solidFill>
                <a:srgbClr val="0070C0"/>
              </a:solidFill>
              <a:latin typeface="+mj-lt"/>
              <a:cs typeface="Times New Roman" pitchFamily="18" charset="0"/>
            </a:endParaRPr>
          </a:p>
          <a:p>
            <a:pPr lvl="1" algn="just">
              <a:buFont typeface="Wingdings" panose="05000000000000000000" pitchFamily="2" charset="2"/>
              <a:buChar char="§"/>
            </a:pPr>
            <a:r>
              <a:rPr lang="en-US" sz="2100" dirty="0" smtClean="0">
                <a:solidFill>
                  <a:srgbClr val="0070C0"/>
                </a:solidFill>
                <a:latin typeface="+mj-lt"/>
                <a:cs typeface="Times New Roman" pitchFamily="18" charset="0"/>
              </a:rPr>
              <a:t>Uses model </a:t>
            </a:r>
            <a:r>
              <a:rPr lang="en-US" sz="2100" dirty="0">
                <a:solidFill>
                  <a:srgbClr val="0070C0"/>
                </a:solidFill>
                <a:latin typeface="+mj-lt"/>
                <a:cs typeface="Times New Roman" pitchFamily="18" charset="0"/>
              </a:rPr>
              <a:t>view controller (MVC) </a:t>
            </a:r>
            <a:r>
              <a:rPr lang="en-US" sz="2100" dirty="0" smtClean="0">
                <a:solidFill>
                  <a:srgbClr val="0070C0"/>
                </a:solidFill>
                <a:latin typeface="+mj-lt"/>
                <a:cs typeface="Times New Roman" pitchFamily="18" charset="0"/>
              </a:rPr>
              <a:t>pattern to simplify web   </a:t>
            </a:r>
            <a:r>
              <a:rPr lang="en-US" sz="2100" dirty="0">
                <a:solidFill>
                  <a:srgbClr val="0070C0"/>
                </a:solidFill>
                <a:latin typeface="+mj-lt"/>
                <a:cs typeface="Times New Roman" pitchFamily="18" charset="0"/>
              </a:rPr>
              <a:t>applications </a:t>
            </a:r>
          </a:p>
          <a:p>
            <a:pPr algn="just">
              <a:buFont typeface="Wingdings" panose="05000000000000000000" pitchFamily="2" charset="2"/>
              <a:buChar char="§"/>
            </a:pPr>
            <a:endParaRPr lang="en-US" sz="2400" dirty="0">
              <a:solidFill>
                <a:srgbClr val="0070C0"/>
              </a:solidFill>
              <a:latin typeface="+mj-lt"/>
              <a:cs typeface="Times New Roman" pitchFamily="18" charset="0"/>
            </a:endParaRPr>
          </a:p>
          <a:p>
            <a:pPr lvl="1" algn="just">
              <a:buFont typeface="Wingdings" panose="05000000000000000000" pitchFamily="2" charset="2"/>
              <a:buChar char="§"/>
            </a:pPr>
            <a:r>
              <a:rPr lang="en-US" sz="2100" dirty="0" smtClean="0">
                <a:solidFill>
                  <a:srgbClr val="0070C0"/>
                </a:solidFill>
                <a:latin typeface="+mj-lt"/>
                <a:cs typeface="Times New Roman" pitchFamily="18" charset="0"/>
              </a:rPr>
              <a:t>Main advantage  </a:t>
            </a:r>
            <a:r>
              <a:rPr lang="en-US" sz="2100" dirty="0">
                <a:solidFill>
                  <a:srgbClr val="0070C0"/>
                </a:solidFill>
                <a:latin typeface="+mj-lt"/>
                <a:cs typeface="Times New Roman" pitchFamily="18" charset="0"/>
              </a:rPr>
              <a:t>is the separation of concerns that is each layer can focus solely on its role and responsibility. </a:t>
            </a:r>
            <a:endParaRPr lang="en-US" sz="2100" dirty="0" smtClean="0">
              <a:solidFill>
                <a:srgbClr val="0070C0"/>
              </a:solidFill>
              <a:latin typeface="+mj-lt"/>
              <a:cs typeface="Times New Roman" pitchFamily="18" charset="0"/>
            </a:endParaRPr>
          </a:p>
          <a:p>
            <a:pPr algn="just">
              <a:buFont typeface="Wingdings" panose="05000000000000000000" pitchFamily="2" charset="2"/>
              <a:buChar char="§"/>
            </a:pPr>
            <a:endParaRPr lang="en-US" sz="2800" dirty="0">
              <a:latin typeface="+mj-lt"/>
              <a:cs typeface="Times New Roman" pitchFamily="18" charset="0"/>
            </a:endParaRPr>
          </a:p>
          <a:p>
            <a:pPr algn="just">
              <a:buFont typeface="Wingdings" panose="05000000000000000000" pitchFamily="2" charset="2"/>
              <a:buChar char="§"/>
            </a:pPr>
            <a:endParaRPr lang="en-US" sz="28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29</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2. Layered/Tiered Architecture</a:t>
            </a:r>
            <a:endParaRPr lang="en-US" sz="4400" b="1" dirty="0">
              <a:latin typeface="+mj-lt"/>
            </a:endParaRPr>
          </a:p>
        </p:txBody>
      </p:sp>
    </p:spTree>
    <p:extLst>
      <p:ext uri="{BB962C8B-B14F-4D97-AF65-F5344CB8AC3E}">
        <p14:creationId xmlns:p14="http://schemas.microsoft.com/office/powerpoint/2010/main" val="293993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7983794" cy="5029200"/>
          </a:xfrm>
        </p:spPr>
        <p:txBody>
          <a:bodyPr>
            <a:normAutofit/>
          </a:bodyPr>
          <a:lstStyle/>
          <a:p>
            <a:pPr algn="just"/>
            <a:r>
              <a:rPr lang="en-US" sz="2600" dirty="0" smtClean="0">
                <a:latin typeface="+mj-lt"/>
                <a:cs typeface="Times New Roman" pitchFamily="18" charset="0"/>
              </a:rPr>
              <a:t>Started in 1969 as the </a:t>
            </a:r>
            <a:r>
              <a:rPr lang="en-US" sz="2600" dirty="0">
                <a:latin typeface="+mj-lt"/>
                <a:cs typeface="Times New Roman" pitchFamily="18" charset="0"/>
              </a:rPr>
              <a:t>Advanced Research Projects Agency (ARPA</a:t>
            </a:r>
            <a:r>
              <a:rPr lang="en-US" sz="2600" dirty="0" smtClean="0">
                <a:latin typeface="+mj-lt"/>
                <a:cs typeface="Times New Roman" pitchFamily="18" charset="0"/>
              </a:rPr>
              <a:t>)  </a:t>
            </a:r>
            <a:r>
              <a:rPr lang="en-US" sz="2600" dirty="0">
                <a:latin typeface="+mj-lt"/>
                <a:cs typeface="Times New Roman" pitchFamily="18" charset="0"/>
              </a:rPr>
              <a:t>working for the US department of </a:t>
            </a:r>
            <a:r>
              <a:rPr lang="en-US" sz="2600" dirty="0" smtClean="0">
                <a:latin typeface="+mj-lt"/>
                <a:cs typeface="Times New Roman" pitchFamily="18" charset="0"/>
              </a:rPr>
              <a:t>defense.</a:t>
            </a:r>
          </a:p>
          <a:p>
            <a:pPr algn="just"/>
            <a:endParaRPr lang="en-US" sz="2600" dirty="0" smtClean="0">
              <a:latin typeface="+mj-lt"/>
              <a:cs typeface="Times New Roman" pitchFamily="18" charset="0"/>
            </a:endParaRPr>
          </a:p>
          <a:p>
            <a:pPr algn="just"/>
            <a:r>
              <a:rPr lang="en-US" sz="2600" dirty="0" smtClean="0">
                <a:latin typeface="+mj-lt"/>
                <a:cs typeface="Times New Roman" pitchFamily="18" charset="0"/>
              </a:rPr>
              <a:t>Developed </a:t>
            </a:r>
            <a:r>
              <a:rPr lang="en-US" sz="2600" dirty="0">
                <a:latin typeface="+mj-lt"/>
                <a:cs typeface="Times New Roman" pitchFamily="18" charset="0"/>
              </a:rPr>
              <a:t>ARPANET (Advanced Research Projects Agency Network</a:t>
            </a:r>
            <a:r>
              <a:rPr lang="en-US" sz="2600" dirty="0" smtClean="0">
                <a:latin typeface="+mj-lt"/>
                <a:cs typeface="Times New Roman" pitchFamily="18" charset="0"/>
              </a:rPr>
              <a:t>).</a:t>
            </a:r>
          </a:p>
          <a:p>
            <a:pPr algn="just"/>
            <a:endParaRPr lang="en-US" sz="2600" dirty="0">
              <a:latin typeface="+mj-lt"/>
              <a:cs typeface="Times New Roman" pitchFamily="18" charset="0"/>
            </a:endParaRPr>
          </a:p>
          <a:p>
            <a:pPr algn="just"/>
            <a:r>
              <a:rPr lang="en-US" sz="2600" b="1" dirty="0" smtClean="0">
                <a:latin typeface="+mj-lt"/>
                <a:cs typeface="Times New Roman" pitchFamily="18" charset="0"/>
              </a:rPr>
              <a:t> </a:t>
            </a:r>
            <a:r>
              <a:rPr lang="en-US" sz="2600" b="1" dirty="0">
                <a:latin typeface="+mj-lt"/>
                <a:cs typeface="Times New Roman" pitchFamily="18" charset="0"/>
              </a:rPr>
              <a:t>ARPANET </a:t>
            </a:r>
            <a:r>
              <a:rPr lang="en-US" sz="2600" dirty="0">
                <a:latin typeface="+mj-lt"/>
                <a:cs typeface="Times New Roman" pitchFamily="18" charset="0"/>
              </a:rPr>
              <a:t>used NCP (Network Control Protocol) and originally connected </a:t>
            </a:r>
            <a:r>
              <a:rPr lang="en-US" sz="2600" i="1" dirty="0">
                <a:latin typeface="+mj-lt"/>
                <a:cs typeface="Times New Roman" pitchFamily="18" charset="0"/>
              </a:rPr>
              <a:t>US research centers and universities</a:t>
            </a:r>
            <a:r>
              <a:rPr lang="en-US" sz="2600" dirty="0" smtClean="0">
                <a:latin typeface="+mj-lt"/>
                <a:cs typeface="Times New Roman" pitchFamily="18" charset="0"/>
              </a:rPr>
              <a:t>.</a:t>
            </a:r>
            <a:endParaRPr lang="en-US" sz="26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History of the Internet &amp; the Web</a:t>
            </a:r>
            <a:endParaRPr lang="en-US" sz="4400" b="1" dirty="0">
              <a:latin typeface="+mn-lt"/>
            </a:endParaRPr>
          </a:p>
        </p:txBody>
      </p:sp>
    </p:spTree>
    <p:extLst>
      <p:ext uri="{BB962C8B-B14F-4D97-AF65-F5344CB8AC3E}">
        <p14:creationId xmlns:p14="http://schemas.microsoft.com/office/powerpoint/2010/main" val="3598498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30</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j-lt"/>
              </a:rPr>
              <a:t>3.Component </a:t>
            </a:r>
            <a:r>
              <a:rPr lang="en-US" sz="4400" b="1" dirty="0">
                <a:latin typeface="+mj-lt"/>
              </a:rPr>
              <a:t>Based </a:t>
            </a:r>
            <a:r>
              <a:rPr lang="en-US" sz="4400" b="1" dirty="0" smtClean="0">
                <a:latin typeface="+mj-lt"/>
              </a:rPr>
              <a:t>Architecture</a:t>
            </a:r>
            <a:endParaRPr lang="en-US" sz="4400" b="1" dirty="0">
              <a:latin typeface="+mj-lt"/>
            </a:endParaRPr>
          </a:p>
        </p:txBody>
      </p:sp>
      <p:sp>
        <p:nvSpPr>
          <p:cNvPr id="5" name="Rectangle 4"/>
          <p:cNvSpPr/>
          <p:nvPr/>
        </p:nvSpPr>
        <p:spPr>
          <a:xfrm>
            <a:off x="152400" y="1226641"/>
            <a:ext cx="8134350" cy="4401205"/>
          </a:xfrm>
          <a:prstGeom prst="rect">
            <a:avLst/>
          </a:prstGeom>
        </p:spPr>
        <p:txBody>
          <a:bodyPr wrap="square">
            <a:spAutoFit/>
          </a:bodyPr>
          <a:lstStyle/>
          <a:p>
            <a:pPr algn="just"/>
            <a:endParaRPr lang="en-US" sz="2000" dirty="0">
              <a:latin typeface="Garamond" panose="02020404030301010803" pitchFamily="18" charset="0"/>
            </a:endParaRPr>
          </a:p>
          <a:p>
            <a:pPr marL="457200" indent="-457200" algn="just">
              <a:buFont typeface="Wingdings" panose="05000000000000000000" pitchFamily="2" charset="2"/>
              <a:buChar char="§"/>
            </a:pPr>
            <a:r>
              <a:rPr lang="en-US" sz="2000" dirty="0" smtClean="0">
                <a:latin typeface="+mj-lt"/>
              </a:rPr>
              <a:t>Focuses </a:t>
            </a:r>
            <a:r>
              <a:rPr lang="en-US" sz="2000" dirty="0">
                <a:latin typeface="+mj-lt"/>
              </a:rPr>
              <a:t>on the decomposition of the design into individual functional or logical components that represent well-defined communication interfaces containing methods, events, and properties</a:t>
            </a:r>
            <a:r>
              <a:rPr lang="en-US" sz="2000" dirty="0" smtClean="0">
                <a:latin typeface="+mj-lt"/>
              </a:rPr>
              <a:t>.</a:t>
            </a:r>
          </a:p>
          <a:p>
            <a:pPr marL="457200" indent="-457200" algn="just">
              <a:buFont typeface="Wingdings" panose="05000000000000000000" pitchFamily="2" charset="2"/>
              <a:buChar char="§"/>
            </a:pPr>
            <a:endParaRPr lang="en-US" sz="2000" dirty="0" smtClean="0">
              <a:latin typeface="+mj-lt"/>
            </a:endParaRPr>
          </a:p>
          <a:p>
            <a:pPr marL="457200" indent="-457200" algn="just">
              <a:buFont typeface="Wingdings" panose="05000000000000000000" pitchFamily="2" charset="2"/>
              <a:buChar char="§"/>
            </a:pPr>
            <a:r>
              <a:rPr lang="en-US" sz="2000" dirty="0">
                <a:latin typeface="+mj-lt"/>
              </a:rPr>
              <a:t>The primary objective of component-based architecture is to ensure component reusability. </a:t>
            </a:r>
          </a:p>
          <a:p>
            <a:pPr marL="457200" indent="-457200" algn="just">
              <a:buFont typeface="Wingdings" panose="05000000000000000000" pitchFamily="2" charset="2"/>
              <a:buChar char="§"/>
            </a:pPr>
            <a:endParaRPr lang="en-US" sz="2000" dirty="0">
              <a:latin typeface="+mj-lt"/>
            </a:endParaRPr>
          </a:p>
          <a:p>
            <a:pPr marL="457200" indent="-457200" algn="just">
              <a:buFont typeface="Wingdings" panose="05000000000000000000" pitchFamily="2" charset="2"/>
              <a:buChar char="§"/>
            </a:pPr>
            <a:r>
              <a:rPr lang="en-US" sz="2000" dirty="0">
                <a:latin typeface="+mj-lt"/>
              </a:rPr>
              <a:t>A component encapsulates functionality and behaviors of a software element into a reusable and self-deployable binary unit.</a:t>
            </a:r>
          </a:p>
          <a:p>
            <a:pPr marL="457200" indent="-457200" algn="just">
              <a:buFont typeface="Wingdings" panose="05000000000000000000" pitchFamily="2" charset="2"/>
              <a:buChar char="§"/>
            </a:pPr>
            <a:endParaRPr lang="en-US" sz="2000" dirty="0">
              <a:latin typeface="+mj-lt"/>
            </a:endParaRPr>
          </a:p>
          <a:p>
            <a:pPr marL="457200" indent="-457200" algn="just">
              <a:buFont typeface="Wingdings" panose="05000000000000000000" pitchFamily="2" charset="2"/>
              <a:buChar char="§"/>
            </a:pPr>
            <a:endParaRPr lang="en-US" sz="2000" dirty="0">
              <a:latin typeface="+mj-lt"/>
            </a:endParaRPr>
          </a:p>
          <a:p>
            <a:pPr marL="457200" indent="-457200" algn="just">
              <a:buFont typeface="Wingdings" panose="05000000000000000000" pitchFamily="2" charset="2"/>
              <a:buChar char="§"/>
            </a:pPr>
            <a:r>
              <a:rPr lang="en-US" sz="2000" dirty="0">
                <a:latin typeface="+mj-lt"/>
              </a:rPr>
              <a:t>As the software architecture is formulated, components are selected from the library and used to populate the architecture. </a:t>
            </a:r>
            <a:endParaRPr lang="en-US" sz="2000" dirty="0">
              <a:latin typeface="Garamond" panose="02020404030301010803" pitchFamily="18" charset="0"/>
            </a:endParaRPr>
          </a:p>
        </p:txBody>
      </p:sp>
    </p:spTree>
    <p:extLst>
      <p:ext uri="{BB962C8B-B14F-4D97-AF65-F5344CB8AC3E}">
        <p14:creationId xmlns:p14="http://schemas.microsoft.com/office/powerpoint/2010/main" val="4003895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81000" y="1951038"/>
            <a:ext cx="8305800" cy="4405313"/>
          </a:xfrm>
        </p:spPr>
        <p:txBody>
          <a:bodyPr>
            <a:normAutofit fontScale="92500" lnSpcReduction="10000"/>
          </a:bodyPr>
          <a:lstStyle/>
          <a:p>
            <a:pPr algn="just">
              <a:buFont typeface="Wingdings" panose="05000000000000000000" pitchFamily="2" charset="2"/>
              <a:buChar char="§"/>
            </a:pPr>
            <a:endParaRPr lang="en-US" sz="2800" i="1" dirty="0" smtClean="0">
              <a:latin typeface="+mj-lt"/>
              <a:cs typeface="Times New Roman" pitchFamily="18" charset="0"/>
            </a:endParaRPr>
          </a:p>
          <a:p>
            <a:pPr algn="just">
              <a:buFont typeface="Wingdings" panose="05000000000000000000" pitchFamily="2" charset="2"/>
              <a:buChar char="§"/>
            </a:pPr>
            <a:r>
              <a:rPr lang="en-US" sz="2400" dirty="0">
                <a:latin typeface="+mj-lt"/>
                <a:cs typeface="Times New Roman" pitchFamily="18" charset="0"/>
              </a:rPr>
              <a:t>Service-oriented architecture (SOA) is a method of software development that uses software components called services to create business applications. </a:t>
            </a:r>
            <a:endParaRPr lang="en-US" sz="2400" dirty="0" smtClean="0">
              <a:latin typeface="+mj-lt"/>
              <a:cs typeface="Times New Roman" pitchFamily="18" charset="0"/>
            </a:endParaRPr>
          </a:p>
          <a:p>
            <a:pPr algn="just">
              <a:buFont typeface="Wingdings" panose="05000000000000000000" pitchFamily="2" charset="2"/>
              <a:buChar char="§"/>
            </a:pPr>
            <a:r>
              <a:rPr lang="en-US" sz="2400" dirty="0" smtClean="0">
                <a:latin typeface="+mj-lt"/>
                <a:cs typeface="Times New Roman" pitchFamily="18" charset="0"/>
              </a:rPr>
              <a:t>Each </a:t>
            </a:r>
            <a:r>
              <a:rPr lang="en-US" sz="2400" dirty="0">
                <a:latin typeface="+mj-lt"/>
                <a:cs typeface="Times New Roman" pitchFamily="18" charset="0"/>
              </a:rPr>
              <a:t>service provides a business capability, and services can also communicate with each other across platforms and languages. </a:t>
            </a:r>
            <a:endParaRPr lang="en-US" sz="2400" dirty="0" smtClean="0">
              <a:latin typeface="+mj-lt"/>
              <a:cs typeface="Times New Roman" pitchFamily="18" charset="0"/>
            </a:endParaRPr>
          </a:p>
          <a:p>
            <a:pPr algn="just">
              <a:buFont typeface="Wingdings" panose="05000000000000000000" pitchFamily="2" charset="2"/>
              <a:buChar char="§"/>
            </a:pPr>
            <a:endParaRPr lang="en-US" sz="2400" dirty="0">
              <a:latin typeface="+mj-lt"/>
              <a:cs typeface="Times New Roman" pitchFamily="18" charset="0"/>
            </a:endParaRPr>
          </a:p>
          <a:p>
            <a:pPr algn="just">
              <a:buFont typeface="Wingdings" panose="05000000000000000000" pitchFamily="2" charset="2"/>
              <a:buChar char="§"/>
            </a:pPr>
            <a:r>
              <a:rPr lang="en-US" sz="2400" dirty="0" smtClean="0">
                <a:latin typeface="+mj-lt"/>
                <a:cs typeface="Times New Roman" pitchFamily="18" charset="0"/>
              </a:rPr>
              <a:t>Developers </a:t>
            </a:r>
            <a:r>
              <a:rPr lang="en-US" sz="2400" dirty="0">
                <a:latin typeface="+mj-lt"/>
                <a:cs typeface="Times New Roman" pitchFamily="18" charset="0"/>
              </a:rPr>
              <a:t>use SOA to reuse services in different systems or combine several independent services to perform complex tasks</a:t>
            </a:r>
            <a:r>
              <a:rPr lang="en-US" sz="2400" dirty="0" smtClean="0">
                <a:latin typeface="+mj-lt"/>
                <a:cs typeface="Times New Roman" pitchFamily="18" charset="0"/>
              </a:rPr>
              <a:t>.</a:t>
            </a:r>
          </a:p>
          <a:p>
            <a:pPr algn="just">
              <a:buFont typeface="Wingdings" panose="05000000000000000000" pitchFamily="2" charset="2"/>
              <a:buChar char="§"/>
            </a:pPr>
            <a:r>
              <a:rPr lang="en-US" sz="2400" dirty="0" smtClean="0">
                <a:latin typeface="+mj-lt"/>
                <a:cs typeface="Times New Roman" pitchFamily="18" charset="0"/>
              </a:rPr>
              <a:t> </a:t>
            </a:r>
            <a:r>
              <a:rPr lang="en-US" sz="2400" dirty="0">
                <a:latin typeface="+mj-lt"/>
                <a:cs typeface="Times New Roman" pitchFamily="18" charset="0"/>
              </a:rPr>
              <a:t>Focuses on having different services communicating with each other to carry out tasks. </a:t>
            </a:r>
          </a:p>
          <a:p>
            <a:pPr algn="just">
              <a:buFont typeface="Wingdings" panose="05000000000000000000" pitchFamily="2" charset="2"/>
              <a:buChar char="§"/>
            </a:pPr>
            <a:endParaRPr lang="en-US" sz="2400" dirty="0">
              <a:latin typeface="+mj-lt"/>
              <a:cs typeface="Times New Roman" pitchFamily="18" charset="0"/>
            </a:endParaRPr>
          </a:p>
          <a:p>
            <a:pPr algn="just">
              <a:buFont typeface="Wingdings" panose="05000000000000000000" pitchFamily="2" charset="2"/>
              <a:buChar char="§"/>
            </a:pPr>
            <a:r>
              <a:rPr lang="en-US" sz="2400" dirty="0">
                <a:latin typeface="+mj-lt"/>
                <a:cs typeface="Times New Roman" pitchFamily="18" charset="0"/>
              </a:rPr>
              <a:t>Thus, </a:t>
            </a:r>
            <a:r>
              <a:rPr lang="en-US" sz="2400" b="1" i="1" dirty="0">
                <a:latin typeface="+mj-lt"/>
                <a:cs typeface="Times New Roman" pitchFamily="18" charset="0"/>
              </a:rPr>
              <a:t>a web service </a:t>
            </a:r>
            <a:r>
              <a:rPr lang="en-US" sz="2400" dirty="0">
                <a:latin typeface="+mj-lt"/>
                <a:cs typeface="Times New Roman" pitchFamily="18" charset="0"/>
              </a:rPr>
              <a:t>is a basic building block in a SOA.</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31</a:t>
            </a:fld>
            <a:endParaRPr lang="en-US"/>
          </a:p>
        </p:txBody>
      </p:sp>
      <p:sp>
        <p:nvSpPr>
          <p:cNvPr id="2" name="Rectangle 1"/>
          <p:cNvSpPr/>
          <p:nvPr/>
        </p:nvSpPr>
        <p:spPr>
          <a:xfrm>
            <a:off x="609600" y="457200"/>
            <a:ext cx="8077200" cy="1446550"/>
          </a:xfrm>
          <a:prstGeom prst="rect">
            <a:avLst/>
          </a:prstGeom>
        </p:spPr>
        <p:txBody>
          <a:bodyPr wrap="square">
            <a:spAutoFit/>
          </a:bodyPr>
          <a:lstStyle/>
          <a:p>
            <a:pPr algn="ctr"/>
            <a:r>
              <a:rPr lang="en-US" sz="4400" b="1" dirty="0" smtClean="0">
                <a:solidFill>
                  <a:srgbClr val="002060"/>
                </a:solidFill>
                <a:latin typeface="+mj-lt"/>
              </a:rPr>
              <a:t>4. Service-Oriented </a:t>
            </a:r>
            <a:r>
              <a:rPr lang="en-US" sz="4400" b="1" dirty="0">
                <a:solidFill>
                  <a:srgbClr val="002060"/>
                </a:solidFill>
                <a:latin typeface="+mj-lt"/>
              </a:rPr>
              <a:t>Architecture (SOA)</a:t>
            </a:r>
          </a:p>
        </p:txBody>
      </p:sp>
    </p:spTree>
    <p:extLst>
      <p:ext uri="{BB962C8B-B14F-4D97-AF65-F5344CB8AC3E}">
        <p14:creationId xmlns:p14="http://schemas.microsoft.com/office/powerpoint/2010/main" val="26865121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533400"/>
            <a:ext cx="8305800" cy="6005513"/>
          </a:xfrm>
        </p:spPr>
        <p:txBody>
          <a:bodyPr>
            <a:normAutofit/>
          </a:bodyPr>
          <a:lstStyle/>
          <a:p>
            <a:pPr marL="0" indent="0" algn="ctr">
              <a:buNone/>
            </a:pPr>
            <a:r>
              <a:rPr lang="en-US" sz="6600" b="1" dirty="0" smtClean="0">
                <a:latin typeface="+mj-lt"/>
                <a:cs typeface="Times New Roman" pitchFamily="18" charset="0"/>
              </a:rPr>
              <a:t>SOA</a:t>
            </a:r>
            <a:endParaRPr lang="en-US" sz="32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32</a:t>
            </a:fld>
            <a:endParaRPr lang="en-US"/>
          </a:p>
        </p:txBody>
      </p:sp>
      <p:pic>
        <p:nvPicPr>
          <p:cNvPr id="2" name="Picture 1"/>
          <p:cNvPicPr>
            <a:picLocks noChangeAspect="1"/>
          </p:cNvPicPr>
          <p:nvPr/>
        </p:nvPicPr>
        <p:blipFill>
          <a:blip r:embed="rId2"/>
          <a:stretch>
            <a:fillRect/>
          </a:stretch>
        </p:blipFill>
        <p:spPr>
          <a:xfrm>
            <a:off x="1228786" y="1568325"/>
            <a:ext cx="6696014" cy="4425937"/>
          </a:xfrm>
          <a:prstGeom prst="rect">
            <a:avLst/>
          </a:prstGeom>
        </p:spPr>
      </p:pic>
    </p:spTree>
    <p:extLst>
      <p:ext uri="{BB962C8B-B14F-4D97-AF65-F5344CB8AC3E}">
        <p14:creationId xmlns:p14="http://schemas.microsoft.com/office/powerpoint/2010/main" val="2916912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95300" y="1307723"/>
            <a:ext cx="8305800" cy="4908551"/>
          </a:xfrm>
        </p:spPr>
        <p:txBody>
          <a:bodyPr>
            <a:normAutofit fontScale="92500" lnSpcReduction="20000"/>
          </a:bodyPr>
          <a:lstStyle/>
          <a:p>
            <a:pPr algn="just">
              <a:buFont typeface="Wingdings" panose="05000000000000000000" pitchFamily="2" charset="2"/>
              <a:buChar char="§"/>
            </a:pPr>
            <a:r>
              <a:rPr lang="en-US" sz="2800" dirty="0">
                <a:latin typeface="+mj-lt"/>
                <a:cs typeface="Times New Roman" pitchFamily="18" charset="0"/>
              </a:rPr>
              <a:t>Micro services, or </a:t>
            </a:r>
            <a:r>
              <a:rPr lang="en-US" sz="2800" i="1" dirty="0">
                <a:latin typeface="+mj-lt"/>
                <a:cs typeface="Times New Roman" pitchFamily="18" charset="0"/>
              </a:rPr>
              <a:t>micro service architecture</a:t>
            </a:r>
            <a:r>
              <a:rPr lang="en-US" sz="2800" dirty="0">
                <a:latin typeface="+mj-lt"/>
                <a:cs typeface="Times New Roman" pitchFamily="18" charset="0"/>
              </a:rPr>
              <a:t>, is an approach to application development in which a large application is built as a suite of modular components or services</a:t>
            </a:r>
            <a:r>
              <a:rPr lang="en-US" sz="2800" dirty="0" smtClean="0">
                <a:latin typeface="+mj-lt"/>
                <a:cs typeface="Times New Roman" pitchFamily="18" charset="0"/>
              </a:rPr>
              <a:t>.</a:t>
            </a:r>
          </a:p>
          <a:p>
            <a:pPr algn="just">
              <a:buFont typeface="Wingdings" panose="05000000000000000000" pitchFamily="2" charset="2"/>
              <a:buChar char="§"/>
            </a:pPr>
            <a:endParaRPr lang="en-US" sz="2800" dirty="0" smtClean="0">
              <a:latin typeface="+mj-lt"/>
              <a:cs typeface="Times New Roman" pitchFamily="18" charset="0"/>
            </a:endParaRPr>
          </a:p>
          <a:p>
            <a:pPr algn="just">
              <a:buFont typeface="Wingdings" panose="05000000000000000000" pitchFamily="2" charset="2"/>
              <a:buChar char="§"/>
            </a:pPr>
            <a:r>
              <a:rPr lang="en-US" sz="2800" dirty="0" smtClean="0">
                <a:latin typeface="+mj-lt"/>
                <a:cs typeface="Times New Roman" pitchFamily="18" charset="0"/>
              </a:rPr>
              <a:t> a </a:t>
            </a:r>
            <a:r>
              <a:rPr lang="en-US" sz="2800" i="1" dirty="0" smtClean="0">
                <a:latin typeface="+mj-lt"/>
                <a:cs typeface="Times New Roman" pitchFamily="18" charset="0"/>
              </a:rPr>
              <a:t>service-oriented </a:t>
            </a:r>
            <a:r>
              <a:rPr lang="en-US" sz="2800" i="1" dirty="0">
                <a:latin typeface="+mj-lt"/>
                <a:cs typeface="Times New Roman" pitchFamily="18" charset="0"/>
              </a:rPr>
              <a:t>architecture pattern </a:t>
            </a:r>
            <a:r>
              <a:rPr lang="en-US" sz="2800" dirty="0">
                <a:latin typeface="+mj-lt"/>
                <a:cs typeface="Times New Roman" pitchFamily="18" charset="0"/>
              </a:rPr>
              <a:t>wherein applications are built as a collection of various smallest independent service units. </a:t>
            </a:r>
            <a:endParaRPr lang="en-US" sz="2800" dirty="0" smtClean="0">
              <a:latin typeface="+mj-lt"/>
              <a:cs typeface="Times New Roman" pitchFamily="18" charset="0"/>
            </a:endParaRPr>
          </a:p>
          <a:p>
            <a:pPr algn="just">
              <a:buFont typeface="Wingdings" panose="05000000000000000000" pitchFamily="2" charset="2"/>
              <a:buChar char="§"/>
            </a:pPr>
            <a:endParaRPr lang="en-US" sz="2800" dirty="0" smtClean="0">
              <a:latin typeface="+mj-lt"/>
              <a:cs typeface="Times New Roman" pitchFamily="18" charset="0"/>
            </a:endParaRPr>
          </a:p>
          <a:p>
            <a:pPr algn="just">
              <a:buFont typeface="Wingdings" panose="05000000000000000000" pitchFamily="2" charset="2"/>
              <a:buChar char="§"/>
            </a:pPr>
            <a:r>
              <a:rPr lang="en-US" sz="2800" dirty="0" smtClean="0">
                <a:latin typeface="+mj-lt"/>
                <a:cs typeface="Times New Roman" pitchFamily="18" charset="0"/>
              </a:rPr>
              <a:t>MSA focuses </a:t>
            </a:r>
            <a:r>
              <a:rPr lang="en-US" sz="2800" dirty="0">
                <a:latin typeface="+mj-lt"/>
                <a:cs typeface="Times New Roman" pitchFamily="18" charset="0"/>
              </a:rPr>
              <a:t>on decomposing an application into single-function modules with well-defined interfaces</a:t>
            </a:r>
            <a:r>
              <a:rPr lang="en-US" sz="2800" dirty="0" smtClean="0">
                <a:latin typeface="+mj-lt"/>
                <a:cs typeface="Times New Roman" pitchFamily="18" charset="0"/>
              </a:rPr>
              <a:t>.</a:t>
            </a:r>
          </a:p>
          <a:p>
            <a:pPr marL="0" indent="0" algn="just">
              <a:buNone/>
            </a:pPr>
            <a:r>
              <a:rPr lang="en-US" sz="2800" dirty="0" smtClean="0">
                <a:latin typeface="+mj-lt"/>
                <a:cs typeface="Times New Roman" pitchFamily="18" charset="0"/>
              </a:rPr>
              <a:t> </a:t>
            </a:r>
            <a:endParaRPr lang="en-US" sz="2800" dirty="0">
              <a:latin typeface="+mj-lt"/>
              <a:cs typeface="Times New Roman" pitchFamily="18" charset="0"/>
            </a:endParaRPr>
          </a:p>
          <a:p>
            <a:pPr algn="just">
              <a:buFont typeface="Wingdings" panose="05000000000000000000" pitchFamily="2" charset="2"/>
              <a:buChar char="§"/>
            </a:pPr>
            <a:r>
              <a:rPr lang="en-US" sz="2800" dirty="0">
                <a:latin typeface="+mj-lt"/>
                <a:cs typeface="Times New Roman" pitchFamily="18" charset="0"/>
              </a:rPr>
              <a:t>These modules can be independently deployed and operated by small teams who own the entire lifecycle of the service.</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33</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solidFill>
                  <a:srgbClr val="002060"/>
                </a:solidFill>
                <a:latin typeface="+mj-lt"/>
              </a:rPr>
              <a:t>Micro Services</a:t>
            </a:r>
          </a:p>
        </p:txBody>
      </p:sp>
    </p:spTree>
    <p:extLst>
      <p:ext uri="{BB962C8B-B14F-4D97-AF65-F5344CB8AC3E}">
        <p14:creationId xmlns:p14="http://schemas.microsoft.com/office/powerpoint/2010/main" val="982569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34</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solidFill>
                  <a:srgbClr val="002060"/>
                </a:solidFill>
                <a:latin typeface="+mj-lt"/>
              </a:rPr>
              <a:t>SOA vs. </a:t>
            </a:r>
            <a:r>
              <a:rPr lang="en-US" sz="4400" b="1" dirty="0" smtClean="0">
                <a:solidFill>
                  <a:srgbClr val="002060"/>
                </a:solidFill>
                <a:latin typeface="+mj-lt"/>
              </a:rPr>
              <a:t>Microservices</a:t>
            </a:r>
            <a:endParaRPr lang="en-US" sz="4400" b="1" dirty="0">
              <a:solidFill>
                <a:srgbClr val="002060"/>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1358929886"/>
              </p:ext>
            </p:extLst>
          </p:nvPr>
        </p:nvGraphicFramePr>
        <p:xfrm>
          <a:off x="636639" y="1524041"/>
          <a:ext cx="8229597" cy="4832310"/>
        </p:xfrm>
        <a:graphic>
          <a:graphicData uri="http://schemas.openxmlformats.org/drawingml/2006/table">
            <a:tbl>
              <a:tblPr/>
              <a:tblGrid>
                <a:gridCol w="1828798">
                  <a:extLst>
                    <a:ext uri="{9D8B030D-6E8A-4147-A177-3AD203B41FA5}">
                      <a16:colId xmlns:a16="http://schemas.microsoft.com/office/drawing/2014/main" val="7016103"/>
                    </a:ext>
                  </a:extLst>
                </a:gridCol>
                <a:gridCol w="3657600">
                  <a:extLst>
                    <a:ext uri="{9D8B030D-6E8A-4147-A177-3AD203B41FA5}">
                      <a16:colId xmlns:a16="http://schemas.microsoft.com/office/drawing/2014/main" val="3918140672"/>
                    </a:ext>
                  </a:extLst>
                </a:gridCol>
                <a:gridCol w="2743199">
                  <a:extLst>
                    <a:ext uri="{9D8B030D-6E8A-4147-A177-3AD203B41FA5}">
                      <a16:colId xmlns:a16="http://schemas.microsoft.com/office/drawing/2014/main" val="1648256659"/>
                    </a:ext>
                  </a:extLst>
                </a:gridCol>
              </a:tblGrid>
              <a:tr h="269096">
                <a:tc>
                  <a:txBody>
                    <a:bodyPr/>
                    <a:lstStyle/>
                    <a:p>
                      <a:pPr algn="l" fontAlgn="t"/>
                      <a:r>
                        <a:rPr lang="en-US" sz="1200" b="1" dirty="0">
                          <a:effectLst/>
                          <a:latin typeface="Garamond" panose="02020404030301010803" pitchFamily="18" charset="0"/>
                        </a:rPr>
                        <a:t>Parameter</a:t>
                      </a:r>
                    </a:p>
                  </a:txBody>
                  <a:tcPr marL="57254" marR="57254" marT="57254" marB="57254">
                    <a:lnL w="9525" cap="flat" cmpd="sng" algn="ctr">
                      <a:solidFill>
                        <a:srgbClr val="E0A7E2"/>
                      </a:solidFill>
                      <a:prstDash val="solid"/>
                      <a:round/>
                      <a:headEnd type="none" w="med" len="med"/>
                      <a:tailEnd type="none" w="med" len="med"/>
                    </a:lnL>
                    <a:lnR w="9525" cap="flat" cmpd="sng" algn="ctr">
                      <a:solidFill>
                        <a:srgbClr val="20B1E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200" b="1">
                          <a:effectLst/>
                          <a:latin typeface="Garamond" panose="02020404030301010803" pitchFamily="18" charset="0"/>
                        </a:rPr>
                        <a:t>SOA</a:t>
                      </a:r>
                    </a:p>
                  </a:txBody>
                  <a:tcPr marL="57254" marR="57254" marT="57254" marB="57254">
                    <a:lnL w="9525" cap="flat" cmpd="sng" algn="ctr">
                      <a:solidFill>
                        <a:srgbClr val="20B1E2"/>
                      </a:solidFill>
                      <a:prstDash val="solid"/>
                      <a:round/>
                      <a:headEnd type="none" w="med" len="med"/>
                      <a:tailEnd type="none" w="med" len="med"/>
                    </a:lnL>
                    <a:lnR w="9525" cap="flat" cmpd="sng" algn="ctr">
                      <a:solidFill>
                        <a:srgbClr val="A0A4E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200" b="1" dirty="0">
                          <a:effectLst/>
                          <a:latin typeface="Garamond" panose="02020404030301010803" pitchFamily="18" charset="0"/>
                        </a:rPr>
                        <a:t>Microservices</a:t>
                      </a:r>
                    </a:p>
                  </a:txBody>
                  <a:tcPr marL="57254" marR="57254" marT="57254" marB="57254">
                    <a:lnL w="9525" cap="flat" cmpd="sng" algn="ctr">
                      <a:solidFill>
                        <a:srgbClr val="A0A4E2"/>
                      </a:solidFill>
                      <a:prstDash val="solid"/>
                      <a:round/>
                      <a:headEnd type="none" w="med" len="med"/>
                      <a:tailEnd type="none" w="med" len="med"/>
                    </a:lnL>
                    <a:lnR w="12700" cap="flat" cmpd="sng" algn="ctr">
                      <a:solidFill>
                        <a:srgbClr val="1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297672876"/>
                  </a:ext>
                </a:extLst>
              </a:tr>
              <a:tr h="578270">
                <a:tc>
                  <a:txBody>
                    <a:bodyPr/>
                    <a:lstStyle/>
                    <a:p>
                      <a:pPr algn="l" fontAlgn="t"/>
                      <a:r>
                        <a:rPr lang="en-US" sz="1200" dirty="0">
                          <a:effectLst/>
                          <a:latin typeface="Garamond" panose="02020404030301010803" pitchFamily="18" charset="0"/>
                        </a:rPr>
                        <a:t>Design type</a:t>
                      </a:r>
                    </a:p>
                  </a:txBody>
                  <a:tcPr marL="57254" marR="57254" marT="57254" marB="57254">
                    <a:lnL w="12700" cap="flat" cmpd="sng" algn="ctr">
                      <a:solidFill>
                        <a:srgbClr val="109E77"/>
                      </a:solidFill>
                      <a:prstDash val="solid"/>
                      <a:round/>
                      <a:headEnd type="none" w="med" len="med"/>
                      <a:tailEnd type="none" w="med" len="med"/>
                    </a:lnL>
                    <a:lnR w="12700" cap="flat" cmpd="sng" algn="ctr">
                      <a:solidFill>
                        <a:srgbClr val="109C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In SOA, software components are exposed to the outer world for usage in the form of services.</a:t>
                      </a:r>
                    </a:p>
                  </a:txBody>
                  <a:tcPr marL="57254" marR="57254" marT="57254" marB="57254">
                    <a:lnL w="12700" cap="flat" cmpd="sng" algn="ctr">
                      <a:solidFill>
                        <a:srgbClr val="109C77"/>
                      </a:solidFill>
                      <a:prstDash val="solid"/>
                      <a:round/>
                      <a:headEnd type="none" w="med" len="med"/>
                      <a:tailEnd type="none" w="med" len="med"/>
                    </a:lnL>
                    <a:lnR w="12700" cap="flat" cmpd="sng" algn="ctr">
                      <a:solidFill>
                        <a:srgbClr val="B09A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Micro Service is a part of SOA. It is an implementation of SOA.</a:t>
                      </a:r>
                    </a:p>
                  </a:txBody>
                  <a:tcPr marL="57254" marR="57254" marT="57254" marB="57254">
                    <a:lnL w="12700" cap="flat" cmpd="sng" algn="ctr">
                      <a:solidFill>
                        <a:srgbClr val="B09A77"/>
                      </a:solidFill>
                      <a:prstDash val="solid"/>
                      <a:round/>
                      <a:headEnd type="none" w="med" len="med"/>
                      <a:tailEnd type="none" w="med" len="med"/>
                    </a:lnL>
                    <a:lnR w="12700" cap="flat" cmpd="sng" algn="ctr">
                      <a:solidFill>
                        <a:srgbClr val="909A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92387407"/>
                  </a:ext>
                </a:extLst>
              </a:tr>
              <a:tr h="269096">
                <a:tc>
                  <a:txBody>
                    <a:bodyPr/>
                    <a:lstStyle/>
                    <a:p>
                      <a:pPr algn="l" fontAlgn="t"/>
                      <a:r>
                        <a:rPr lang="en-US" sz="1200">
                          <a:effectLst/>
                          <a:latin typeface="Garamond" panose="02020404030301010803" pitchFamily="18" charset="0"/>
                        </a:rPr>
                        <a:t>Dependency</a:t>
                      </a:r>
                    </a:p>
                  </a:txBody>
                  <a:tcPr marL="57254" marR="57254" marT="57254" marB="57254">
                    <a:lnL w="12700" cap="flat" cmpd="sng" algn="ctr">
                      <a:solidFill>
                        <a:srgbClr val="30A077"/>
                      </a:solidFill>
                      <a:prstDash val="solid"/>
                      <a:round/>
                      <a:headEnd type="none" w="med" len="med"/>
                      <a:tailEnd type="none" w="med" len="med"/>
                    </a:lnL>
                    <a:lnR w="12700" cap="flat" cmpd="sng" algn="ctr">
                      <a:solidFill>
                        <a:srgbClr val="909D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Business units are dependent.</a:t>
                      </a:r>
                    </a:p>
                  </a:txBody>
                  <a:tcPr marL="57254" marR="57254" marT="57254" marB="57254">
                    <a:lnL w="12700" cap="flat" cmpd="sng" algn="ctr">
                      <a:solidFill>
                        <a:srgbClr val="909D77"/>
                      </a:solidFill>
                      <a:prstDash val="solid"/>
                      <a:round/>
                      <a:headEnd type="none" w="med" len="med"/>
                      <a:tailEnd type="none" w="med" len="med"/>
                    </a:lnL>
                    <a:lnR w="12700" cap="flat" cmpd="sng" algn="ctr">
                      <a:solidFill>
                        <a:srgbClr val="9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They are independent of each other.</a:t>
                      </a:r>
                    </a:p>
                  </a:txBody>
                  <a:tcPr marL="57254" marR="57254" marT="57254" marB="57254">
                    <a:lnL w="12700" cap="flat" cmpd="sng" algn="ctr">
                      <a:solidFill>
                        <a:srgbClr val="909E77"/>
                      </a:solidFill>
                      <a:prstDash val="solid"/>
                      <a:round/>
                      <a:headEnd type="none" w="med" len="med"/>
                      <a:tailEnd type="none" w="med" len="med"/>
                    </a:lnL>
                    <a:lnR w="12700" cap="flat" cmpd="sng" algn="ctr">
                      <a:solidFill>
                        <a:srgbClr val="D099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93078762"/>
                  </a:ext>
                </a:extLst>
              </a:tr>
              <a:tr h="423683">
                <a:tc>
                  <a:txBody>
                    <a:bodyPr/>
                    <a:lstStyle/>
                    <a:p>
                      <a:pPr algn="l" fontAlgn="t"/>
                      <a:r>
                        <a:rPr lang="en-US" sz="1200">
                          <a:effectLst/>
                          <a:latin typeface="Garamond" panose="02020404030301010803" pitchFamily="18" charset="0"/>
                        </a:rPr>
                        <a:t>Size of the Software</a:t>
                      </a:r>
                    </a:p>
                  </a:txBody>
                  <a:tcPr marL="57254" marR="57254" marT="57254" marB="57254">
                    <a:lnL w="12700" cap="flat" cmpd="sng" algn="ctr">
                      <a:solidFill>
                        <a:srgbClr val="B09A77"/>
                      </a:solidFill>
                      <a:prstDash val="solid"/>
                      <a:round/>
                      <a:headEnd type="none" w="med" len="med"/>
                      <a:tailEnd type="none" w="med" len="med"/>
                    </a:lnL>
                    <a:lnR w="12700" cap="flat" cmpd="sng" algn="ctr">
                      <a:solidFill>
                        <a:srgbClr val="3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Software size is larger than any conventional software</a:t>
                      </a:r>
                    </a:p>
                  </a:txBody>
                  <a:tcPr marL="57254" marR="57254" marT="57254" marB="57254">
                    <a:lnL w="12700" cap="flat" cmpd="sng" algn="ctr">
                      <a:solidFill>
                        <a:srgbClr val="309E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The size of the Software is always small in Microservices</a:t>
                      </a:r>
                    </a:p>
                  </a:txBody>
                  <a:tcPr marL="57254" marR="57254" marT="57254" marB="57254">
                    <a:lnL w="12700" cap="flat" cmpd="sng" algn="ctr">
                      <a:solidFill>
                        <a:srgbClr val="70A077"/>
                      </a:solidFill>
                      <a:prstDash val="solid"/>
                      <a:round/>
                      <a:headEnd type="none" w="med" len="med"/>
                      <a:tailEnd type="none" w="med" len="med"/>
                    </a:lnL>
                    <a:lnR w="12700" cap="flat" cmpd="sng" algn="ctr">
                      <a:solidFill>
                        <a:srgbClr val="909A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64451842"/>
                  </a:ext>
                </a:extLst>
              </a:tr>
              <a:tr h="423683">
                <a:tc>
                  <a:txBody>
                    <a:bodyPr/>
                    <a:lstStyle/>
                    <a:p>
                      <a:pPr algn="l" fontAlgn="t"/>
                      <a:r>
                        <a:rPr lang="en-US" sz="1200">
                          <a:effectLst/>
                          <a:latin typeface="Garamond" panose="02020404030301010803" pitchFamily="18" charset="0"/>
                        </a:rPr>
                        <a:t>Technology Stack</a:t>
                      </a:r>
                    </a:p>
                  </a:txBody>
                  <a:tcPr marL="57254" marR="57254" marT="57254" marB="57254">
                    <a:lnL w="12700" cap="flat" cmpd="sng" algn="ctr">
                      <a:solidFill>
                        <a:srgbClr val="B09A77"/>
                      </a:solidFill>
                      <a:prstDash val="solid"/>
                      <a:round/>
                      <a:headEnd type="none" w="med" len="med"/>
                      <a:tailEnd type="none" w="med" len="med"/>
                    </a:lnL>
                    <a:lnR w="12700" cap="flat" cmpd="sng" algn="ctr">
                      <a:solidFill>
                        <a:srgbClr val="3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latin typeface="Garamond" panose="02020404030301010803" pitchFamily="18" charset="0"/>
                        </a:rPr>
                        <a:t>The technology stack is lower compared to </a:t>
                      </a:r>
                      <a:r>
                        <a:rPr lang="en-US" sz="1200" dirty="0" err="1">
                          <a:effectLst/>
                          <a:latin typeface="Garamond" panose="02020404030301010803" pitchFamily="18" charset="0"/>
                        </a:rPr>
                        <a:t>Microservice</a:t>
                      </a:r>
                      <a:r>
                        <a:rPr lang="en-US" sz="1200" dirty="0">
                          <a:effectLst/>
                          <a:latin typeface="Garamond" panose="02020404030301010803" pitchFamily="18" charset="0"/>
                        </a:rPr>
                        <a:t>.</a:t>
                      </a:r>
                    </a:p>
                  </a:txBody>
                  <a:tcPr marL="57254" marR="57254" marT="57254" marB="57254">
                    <a:lnL w="12700" cap="flat" cmpd="sng" algn="ctr">
                      <a:solidFill>
                        <a:srgbClr val="309E77"/>
                      </a:solidFill>
                      <a:prstDash val="solid"/>
                      <a:round/>
                      <a:headEnd type="none" w="med" len="med"/>
                      <a:tailEnd type="none" w="med" len="med"/>
                    </a:lnL>
                    <a:lnR w="12700" cap="flat" cmpd="sng" algn="ctr">
                      <a:solidFill>
                        <a:srgbClr val="109B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Microservice technology stack could be very large</a:t>
                      </a:r>
                    </a:p>
                  </a:txBody>
                  <a:tcPr marL="57254" marR="57254" marT="57254" marB="57254">
                    <a:lnL w="12700" cap="flat" cmpd="sng" algn="ctr">
                      <a:solidFill>
                        <a:srgbClr val="109B77"/>
                      </a:solidFill>
                      <a:prstDash val="solid"/>
                      <a:round/>
                      <a:headEnd type="none" w="med" len="med"/>
                      <a:tailEnd type="none" w="med" len="med"/>
                    </a:lnL>
                    <a:lnR w="12700" cap="flat" cmpd="sng" algn="ctr">
                      <a:solidFill>
                        <a:srgbClr val="9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87615978"/>
                  </a:ext>
                </a:extLst>
              </a:tr>
              <a:tr h="269096">
                <a:tc>
                  <a:txBody>
                    <a:bodyPr/>
                    <a:lstStyle/>
                    <a:p>
                      <a:pPr algn="l" fontAlgn="t"/>
                      <a:r>
                        <a:rPr lang="en-US" sz="1200">
                          <a:effectLst/>
                          <a:latin typeface="Garamond" panose="02020404030301010803" pitchFamily="18" charset="0"/>
                        </a:rPr>
                        <a:t>Nature of the application</a:t>
                      </a:r>
                    </a:p>
                  </a:txBody>
                  <a:tcPr marL="57254" marR="57254" marT="57254" marB="57254">
                    <a:lnL w="12700" cap="flat" cmpd="sng" algn="ctr">
                      <a:solidFill>
                        <a:srgbClr val="509E77"/>
                      </a:solidFill>
                      <a:prstDash val="solid"/>
                      <a:round/>
                      <a:headEnd type="none" w="med" len="med"/>
                      <a:tailEnd type="none" w="med" len="med"/>
                    </a:lnL>
                    <a:lnR w="12700" cap="flat" cmpd="sng" algn="ctr">
                      <a:solidFill>
                        <a:srgbClr val="B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Monolithic in nature</a:t>
                      </a:r>
                    </a:p>
                  </a:txBody>
                  <a:tcPr marL="57254" marR="57254" marT="57254" marB="57254">
                    <a:lnL w="12700" cap="flat" cmpd="sng" algn="ctr">
                      <a:solidFill>
                        <a:srgbClr val="B09E77"/>
                      </a:solidFill>
                      <a:prstDash val="solid"/>
                      <a:round/>
                      <a:headEnd type="none" w="med" len="med"/>
                      <a:tailEnd type="none" w="med" len="med"/>
                    </a:lnL>
                    <a:lnR w="12700" cap="flat" cmpd="sng" algn="ctr">
                      <a:solidFill>
                        <a:srgbClr val="F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Full stack in nature</a:t>
                      </a:r>
                    </a:p>
                  </a:txBody>
                  <a:tcPr marL="57254" marR="57254" marT="57254" marB="57254">
                    <a:lnL w="12700" cap="flat" cmpd="sng" algn="ctr">
                      <a:solidFill>
                        <a:srgbClr val="F09E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69978616"/>
                  </a:ext>
                </a:extLst>
              </a:tr>
              <a:tr h="423683">
                <a:tc>
                  <a:txBody>
                    <a:bodyPr/>
                    <a:lstStyle/>
                    <a:p>
                      <a:pPr algn="l" fontAlgn="t"/>
                      <a:r>
                        <a:rPr lang="en-US" sz="1200">
                          <a:effectLst/>
                          <a:latin typeface="Garamond" panose="02020404030301010803" pitchFamily="18" charset="0"/>
                        </a:rPr>
                        <a:t>Independent and Focus</a:t>
                      </a:r>
                    </a:p>
                  </a:txBody>
                  <a:tcPr marL="57254" marR="57254" marT="57254" marB="57254">
                    <a:lnL w="12700" cap="flat" cmpd="sng" algn="ctr">
                      <a:solidFill>
                        <a:srgbClr val="50A377"/>
                      </a:solidFill>
                      <a:prstDash val="solid"/>
                      <a:round/>
                      <a:headEnd type="none" w="med" len="med"/>
                      <a:tailEnd type="none" w="med" len="med"/>
                    </a:lnL>
                    <a:lnR w="12700" cap="flat" cmpd="sng" algn="ctr">
                      <a:solidFill>
                        <a:srgbClr val="D0A5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SOA applications are built to perform multiple business tasks.</a:t>
                      </a:r>
                    </a:p>
                  </a:txBody>
                  <a:tcPr marL="57254" marR="57254" marT="57254" marB="57254">
                    <a:lnL w="12700" cap="flat" cmpd="sng" algn="ctr">
                      <a:solidFill>
                        <a:srgbClr val="D0A577"/>
                      </a:solidFill>
                      <a:prstDash val="solid"/>
                      <a:round/>
                      <a:headEnd type="none" w="med" len="med"/>
                      <a:tailEnd type="none" w="med" len="med"/>
                    </a:lnL>
                    <a:lnR w="12700" cap="flat" cmpd="sng" algn="ctr">
                      <a:solidFill>
                        <a:srgbClr val="10A6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They are built to perform a single business task.</a:t>
                      </a:r>
                    </a:p>
                  </a:txBody>
                  <a:tcPr marL="57254" marR="57254" marT="57254" marB="57254">
                    <a:lnL w="12700" cap="flat" cmpd="sng" algn="ctr">
                      <a:solidFill>
                        <a:srgbClr val="10A6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36026590"/>
                  </a:ext>
                </a:extLst>
              </a:tr>
              <a:tr h="168472">
                <a:tc>
                  <a:txBody>
                    <a:bodyPr/>
                    <a:lstStyle/>
                    <a:p>
                      <a:pPr algn="l" fontAlgn="t"/>
                      <a:r>
                        <a:rPr lang="en-US" sz="1200">
                          <a:effectLst/>
                          <a:latin typeface="Garamond" panose="02020404030301010803" pitchFamily="18" charset="0"/>
                        </a:rPr>
                        <a:t>Deployment</a:t>
                      </a:r>
                    </a:p>
                  </a:txBody>
                  <a:tcPr marL="57254" marR="57254" marT="57254" marB="57254">
                    <a:lnL w="12700" cap="flat" cmpd="sng" algn="ctr">
                      <a:solidFill>
                        <a:srgbClr val="D0A877"/>
                      </a:solidFill>
                      <a:prstDash val="solid"/>
                      <a:round/>
                      <a:headEnd type="none" w="med" len="med"/>
                      <a:tailEnd type="none" w="med" len="med"/>
                    </a:lnL>
                    <a:lnR w="12700" cap="flat" cmpd="sng" algn="ctr">
                      <a:solidFill>
                        <a:srgbClr val="70A5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The deployment process is time- consuming.</a:t>
                      </a:r>
                    </a:p>
                  </a:txBody>
                  <a:tcPr marL="57254" marR="57254" marT="57254" marB="57254">
                    <a:lnL w="12700" cap="flat" cmpd="sng" algn="ctr">
                      <a:solidFill>
                        <a:srgbClr val="70A577"/>
                      </a:solidFill>
                      <a:prstDash val="solid"/>
                      <a:round/>
                      <a:headEnd type="none" w="med" len="med"/>
                      <a:tailEnd type="none" w="med" len="med"/>
                    </a:lnL>
                    <a:lnR w="12700" cap="flat" cmpd="sng" algn="ctr">
                      <a:solidFill>
                        <a:srgbClr val="F0A3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latin typeface="Garamond" panose="02020404030301010803" pitchFamily="18" charset="0"/>
                        </a:rPr>
                        <a:t>Deployment is straightforward and less time-consuming.</a:t>
                      </a:r>
                    </a:p>
                  </a:txBody>
                  <a:tcPr marL="57254" marR="57254" marT="57254" marB="57254">
                    <a:lnL w="12700" cap="flat" cmpd="sng" algn="ctr">
                      <a:solidFill>
                        <a:srgbClr val="F0A377"/>
                      </a:solidFill>
                      <a:prstDash val="solid"/>
                      <a:round/>
                      <a:headEnd type="none" w="med" len="med"/>
                      <a:tailEnd type="none" w="med" len="med"/>
                    </a:lnL>
                    <a:lnR w="12700" cap="flat" cmpd="sng" algn="ctr">
                      <a:solidFill>
                        <a:srgbClr val="D09E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1915406"/>
                  </a:ext>
                </a:extLst>
              </a:tr>
              <a:tr h="269096">
                <a:tc>
                  <a:txBody>
                    <a:bodyPr/>
                    <a:lstStyle/>
                    <a:p>
                      <a:pPr algn="l" fontAlgn="t"/>
                      <a:r>
                        <a:rPr lang="en-US" sz="1200">
                          <a:effectLst/>
                          <a:latin typeface="Garamond" panose="02020404030301010803" pitchFamily="18" charset="0"/>
                        </a:rPr>
                        <a:t>Cost - effectiveness</a:t>
                      </a:r>
                    </a:p>
                  </a:txBody>
                  <a:tcPr marL="57254" marR="57254" marT="57254" marB="57254">
                    <a:lnL w="12700" cap="flat" cmpd="sng" algn="ctr">
                      <a:solidFill>
                        <a:srgbClr val="B0A477"/>
                      </a:solidFill>
                      <a:prstDash val="solid"/>
                      <a:round/>
                      <a:headEnd type="none" w="med" len="med"/>
                      <a:tailEnd type="none" w="med" len="med"/>
                    </a:lnL>
                    <a:lnR w="12700" cap="flat" cmpd="sng" algn="ctr">
                      <a:solidFill>
                        <a:srgbClr val="B0A4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latin typeface="Garamond" panose="02020404030301010803" pitchFamily="18" charset="0"/>
                        </a:rPr>
                        <a:t>More cost-effective.</a:t>
                      </a:r>
                    </a:p>
                  </a:txBody>
                  <a:tcPr marL="57254" marR="57254" marT="57254" marB="57254">
                    <a:lnL w="12700" cap="flat" cmpd="sng" algn="ctr">
                      <a:solidFill>
                        <a:srgbClr val="B0A477"/>
                      </a:solidFill>
                      <a:prstDash val="solid"/>
                      <a:round/>
                      <a:headEnd type="none" w="med" len="med"/>
                      <a:tailEnd type="none" w="med" len="med"/>
                    </a:lnL>
                    <a:lnR w="12700" cap="flat" cmpd="sng" algn="ctr">
                      <a:solidFill>
                        <a:srgbClr val="30A5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latin typeface="Garamond" panose="02020404030301010803" pitchFamily="18" charset="0"/>
                        </a:rPr>
                        <a:t>Less cost-effective.</a:t>
                      </a:r>
                    </a:p>
                  </a:txBody>
                  <a:tcPr marL="57254" marR="57254" marT="57254" marB="57254">
                    <a:lnL w="12700" cap="flat" cmpd="sng" algn="ctr">
                      <a:solidFill>
                        <a:srgbClr val="30A5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70266490"/>
                  </a:ext>
                </a:extLst>
              </a:tr>
              <a:tr h="269096">
                <a:tc>
                  <a:txBody>
                    <a:bodyPr/>
                    <a:lstStyle/>
                    <a:p>
                      <a:pPr algn="l" fontAlgn="t"/>
                      <a:r>
                        <a:rPr lang="en-US" sz="1200">
                          <a:effectLst/>
                          <a:latin typeface="Garamond" panose="02020404030301010803" pitchFamily="18" charset="0"/>
                        </a:rPr>
                        <a:t>Scalability</a:t>
                      </a:r>
                    </a:p>
                  </a:txBody>
                  <a:tcPr marL="57254" marR="57254" marT="57254" marB="57254">
                    <a:lnL w="12700" cap="flat" cmpd="sng" algn="ctr">
                      <a:solidFill>
                        <a:srgbClr val="90A777"/>
                      </a:solidFill>
                      <a:prstDash val="solid"/>
                      <a:round/>
                      <a:headEnd type="none" w="med" len="med"/>
                      <a:tailEnd type="none" w="med" len="med"/>
                    </a:lnL>
                    <a:lnR w="12700" cap="flat" cmpd="sng" algn="ctr">
                      <a:solidFill>
                        <a:srgbClr val="D0A8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Less compared to Microservices.</a:t>
                      </a:r>
                    </a:p>
                  </a:txBody>
                  <a:tcPr marL="57254" marR="57254" marT="57254" marB="57254">
                    <a:lnL w="12700" cap="flat" cmpd="sng" algn="ctr">
                      <a:solidFill>
                        <a:srgbClr val="D0A877"/>
                      </a:solidFill>
                      <a:prstDash val="solid"/>
                      <a:round/>
                      <a:headEnd type="none" w="med" len="med"/>
                      <a:tailEnd type="none" w="med" len="med"/>
                    </a:lnL>
                    <a:lnR w="12700" cap="flat" cmpd="sng" algn="ctr">
                      <a:solidFill>
                        <a:srgbClr val="90A7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latin typeface="Garamond" panose="02020404030301010803" pitchFamily="18" charset="0"/>
                        </a:rPr>
                        <a:t>Highly scalable.</a:t>
                      </a:r>
                    </a:p>
                  </a:txBody>
                  <a:tcPr marL="57254" marR="57254" marT="57254" marB="57254">
                    <a:lnL w="12700" cap="flat" cmpd="sng" algn="ctr">
                      <a:solidFill>
                        <a:srgbClr val="90A777"/>
                      </a:solidFill>
                      <a:prstDash val="solid"/>
                      <a:round/>
                      <a:headEnd type="none" w="med" len="med"/>
                      <a:tailEnd type="none" w="med" len="med"/>
                    </a:lnL>
                    <a:lnR w="12700" cap="flat" cmpd="sng" algn="ctr">
                      <a:solidFill>
                        <a:srgbClr val="70A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1364713"/>
                  </a:ext>
                </a:extLst>
              </a:tr>
              <a:tr h="732857">
                <a:tc>
                  <a:txBody>
                    <a:bodyPr/>
                    <a:lstStyle/>
                    <a:p>
                      <a:pPr algn="l" fontAlgn="t"/>
                      <a:r>
                        <a:rPr lang="en-US" sz="1200">
                          <a:effectLst/>
                          <a:latin typeface="Garamond" panose="02020404030301010803" pitchFamily="18" charset="0"/>
                        </a:rPr>
                        <a:t>Business logic</a:t>
                      </a:r>
                    </a:p>
                  </a:txBody>
                  <a:tcPr marL="57254" marR="57254" marT="57254" marB="57254">
                    <a:lnL w="12700" cap="flat" cmpd="sng" algn="ctr">
                      <a:solidFill>
                        <a:srgbClr val="90A277"/>
                      </a:solidFill>
                      <a:prstDash val="solid"/>
                      <a:round/>
                      <a:headEnd type="none" w="med" len="med"/>
                      <a:tailEnd type="none" w="med" len="med"/>
                    </a:lnL>
                    <a:lnR w="12700" cap="flat" cmpd="sng" algn="ctr">
                      <a:solidFill>
                        <a:srgbClr val="10A3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A977"/>
                      </a:solidFill>
                      <a:prstDash val="solid"/>
                      <a:round/>
                      <a:headEnd type="none" w="med" len="med"/>
                      <a:tailEnd type="none" w="med" len="med"/>
                    </a:lnB>
                    <a:solidFill>
                      <a:srgbClr val="F9F9F9"/>
                    </a:solidFill>
                  </a:tcPr>
                </a:tc>
                <a:tc>
                  <a:txBody>
                    <a:bodyPr/>
                    <a:lstStyle/>
                    <a:p>
                      <a:pPr algn="l" fontAlgn="t"/>
                      <a:r>
                        <a:rPr lang="en-US" sz="1200" dirty="0">
                          <a:effectLst/>
                          <a:latin typeface="Garamond" panose="02020404030301010803" pitchFamily="18" charset="0"/>
                        </a:rPr>
                        <a:t>Business logic components are stored inside of single service domain Simple wire protocols(HTTP with XML JSON)</a:t>
                      </a:r>
                      <a:br>
                        <a:rPr lang="en-US" sz="1200" dirty="0">
                          <a:effectLst/>
                          <a:latin typeface="Garamond" panose="02020404030301010803" pitchFamily="18" charset="0"/>
                        </a:rPr>
                      </a:br>
                      <a:r>
                        <a:rPr lang="en-US" sz="1200" dirty="0">
                          <a:effectLst/>
                          <a:latin typeface="Garamond" panose="02020404030301010803" pitchFamily="18" charset="0"/>
                        </a:rPr>
                        <a:t>API is driven with SDKs/Clients</a:t>
                      </a:r>
                    </a:p>
                  </a:txBody>
                  <a:tcPr marL="57254" marR="57254" marT="57254" marB="57254">
                    <a:lnL w="12700" cap="flat" cmpd="sng" algn="ctr">
                      <a:solidFill>
                        <a:srgbClr val="10A377"/>
                      </a:solidFill>
                      <a:prstDash val="solid"/>
                      <a:round/>
                      <a:headEnd type="none" w="med" len="med"/>
                      <a:tailEnd type="none" w="med" len="med"/>
                    </a:lnL>
                    <a:lnR w="12700" cap="flat" cmpd="sng" algn="ctr">
                      <a:solidFill>
                        <a:srgbClr val="50A8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9F77"/>
                      </a:solidFill>
                      <a:prstDash val="solid"/>
                      <a:round/>
                      <a:headEnd type="none" w="med" len="med"/>
                      <a:tailEnd type="none" w="med" len="med"/>
                    </a:lnB>
                    <a:solidFill>
                      <a:srgbClr val="F9F9F9"/>
                    </a:solidFill>
                  </a:tcPr>
                </a:tc>
                <a:tc>
                  <a:txBody>
                    <a:bodyPr/>
                    <a:lstStyle/>
                    <a:p>
                      <a:pPr algn="l" fontAlgn="t"/>
                      <a:r>
                        <a:rPr lang="en-US" sz="1200" dirty="0">
                          <a:effectLst/>
                          <a:latin typeface="Garamond" panose="02020404030301010803" pitchFamily="18" charset="0"/>
                        </a:rPr>
                        <a:t>Business logic can live across domains enterprise Service Bus like layers between services Middleware</a:t>
                      </a:r>
                    </a:p>
                  </a:txBody>
                  <a:tcPr marL="57254" marR="57254" marT="57254" marB="57254">
                    <a:lnL w="12700" cap="flat" cmpd="sng" algn="ctr">
                      <a:solidFill>
                        <a:srgbClr val="50A877"/>
                      </a:solidFill>
                      <a:prstDash val="solid"/>
                      <a:round/>
                      <a:headEnd type="none" w="med" len="med"/>
                      <a:tailEnd type="none" w="med" len="med"/>
                    </a:lnL>
                    <a:lnR w="12700" cap="flat" cmpd="sng" algn="ctr">
                      <a:solidFill>
                        <a:srgbClr val="509F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A077"/>
                      </a:solidFill>
                      <a:prstDash val="solid"/>
                      <a:round/>
                      <a:headEnd type="none" w="med" len="med"/>
                      <a:tailEnd type="none" w="med" len="med"/>
                    </a:lnB>
                    <a:solidFill>
                      <a:srgbClr val="F9F9F9"/>
                    </a:solidFill>
                  </a:tcPr>
                </a:tc>
                <a:extLst>
                  <a:ext uri="{0D108BD9-81ED-4DB2-BD59-A6C34878D82A}">
                    <a16:rowId xmlns:a16="http://schemas.microsoft.com/office/drawing/2014/main" val="1736411032"/>
                  </a:ext>
                </a:extLst>
              </a:tr>
            </a:tbl>
          </a:graphicData>
        </a:graphic>
      </p:graphicFrame>
    </p:spTree>
    <p:extLst>
      <p:ext uri="{BB962C8B-B14F-4D97-AF65-F5344CB8AC3E}">
        <p14:creationId xmlns:p14="http://schemas.microsoft.com/office/powerpoint/2010/main" val="6288534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906962"/>
          </a:xfrm>
        </p:spPr>
        <p:txBody>
          <a:bodyPr>
            <a:normAutofit/>
          </a:bodyPr>
          <a:lstStyle/>
          <a:p>
            <a:pPr algn="ctr"/>
            <a:r>
              <a:rPr lang="en-US" sz="8800" b="1" dirty="0" smtClean="0">
                <a:solidFill>
                  <a:srgbClr val="002060"/>
                </a:solidFill>
                <a:effectLst/>
              </a:rPr>
              <a:t>The end</a:t>
            </a:r>
            <a:br>
              <a:rPr lang="en-US" sz="8800" b="1" dirty="0" smtClean="0">
                <a:solidFill>
                  <a:srgbClr val="002060"/>
                </a:solidFill>
                <a:effectLst/>
              </a:rPr>
            </a:br>
            <a:r>
              <a:rPr lang="en-US" sz="8800" b="1" dirty="0" smtClean="0">
                <a:solidFill>
                  <a:srgbClr val="002060"/>
                </a:solidFill>
                <a:effectLst/>
              </a:rPr>
              <a:t>Thank you</a:t>
            </a:r>
            <a:endParaRPr lang="en-US" sz="8800" b="1" dirty="0">
              <a:solidFill>
                <a:srgbClr val="002060"/>
              </a:solidFill>
              <a:effectLst/>
            </a:endParaRPr>
          </a:p>
        </p:txBody>
      </p:sp>
      <p:sp>
        <p:nvSpPr>
          <p:cNvPr id="4" name="Slide Number Placeholder 3"/>
          <p:cNvSpPr>
            <a:spLocks noGrp="1"/>
          </p:cNvSpPr>
          <p:nvPr>
            <p:ph type="sldNum" sz="quarter" idx="12"/>
          </p:nvPr>
        </p:nvSpPr>
        <p:spPr/>
        <p:txBody>
          <a:bodyPr/>
          <a:lstStyle/>
          <a:p>
            <a:pPr>
              <a:defRPr/>
            </a:pPr>
            <a:fld id="{3505455A-286B-415E-BE1B-F7B249F54911}"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7983794" cy="5029200"/>
          </a:xfrm>
        </p:spPr>
        <p:txBody>
          <a:bodyPr>
            <a:normAutofit/>
          </a:bodyPr>
          <a:lstStyle/>
          <a:p>
            <a:pPr algn="just"/>
            <a:r>
              <a:rPr lang="en-US" sz="2600" dirty="0" smtClean="0">
                <a:latin typeface="+mj-lt"/>
                <a:cs typeface="Times New Roman" pitchFamily="18" charset="0"/>
              </a:rPr>
              <a:t>Later expanded </a:t>
            </a:r>
            <a:r>
              <a:rPr lang="en-US" sz="2600" dirty="0">
                <a:latin typeface="+mj-lt"/>
                <a:cs typeface="Times New Roman" pitchFamily="18" charset="0"/>
              </a:rPr>
              <a:t>to include other government sectors, more universities, and international hosts (Wikipedia 2016</a:t>
            </a:r>
            <a:r>
              <a:rPr lang="en-US" sz="2600" dirty="0" smtClean="0">
                <a:latin typeface="+mj-lt"/>
                <a:cs typeface="Times New Roman" pitchFamily="18" charset="0"/>
              </a:rPr>
              <a:t>).</a:t>
            </a:r>
          </a:p>
          <a:p>
            <a:pPr algn="just"/>
            <a:endParaRPr lang="en-US" sz="2600" b="1" i="1" dirty="0">
              <a:latin typeface="+mj-lt"/>
              <a:cs typeface="Times New Roman" pitchFamily="18" charset="0"/>
            </a:endParaRPr>
          </a:p>
          <a:p>
            <a:pPr algn="just"/>
            <a:r>
              <a:rPr lang="en-US" sz="2600" i="1" dirty="0" smtClean="0">
                <a:latin typeface="+mj-lt"/>
                <a:cs typeface="Times New Roman" pitchFamily="18" charset="0"/>
              </a:rPr>
              <a:t>C</a:t>
            </a:r>
            <a:r>
              <a:rPr lang="en-US" sz="2600" dirty="0" smtClean="0">
                <a:latin typeface="+mj-lt"/>
                <a:cs typeface="Times New Roman" pitchFamily="18" charset="0"/>
              </a:rPr>
              <a:t>hanged  from </a:t>
            </a:r>
            <a:r>
              <a:rPr lang="en-US" sz="2600" b="1" dirty="0" smtClean="0">
                <a:latin typeface="+mj-lt"/>
                <a:cs typeface="Times New Roman" pitchFamily="18" charset="0"/>
              </a:rPr>
              <a:t>NCP  to </a:t>
            </a:r>
            <a:r>
              <a:rPr lang="en-US" sz="2600" dirty="0" smtClean="0">
                <a:latin typeface="+mj-lt"/>
                <a:cs typeface="Times New Roman" pitchFamily="18" charset="0"/>
              </a:rPr>
              <a:t>TCP/IP </a:t>
            </a:r>
            <a:r>
              <a:rPr lang="en-US" sz="2600" dirty="0">
                <a:latin typeface="+mj-lt"/>
                <a:cs typeface="Times New Roman" pitchFamily="18" charset="0"/>
              </a:rPr>
              <a:t>internet </a:t>
            </a:r>
            <a:r>
              <a:rPr lang="en-US" sz="2600" dirty="0" smtClean="0">
                <a:latin typeface="+mj-lt"/>
                <a:cs typeface="Times New Roman" pitchFamily="18" charset="0"/>
              </a:rPr>
              <a:t>protocol in 1981,, effectively changing ARPANET   to </a:t>
            </a:r>
            <a:r>
              <a:rPr lang="en-US" sz="2600" dirty="0">
                <a:latin typeface="+mj-lt"/>
                <a:cs typeface="Times New Roman" pitchFamily="18" charset="0"/>
              </a:rPr>
              <a:t>The Internet. </a:t>
            </a:r>
          </a:p>
          <a:p>
            <a:pPr algn="just"/>
            <a:endParaRPr lang="en-US" sz="2600" dirty="0" smtClean="0">
              <a:latin typeface="+mj-lt"/>
              <a:cs typeface="Times New Roman" pitchFamily="18" charset="0"/>
            </a:endParaRPr>
          </a:p>
          <a:p>
            <a:pPr algn="just"/>
            <a:r>
              <a:rPr lang="en-US" sz="2600" dirty="0" smtClean="0">
                <a:latin typeface="+mj-lt"/>
                <a:cs typeface="Times New Roman" pitchFamily="18" charset="0"/>
              </a:rPr>
              <a:t>This </a:t>
            </a:r>
            <a:r>
              <a:rPr lang="en-US" sz="2600" dirty="0">
                <a:latin typeface="+mj-lt"/>
                <a:cs typeface="Times New Roman" pitchFamily="18" charset="0"/>
              </a:rPr>
              <a:t>allowed any computer that supported this protocol to be networked together.</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History(Web &amp; Internet)</a:t>
            </a:r>
            <a:endParaRPr lang="en-US" sz="4400" b="1" dirty="0">
              <a:latin typeface="+mn-lt"/>
            </a:endParaRPr>
          </a:p>
        </p:txBody>
      </p:sp>
    </p:spTree>
    <p:extLst>
      <p:ext uri="{BB962C8B-B14F-4D97-AF65-F5344CB8AC3E}">
        <p14:creationId xmlns:p14="http://schemas.microsoft.com/office/powerpoint/2010/main" val="541755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5164394" cy="5029200"/>
          </a:xfrm>
        </p:spPr>
        <p:txBody>
          <a:bodyPr>
            <a:normAutofit/>
          </a:bodyPr>
          <a:lstStyle/>
          <a:p>
            <a:pPr algn="just"/>
            <a:r>
              <a:rPr lang="en-US" sz="2400" dirty="0" smtClean="0">
                <a:latin typeface="+mj-lt"/>
                <a:cs typeface="Times New Roman" pitchFamily="18" charset="0"/>
              </a:rPr>
              <a:t>This  </a:t>
            </a:r>
            <a:r>
              <a:rPr lang="en-US" sz="2400" dirty="0">
                <a:latin typeface="+mj-lt"/>
                <a:cs typeface="Times New Roman" pitchFamily="18" charset="0"/>
              </a:rPr>
              <a:t>led to Tim Berners Lee to conceive the world wide web (WWW), and he went on to create the first web site running on the first web server in 1990.</a:t>
            </a:r>
          </a:p>
          <a:p>
            <a:pPr algn="just"/>
            <a:endParaRPr lang="en-US" sz="2400" dirty="0">
              <a:latin typeface="+mj-lt"/>
              <a:cs typeface="Times New Roman" pitchFamily="18" charset="0"/>
            </a:endParaRPr>
          </a:p>
          <a:p>
            <a:pPr algn="just"/>
            <a:r>
              <a:rPr lang="en-US" sz="2400" dirty="0" smtClean="0">
                <a:latin typeface="+mj-lt"/>
                <a:cs typeface="Times New Roman" pitchFamily="18" charset="0"/>
              </a:rPr>
              <a:t> </a:t>
            </a:r>
            <a:r>
              <a:rPr lang="en-US" sz="2400" dirty="0">
                <a:latin typeface="+mj-lt"/>
                <a:cs typeface="Times New Roman" pitchFamily="18" charset="0"/>
              </a:rPr>
              <a:t>The earliest web featured static web sites which could be viewed on a web browser that supported the early HTML specification.</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5</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a:latin typeface="+mn-lt"/>
              </a:rPr>
              <a:t>Tim Berners Lee</a:t>
            </a:r>
          </a:p>
        </p:txBody>
      </p:sp>
      <p:pic>
        <p:nvPicPr>
          <p:cNvPr id="5" name="Picture 4"/>
          <p:cNvPicPr>
            <a:picLocks noChangeAspect="1"/>
          </p:cNvPicPr>
          <p:nvPr/>
        </p:nvPicPr>
        <p:blipFill>
          <a:blip r:embed="rId2"/>
          <a:stretch>
            <a:fillRect/>
          </a:stretch>
        </p:blipFill>
        <p:spPr>
          <a:xfrm>
            <a:off x="6457950" y="1828801"/>
            <a:ext cx="2057400" cy="2493773"/>
          </a:xfrm>
          <a:prstGeom prst="rect">
            <a:avLst/>
          </a:prstGeom>
        </p:spPr>
      </p:pic>
    </p:spTree>
    <p:extLst>
      <p:ext uri="{BB962C8B-B14F-4D97-AF65-F5344CB8AC3E}">
        <p14:creationId xmlns:p14="http://schemas.microsoft.com/office/powerpoint/2010/main" val="378706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7983794" cy="5029200"/>
          </a:xfrm>
        </p:spPr>
        <p:txBody>
          <a:bodyPr>
            <a:normAutofit/>
          </a:bodyPr>
          <a:lstStyle/>
          <a:p>
            <a:pPr algn="just"/>
            <a:endParaRPr lang="en-US" sz="2400" dirty="0">
              <a:latin typeface="+mj-lt"/>
              <a:cs typeface="Times New Roman" pitchFamily="18" charset="0"/>
            </a:endParaRPr>
          </a:p>
          <a:p>
            <a:pPr algn="just"/>
            <a:r>
              <a:rPr lang="en-US" sz="2400" dirty="0">
                <a:latin typeface="+mj-lt"/>
                <a:cs typeface="Times New Roman" pitchFamily="18" charset="0"/>
              </a:rPr>
              <a:t>The first iteration of the web represents the web 1.0, which, according to Berners-Lee, is the </a:t>
            </a:r>
            <a:r>
              <a:rPr lang="en-US" sz="2400" b="1" i="1" dirty="0">
                <a:latin typeface="+mj-lt"/>
                <a:cs typeface="Times New Roman" pitchFamily="18" charset="0"/>
              </a:rPr>
              <a:t>“read-only web.” </a:t>
            </a:r>
          </a:p>
          <a:p>
            <a:pPr algn="just"/>
            <a:r>
              <a:rPr lang="en-US" sz="2400" dirty="0" smtClean="0">
                <a:latin typeface="+mj-lt"/>
                <a:cs typeface="Times New Roman" pitchFamily="18" charset="0"/>
              </a:rPr>
              <a:t>In </a:t>
            </a:r>
            <a:r>
              <a:rPr lang="en-US" sz="2400" dirty="0">
                <a:latin typeface="+mj-lt"/>
                <a:cs typeface="Times New Roman" pitchFamily="18" charset="0"/>
              </a:rPr>
              <a:t>other words, the early web allowed us to search for information and read it. </a:t>
            </a:r>
          </a:p>
          <a:p>
            <a:pPr algn="just"/>
            <a:endParaRPr lang="en-US" sz="2400" dirty="0">
              <a:latin typeface="+mj-lt"/>
              <a:cs typeface="Times New Roman" pitchFamily="18" charset="0"/>
            </a:endParaRPr>
          </a:p>
          <a:p>
            <a:pPr algn="just"/>
            <a:r>
              <a:rPr lang="en-US" sz="2400" dirty="0">
                <a:latin typeface="+mj-lt"/>
                <a:cs typeface="Times New Roman" pitchFamily="18" charset="0"/>
              </a:rPr>
              <a:t>There was very little in the way of user interaction or content generation.</a:t>
            </a:r>
          </a:p>
          <a:p>
            <a:pPr algn="just"/>
            <a:endParaRPr lang="en-US" sz="2400" dirty="0">
              <a:latin typeface="+mj-lt"/>
              <a:cs typeface="Times New Roman" pitchFamily="18" charset="0"/>
            </a:endParaRPr>
          </a:p>
          <a:p>
            <a:pPr algn="just"/>
            <a:r>
              <a:rPr lang="en-US" sz="2400" dirty="0">
                <a:latin typeface="+mj-lt"/>
                <a:cs typeface="Times New Roman" pitchFamily="18" charset="0"/>
              </a:rPr>
              <a:t> An example might be a personal Web page that gives information about the site's owner, but never changes</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6</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Web 1.0</a:t>
            </a:r>
            <a:endParaRPr lang="en-US" sz="4400" b="1" dirty="0">
              <a:latin typeface="+mn-lt"/>
            </a:endParaRPr>
          </a:p>
        </p:txBody>
      </p:sp>
    </p:spTree>
    <p:extLst>
      <p:ext uri="{BB962C8B-B14F-4D97-AF65-F5344CB8AC3E}">
        <p14:creationId xmlns:p14="http://schemas.microsoft.com/office/powerpoint/2010/main" val="42041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7983794" cy="5029200"/>
          </a:xfrm>
        </p:spPr>
        <p:txBody>
          <a:bodyPr>
            <a:normAutofit/>
          </a:bodyPr>
          <a:lstStyle/>
          <a:p>
            <a:pPr algn="just"/>
            <a:endParaRPr lang="en-US" sz="2400" dirty="0">
              <a:latin typeface="+mj-lt"/>
              <a:cs typeface="Times New Roman" pitchFamily="18" charset="0"/>
            </a:endParaRPr>
          </a:p>
          <a:p>
            <a:pPr algn="just"/>
            <a:r>
              <a:rPr lang="en-US" sz="2400" dirty="0">
                <a:latin typeface="+mj-lt"/>
                <a:cs typeface="Times New Roman" pitchFamily="18" charset="0"/>
              </a:rPr>
              <a:t>Then Web 2.0 came in.</a:t>
            </a:r>
          </a:p>
          <a:p>
            <a:pPr algn="just"/>
            <a:r>
              <a:rPr lang="en-US" sz="2400" dirty="0" smtClean="0">
                <a:latin typeface="+mj-lt"/>
                <a:cs typeface="Times New Roman" pitchFamily="18" charset="0"/>
              </a:rPr>
              <a:t>Tim </a:t>
            </a:r>
            <a:r>
              <a:rPr lang="en-US" sz="2400" dirty="0">
                <a:latin typeface="+mj-lt"/>
                <a:cs typeface="Times New Roman" pitchFamily="18" charset="0"/>
              </a:rPr>
              <a:t>referred to it as the </a:t>
            </a:r>
            <a:r>
              <a:rPr lang="en-US" sz="2400" b="1" i="1" dirty="0">
                <a:latin typeface="+mj-lt"/>
                <a:cs typeface="Times New Roman" pitchFamily="18" charset="0"/>
              </a:rPr>
              <a:t>“read-write” web. </a:t>
            </a:r>
          </a:p>
          <a:p>
            <a:pPr algn="just"/>
            <a:endParaRPr lang="en-US" sz="2400" dirty="0">
              <a:latin typeface="+mj-lt"/>
              <a:cs typeface="Times New Roman" pitchFamily="18" charset="0"/>
            </a:endParaRPr>
          </a:p>
          <a:p>
            <a:pPr algn="just"/>
            <a:r>
              <a:rPr lang="en-US" sz="2400" dirty="0">
                <a:latin typeface="+mj-lt"/>
                <a:cs typeface="Times New Roman" pitchFamily="18" charset="0"/>
              </a:rPr>
              <a:t>Users are no longer just consumers; they become producers or co-producers of contents.</a:t>
            </a:r>
          </a:p>
          <a:p>
            <a:pPr algn="just"/>
            <a:endParaRPr lang="en-US" sz="2400" dirty="0">
              <a:latin typeface="+mj-lt"/>
              <a:cs typeface="Times New Roman" pitchFamily="18" charset="0"/>
            </a:endParaRPr>
          </a:p>
          <a:p>
            <a:pPr algn="just"/>
            <a:r>
              <a:rPr lang="en-US" sz="2400" dirty="0">
                <a:latin typeface="+mj-lt"/>
                <a:cs typeface="Times New Roman" pitchFamily="18" charset="0"/>
              </a:rPr>
              <a:t>Examples include Wikipedia, blogs, social networks and YouTube</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7</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Web 2.0</a:t>
            </a:r>
            <a:endParaRPr lang="en-US" sz="4400" b="1" dirty="0">
              <a:latin typeface="+mn-lt"/>
            </a:endParaRPr>
          </a:p>
        </p:txBody>
      </p:sp>
    </p:spTree>
    <p:extLst>
      <p:ext uri="{BB962C8B-B14F-4D97-AF65-F5344CB8AC3E}">
        <p14:creationId xmlns:p14="http://schemas.microsoft.com/office/powerpoint/2010/main" val="65983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8117144" cy="5029200"/>
          </a:xfrm>
        </p:spPr>
        <p:txBody>
          <a:bodyPr>
            <a:normAutofit lnSpcReduction="10000"/>
          </a:bodyPr>
          <a:lstStyle/>
          <a:p>
            <a:pPr algn="just"/>
            <a:endParaRPr lang="en-US" sz="2400" dirty="0">
              <a:latin typeface="+mj-lt"/>
              <a:cs typeface="Times New Roman" pitchFamily="18" charset="0"/>
            </a:endParaRPr>
          </a:p>
          <a:p>
            <a:pPr algn="just"/>
            <a:r>
              <a:rPr lang="en-US" sz="2400" dirty="0">
                <a:latin typeface="+mj-lt"/>
                <a:cs typeface="Times New Roman" pitchFamily="18" charset="0"/>
              </a:rPr>
              <a:t>Combines the virtues of Web 1.0 and 2.0.</a:t>
            </a:r>
          </a:p>
          <a:p>
            <a:pPr algn="just"/>
            <a:r>
              <a:rPr lang="en-US" sz="2400" dirty="0">
                <a:latin typeface="+mj-lt"/>
                <a:cs typeface="Times New Roman" pitchFamily="18" charset="0"/>
              </a:rPr>
              <a:t>Adds machine intelligence. </a:t>
            </a:r>
          </a:p>
          <a:p>
            <a:pPr algn="just"/>
            <a:r>
              <a:rPr lang="en-US" sz="2400" dirty="0">
                <a:latin typeface="+mj-lt"/>
                <a:cs typeface="Times New Roman" pitchFamily="18" charset="0"/>
              </a:rPr>
              <a:t>Also known as the Semantic </a:t>
            </a:r>
            <a:r>
              <a:rPr lang="en-US" sz="2400" dirty="0" smtClean="0">
                <a:latin typeface="+mj-lt"/>
                <a:cs typeface="Times New Roman" pitchFamily="18" charset="0"/>
              </a:rPr>
              <a:t>Web.</a:t>
            </a:r>
          </a:p>
          <a:p>
            <a:pPr algn="just"/>
            <a:endParaRPr lang="en-US" sz="2400" dirty="0" smtClean="0">
              <a:latin typeface="+mj-lt"/>
              <a:cs typeface="Times New Roman" pitchFamily="18" charset="0"/>
            </a:endParaRPr>
          </a:p>
          <a:p>
            <a:pPr algn="just"/>
            <a:r>
              <a:rPr lang="en-US" sz="2400" dirty="0" smtClean="0">
                <a:latin typeface="+mj-lt"/>
                <a:cs typeface="Times New Roman" pitchFamily="18" charset="0"/>
              </a:rPr>
              <a:t>An </a:t>
            </a:r>
            <a:r>
              <a:rPr lang="en-US" sz="2400" dirty="0">
                <a:latin typeface="+mj-lt"/>
                <a:cs typeface="Times New Roman" pitchFamily="18" charset="0"/>
              </a:rPr>
              <a:t>extension of the existing World Wide Web, and it represents an effective means of </a:t>
            </a:r>
            <a:r>
              <a:rPr lang="en-US" sz="2400" i="1" dirty="0">
                <a:latin typeface="+mj-lt"/>
                <a:cs typeface="Times New Roman" pitchFamily="18" charset="0"/>
              </a:rPr>
              <a:t>data representation </a:t>
            </a:r>
            <a:r>
              <a:rPr lang="en-US" sz="2400" dirty="0">
                <a:latin typeface="+mj-lt"/>
                <a:cs typeface="Times New Roman" pitchFamily="18" charset="0"/>
              </a:rPr>
              <a:t>in the form of a </a:t>
            </a:r>
            <a:r>
              <a:rPr lang="en-US" sz="2400" i="1" dirty="0">
                <a:latin typeface="+mj-lt"/>
                <a:cs typeface="Times New Roman" pitchFamily="18" charset="0"/>
              </a:rPr>
              <a:t>globally linked database</a:t>
            </a:r>
            <a:r>
              <a:rPr lang="en-US" sz="2400" dirty="0" smtClean="0">
                <a:latin typeface="+mj-lt"/>
                <a:cs typeface="Times New Roman" pitchFamily="18" charset="0"/>
              </a:rPr>
              <a:t>.</a:t>
            </a:r>
          </a:p>
          <a:p>
            <a:pPr algn="just"/>
            <a:endParaRPr lang="en-US" sz="2400" dirty="0">
              <a:latin typeface="+mj-lt"/>
              <a:cs typeface="Times New Roman" pitchFamily="18" charset="0"/>
            </a:endParaRPr>
          </a:p>
          <a:p>
            <a:pPr algn="just"/>
            <a:r>
              <a:rPr lang="en-US" sz="2400" dirty="0">
                <a:latin typeface="+mj-lt"/>
                <a:cs typeface="Times New Roman" pitchFamily="18" charset="0"/>
              </a:rPr>
              <a:t> By supporting the inclusion of </a:t>
            </a:r>
            <a:r>
              <a:rPr lang="en-US" sz="2400" i="1" dirty="0">
                <a:latin typeface="+mj-lt"/>
                <a:cs typeface="Times New Roman" pitchFamily="18" charset="0"/>
              </a:rPr>
              <a:t>semantic content </a:t>
            </a:r>
            <a:r>
              <a:rPr lang="en-US" sz="2400" dirty="0">
                <a:latin typeface="+mj-lt"/>
                <a:cs typeface="Times New Roman" pitchFamily="18" charset="0"/>
              </a:rPr>
              <a:t>in Web pages, the Semantic Web targets the conversion of the presently available Web of </a:t>
            </a:r>
            <a:r>
              <a:rPr lang="en-US" sz="2400" i="1" dirty="0">
                <a:latin typeface="+mj-lt"/>
                <a:cs typeface="Times New Roman" pitchFamily="18" charset="0"/>
              </a:rPr>
              <a:t>unstructured documents</a:t>
            </a:r>
            <a:r>
              <a:rPr lang="en-US" sz="2400" dirty="0">
                <a:latin typeface="+mj-lt"/>
                <a:cs typeface="Times New Roman" pitchFamily="18" charset="0"/>
              </a:rPr>
              <a:t> to a </a:t>
            </a:r>
            <a:r>
              <a:rPr lang="en-US" sz="2400" i="1" dirty="0">
                <a:latin typeface="+mj-lt"/>
                <a:cs typeface="Times New Roman" pitchFamily="18" charset="0"/>
              </a:rPr>
              <a:t>Web of information/data.</a:t>
            </a:r>
          </a:p>
          <a:p>
            <a:pPr algn="just"/>
            <a:endParaRPr lang="en-US" sz="2400" dirty="0">
              <a:latin typeface="+mj-lt"/>
              <a:cs typeface="Times New Roman" pitchFamily="18" charset="0"/>
            </a:endParaRPr>
          </a:p>
          <a:p>
            <a:pPr algn="just"/>
            <a:endParaRPr lang="en-US" sz="2400" dirty="0">
              <a:latin typeface="+mj-lt"/>
              <a:cs typeface="Times New Roman" pitchFamily="18" charset="0"/>
            </a:endParaRPr>
          </a:p>
          <a:p>
            <a:pPr algn="just"/>
            <a:endParaRPr lang="en-US" sz="2400" dirty="0">
              <a:latin typeface="+mj-lt"/>
              <a:cs typeface="Times New Roman" pitchFamily="18" charset="0"/>
            </a:endParaRPr>
          </a:p>
          <a:p>
            <a:pPr algn="just"/>
            <a:endParaRPr lang="en-US" sz="24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8</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Web 3.0</a:t>
            </a:r>
            <a:endParaRPr lang="en-US" sz="4400" b="1" dirty="0">
              <a:latin typeface="+mn-lt"/>
            </a:endParaRPr>
          </a:p>
        </p:txBody>
      </p:sp>
    </p:spTree>
    <p:extLst>
      <p:ext uri="{BB962C8B-B14F-4D97-AF65-F5344CB8AC3E}">
        <p14:creationId xmlns:p14="http://schemas.microsoft.com/office/powerpoint/2010/main" val="1901375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398206" y="1509713"/>
            <a:ext cx="8305800" cy="5029200"/>
          </a:xfrm>
        </p:spPr>
        <p:txBody>
          <a:bodyPr>
            <a:normAutofit/>
          </a:bodyPr>
          <a:lstStyle/>
          <a:p>
            <a:pPr algn="just"/>
            <a:r>
              <a:rPr lang="en-US" sz="2400" dirty="0">
                <a:latin typeface="+mj-lt"/>
                <a:cs typeface="Times New Roman" pitchFamily="18" charset="0"/>
              </a:rPr>
              <a:t>A Web application (Web app) is an application </a:t>
            </a:r>
            <a:r>
              <a:rPr lang="en-US" sz="2400" dirty="0" smtClean="0">
                <a:latin typeface="+mj-lt"/>
                <a:cs typeface="Times New Roman" pitchFamily="18" charset="0"/>
              </a:rPr>
              <a:t>software that </a:t>
            </a:r>
            <a:r>
              <a:rPr lang="en-US" sz="2400" dirty="0">
                <a:latin typeface="+mj-lt"/>
                <a:cs typeface="Times New Roman" pitchFamily="18" charset="0"/>
              </a:rPr>
              <a:t>is stored on a remote server and delivered over the Internet through a browser interface.</a:t>
            </a:r>
          </a:p>
          <a:p>
            <a:pPr algn="just"/>
            <a:endParaRPr lang="en-US" sz="2400" dirty="0">
              <a:latin typeface="+mj-lt"/>
              <a:cs typeface="Times New Roman" pitchFamily="18" charset="0"/>
            </a:endParaRPr>
          </a:p>
          <a:p>
            <a:pPr algn="just"/>
            <a:r>
              <a:rPr lang="en-US" sz="2400" dirty="0" smtClean="0">
                <a:latin typeface="+mj-lt"/>
                <a:cs typeface="Times New Roman" pitchFamily="18" charset="0"/>
              </a:rPr>
              <a:t> </a:t>
            </a:r>
            <a:r>
              <a:rPr lang="en-US" sz="2400" dirty="0">
                <a:latin typeface="+mj-lt"/>
                <a:cs typeface="Times New Roman" pitchFamily="18" charset="0"/>
              </a:rPr>
              <a:t>For a web app to operate, it needs </a:t>
            </a:r>
            <a:r>
              <a:rPr lang="en-US" sz="2400" i="1" dirty="0">
                <a:latin typeface="+mj-lt"/>
                <a:cs typeface="Times New Roman" pitchFamily="18" charset="0"/>
              </a:rPr>
              <a:t>a Web server</a:t>
            </a:r>
            <a:r>
              <a:rPr lang="en-US" sz="2400" dirty="0">
                <a:latin typeface="+mj-lt"/>
                <a:cs typeface="Times New Roman" pitchFamily="18" charset="0"/>
              </a:rPr>
              <a:t>, </a:t>
            </a:r>
            <a:r>
              <a:rPr lang="en-US" sz="2400" i="1" dirty="0">
                <a:latin typeface="+mj-lt"/>
                <a:cs typeface="Times New Roman" pitchFamily="18" charset="0"/>
              </a:rPr>
              <a:t>application </a:t>
            </a:r>
            <a:r>
              <a:rPr lang="en-US" sz="2400" i="1" dirty="0" smtClean="0">
                <a:latin typeface="+mj-lt"/>
                <a:cs typeface="Times New Roman" pitchFamily="18" charset="0"/>
              </a:rPr>
              <a:t>server </a:t>
            </a:r>
            <a:r>
              <a:rPr lang="en-US" sz="2400" dirty="0">
                <a:latin typeface="+mj-lt"/>
                <a:cs typeface="Times New Roman" pitchFamily="18" charset="0"/>
              </a:rPr>
              <a:t>and</a:t>
            </a:r>
            <a:r>
              <a:rPr lang="en-US" sz="2400" i="1" dirty="0">
                <a:latin typeface="+mj-lt"/>
                <a:cs typeface="Times New Roman" pitchFamily="18" charset="0"/>
              </a:rPr>
              <a:t> a </a:t>
            </a:r>
            <a:r>
              <a:rPr lang="en-US" sz="2400" i="1" dirty="0" smtClean="0">
                <a:latin typeface="+mj-lt"/>
                <a:cs typeface="Times New Roman" pitchFamily="18" charset="0"/>
              </a:rPr>
              <a:t>database server.</a:t>
            </a:r>
          </a:p>
          <a:p>
            <a:pPr marL="0" indent="0" algn="just">
              <a:buNone/>
            </a:pPr>
            <a:endParaRPr lang="en-US" sz="2400" i="1" dirty="0">
              <a:latin typeface="+mj-lt"/>
              <a:cs typeface="Times New Roman" pitchFamily="18" charset="0"/>
            </a:endParaRPr>
          </a:p>
          <a:p>
            <a:pPr algn="just"/>
            <a:r>
              <a:rPr lang="en-US" sz="2400" b="1" i="1" dirty="0">
                <a:latin typeface="+mj-lt"/>
                <a:cs typeface="Times New Roman" pitchFamily="18" charset="0"/>
              </a:rPr>
              <a:t>Web servers </a:t>
            </a:r>
            <a:r>
              <a:rPr lang="en-US" sz="2400" dirty="0">
                <a:latin typeface="+mj-lt"/>
                <a:cs typeface="Times New Roman" pitchFamily="18" charset="0"/>
              </a:rPr>
              <a:t>manage the requests that come from a client.</a:t>
            </a:r>
          </a:p>
          <a:p>
            <a:pPr algn="just"/>
            <a:r>
              <a:rPr lang="en-US" sz="2400" b="1" i="1" dirty="0">
                <a:latin typeface="+mj-lt"/>
                <a:cs typeface="Times New Roman" pitchFamily="18" charset="0"/>
              </a:rPr>
              <a:t>Application server </a:t>
            </a:r>
            <a:r>
              <a:rPr lang="en-US" sz="2400" dirty="0">
                <a:latin typeface="+mj-lt"/>
                <a:cs typeface="Times New Roman" pitchFamily="18" charset="0"/>
              </a:rPr>
              <a:t>completes the requested task. </a:t>
            </a:r>
          </a:p>
          <a:p>
            <a:pPr algn="just"/>
            <a:r>
              <a:rPr lang="en-US" sz="2400" b="1" i="1" dirty="0">
                <a:latin typeface="+mj-lt"/>
                <a:cs typeface="Times New Roman" pitchFamily="18" charset="0"/>
              </a:rPr>
              <a:t>A database </a:t>
            </a:r>
            <a:r>
              <a:rPr lang="en-US" sz="2400" b="1" i="1" dirty="0" smtClean="0">
                <a:latin typeface="+mj-lt"/>
                <a:cs typeface="Times New Roman" pitchFamily="18" charset="0"/>
              </a:rPr>
              <a:t>server </a:t>
            </a:r>
            <a:r>
              <a:rPr lang="en-US" sz="2400" dirty="0" smtClean="0">
                <a:latin typeface="+mj-lt"/>
                <a:cs typeface="Times New Roman" pitchFamily="18" charset="0"/>
              </a:rPr>
              <a:t>can </a:t>
            </a:r>
            <a:r>
              <a:rPr lang="en-US" sz="2400" dirty="0">
                <a:latin typeface="+mj-lt"/>
                <a:cs typeface="Times New Roman" pitchFamily="18" charset="0"/>
              </a:rPr>
              <a:t>be used to store any needed information.</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9</a:t>
            </a:fld>
            <a:endParaRPr lang="en-US"/>
          </a:p>
        </p:txBody>
      </p:sp>
      <p:sp>
        <p:nvSpPr>
          <p:cNvPr id="2" name="Rectangle 1"/>
          <p:cNvSpPr/>
          <p:nvPr/>
        </p:nvSpPr>
        <p:spPr>
          <a:xfrm>
            <a:off x="609600" y="457200"/>
            <a:ext cx="8077200" cy="769441"/>
          </a:xfrm>
          <a:prstGeom prst="rect">
            <a:avLst/>
          </a:prstGeom>
        </p:spPr>
        <p:txBody>
          <a:bodyPr wrap="square">
            <a:spAutoFit/>
          </a:bodyPr>
          <a:lstStyle/>
          <a:p>
            <a:pPr algn="ctr"/>
            <a:r>
              <a:rPr lang="en-US" sz="4400" b="1" dirty="0" smtClean="0">
                <a:latin typeface="+mn-lt"/>
              </a:rPr>
              <a:t>Web Application Defn.</a:t>
            </a:r>
            <a:endParaRPr lang="en-US" sz="4400" b="1" dirty="0">
              <a:latin typeface="+mn-lt"/>
            </a:endParaRPr>
          </a:p>
        </p:txBody>
      </p:sp>
    </p:spTree>
    <p:extLst>
      <p:ext uri="{BB962C8B-B14F-4D97-AF65-F5344CB8AC3E}">
        <p14:creationId xmlns:p14="http://schemas.microsoft.com/office/powerpoint/2010/main" val="1194624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3541</TotalTime>
  <Words>2175</Words>
  <Application>Microsoft Office PowerPoint</Application>
  <PresentationFormat>On-screen Show (4:3)</PresentationFormat>
  <Paragraphs>297</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Courier New</vt:lpstr>
      <vt:lpstr>Garamond</vt:lpstr>
      <vt:lpstr>Times New Roman</vt:lpstr>
      <vt:lpstr>Wingdings</vt:lpstr>
      <vt:lpstr>Office Theme</vt:lpstr>
      <vt:lpstr>Lesson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Thank you</vt:lpstr>
    </vt:vector>
  </TitlesOfParts>
  <Company>CREATIVE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and Importance of  Human Computer Interaction (HCI) in Pervasive Computing</dc:title>
  <dc:creator>SHOP 40</dc:creator>
  <cp:lastModifiedBy>HP</cp:lastModifiedBy>
  <cp:revision>1099</cp:revision>
  <dcterms:created xsi:type="dcterms:W3CDTF">2014-04-19T14:31:03Z</dcterms:created>
  <dcterms:modified xsi:type="dcterms:W3CDTF">2023-03-11T11:14:14Z</dcterms:modified>
</cp:coreProperties>
</file>